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Aileron Heavy" charset="1" panose="00000A00000000000000"/>
      <p:regular r:id="rId39"/>
    </p:embeddedFont>
    <p:embeddedFont>
      <p:font typeface="Aileron Bold" charset="1" panose="00000800000000000000"/>
      <p:regular r:id="rId40"/>
    </p:embeddedFont>
    <p:embeddedFont>
      <p:font typeface="Eastman Grotesque Bold" charset="1" panose="00000800000000000000"/>
      <p:regular r:id="rId41"/>
    </p:embeddedFont>
    <p:embeddedFont>
      <p:font typeface="Aileron"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5.png" Type="http://schemas.openxmlformats.org/officeDocument/2006/relationships/image"/><Relationship Id="rId7" Target="../media/image4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48.png" Type="http://schemas.openxmlformats.org/officeDocument/2006/relationships/image"/><Relationship Id="rId7" Target="../media/image4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2.png" Type="http://schemas.openxmlformats.org/officeDocument/2006/relationships/image"/><Relationship Id="rId7" Target="../media/image5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6.png" Type="http://schemas.openxmlformats.org/officeDocument/2006/relationships/image"/><Relationship Id="rId7" Target="../media/image5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9.png" Type="http://schemas.openxmlformats.org/officeDocument/2006/relationships/image"/><Relationship Id="rId7" Target="../media/image6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6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6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png" Type="http://schemas.openxmlformats.org/officeDocument/2006/relationships/image"/><Relationship Id="rId11" Target="../media/image72.svg" Type="http://schemas.openxmlformats.org/officeDocument/2006/relationships/image"/><Relationship Id="rId12" Target="../media/image73.png" Type="http://schemas.openxmlformats.org/officeDocument/2006/relationships/image"/><Relationship Id="rId13" Target="../media/image74.svg" Type="http://schemas.openxmlformats.org/officeDocument/2006/relationships/image"/><Relationship Id="rId14" Target="../media/image75.png" Type="http://schemas.openxmlformats.org/officeDocument/2006/relationships/image"/><Relationship Id="rId15" Target="../media/image76.svg" Type="http://schemas.openxmlformats.org/officeDocument/2006/relationships/image"/><Relationship Id="rId2" Target="../media/image63.png" Type="http://schemas.openxmlformats.org/officeDocument/2006/relationships/image"/><Relationship Id="rId3" Target="../media/image64.svg" Type="http://schemas.openxmlformats.org/officeDocument/2006/relationships/image"/><Relationship Id="rId4" Target="../media/image65.png" Type="http://schemas.openxmlformats.org/officeDocument/2006/relationships/image"/><Relationship Id="rId5" Target="../media/image66.sv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 Id="rId8" Target="../media/image69.png" Type="http://schemas.openxmlformats.org/officeDocument/2006/relationships/image"/><Relationship Id="rId9" Target="../media/image7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292680" y="-6308912"/>
            <a:ext cx="15657263" cy="20706213"/>
          </a:xfrm>
          <a:custGeom>
            <a:avLst/>
            <a:gdLst/>
            <a:ahLst/>
            <a:cxnLst/>
            <a:rect r="r" b="b" t="t" l="l"/>
            <a:pathLst>
              <a:path h="20706213" w="1565726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t="0" r="-22030" b="-3047"/>
            </a:stretch>
          </a:blipFill>
        </p:spPr>
      </p:sp>
      <p:sp>
        <p:nvSpPr>
          <p:cNvPr name="Freeform 3" id="3"/>
          <p:cNvSpPr/>
          <p:nvPr/>
        </p:nvSpPr>
        <p:spPr>
          <a:xfrm flipH="false" flipV="false" rot="0">
            <a:off x="0" y="21118"/>
            <a:ext cx="2368555" cy="2439523"/>
          </a:xfrm>
          <a:custGeom>
            <a:avLst/>
            <a:gdLst/>
            <a:ahLst/>
            <a:cxnLst/>
            <a:rect r="r" b="b" t="t" l="l"/>
            <a:pathLst>
              <a:path h="2439523" w="2368555">
                <a:moveTo>
                  <a:pt x="0" y="0"/>
                </a:moveTo>
                <a:lnTo>
                  <a:pt x="2368555" y="0"/>
                </a:lnTo>
                <a:lnTo>
                  <a:pt x="2368555" y="2439522"/>
                </a:lnTo>
                <a:lnTo>
                  <a:pt x="0" y="2439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200531" y="21118"/>
            <a:ext cx="2087469" cy="2670018"/>
          </a:xfrm>
          <a:custGeom>
            <a:avLst/>
            <a:gdLst/>
            <a:ahLst/>
            <a:cxnLst/>
            <a:rect r="r" b="b" t="t" l="l"/>
            <a:pathLst>
              <a:path h="2670018" w="2087469">
                <a:moveTo>
                  <a:pt x="0" y="0"/>
                </a:moveTo>
                <a:lnTo>
                  <a:pt x="2087469" y="0"/>
                </a:lnTo>
                <a:lnTo>
                  <a:pt x="2087469" y="2670017"/>
                </a:lnTo>
                <a:lnTo>
                  <a:pt x="0" y="2670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114776"/>
            <a:ext cx="2200226" cy="2172224"/>
          </a:xfrm>
          <a:custGeom>
            <a:avLst/>
            <a:gdLst/>
            <a:ahLst/>
            <a:cxnLst/>
            <a:rect r="r" b="b" t="t" l="l"/>
            <a:pathLst>
              <a:path h="2172224" w="2200226">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097995" y="8096995"/>
            <a:ext cx="2190005" cy="2190005"/>
          </a:xfrm>
          <a:custGeom>
            <a:avLst/>
            <a:gdLst/>
            <a:ahLst/>
            <a:cxnLst/>
            <a:rect r="r" b="b" t="t" l="l"/>
            <a:pathLst>
              <a:path h="2190005" w="2190005">
                <a:moveTo>
                  <a:pt x="0" y="0"/>
                </a:moveTo>
                <a:lnTo>
                  <a:pt x="2190005" y="0"/>
                </a:lnTo>
                <a:lnTo>
                  <a:pt x="2190005" y="2190005"/>
                </a:lnTo>
                <a:lnTo>
                  <a:pt x="0" y="21900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31994" y="4765099"/>
            <a:ext cx="2043047" cy="1020617"/>
          </a:xfrm>
          <a:custGeom>
            <a:avLst/>
            <a:gdLst/>
            <a:ahLst/>
            <a:cxnLst/>
            <a:rect r="r" b="b" t="t" l="l"/>
            <a:pathLst>
              <a:path h="1020617" w="204304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12299197" y="-532924"/>
            <a:ext cx="2041001" cy="1937095"/>
          </a:xfrm>
          <a:custGeom>
            <a:avLst/>
            <a:gdLst/>
            <a:ahLst/>
            <a:cxnLst/>
            <a:rect r="r" b="b" t="t" l="l"/>
            <a:pathLst>
              <a:path h="1937095" w="2041001">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843773" y="4977135"/>
            <a:ext cx="2831054" cy="830523"/>
          </a:xfrm>
          <a:custGeom>
            <a:avLst/>
            <a:gdLst/>
            <a:ahLst/>
            <a:cxnLst/>
            <a:rect r="r" b="b" t="t" l="l"/>
            <a:pathLst>
              <a:path h="830523" w="2831054">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5764222" y="435624"/>
            <a:ext cx="6586928" cy="3952157"/>
          </a:xfrm>
          <a:custGeom>
            <a:avLst/>
            <a:gdLst/>
            <a:ahLst/>
            <a:cxnLst/>
            <a:rect r="r" b="b" t="t" l="l"/>
            <a:pathLst>
              <a:path h="3952157" w="6586928">
                <a:moveTo>
                  <a:pt x="0" y="0"/>
                </a:moveTo>
                <a:lnTo>
                  <a:pt x="6586927" y="0"/>
                </a:lnTo>
                <a:lnTo>
                  <a:pt x="6586927" y="3952156"/>
                </a:lnTo>
                <a:lnTo>
                  <a:pt x="0" y="3952156"/>
                </a:lnTo>
                <a:lnTo>
                  <a:pt x="0" y="0"/>
                </a:lnTo>
                <a:close/>
              </a:path>
            </a:pathLst>
          </a:custGeom>
          <a:blipFill>
            <a:blip r:embed="rId18"/>
            <a:stretch>
              <a:fillRect l="0" t="0" r="0" b="0"/>
            </a:stretch>
          </a:blipFill>
        </p:spPr>
      </p:sp>
      <p:sp>
        <p:nvSpPr>
          <p:cNvPr name="TextBox 11" id="11"/>
          <p:cNvSpPr txBox="true"/>
          <p:nvPr/>
        </p:nvSpPr>
        <p:spPr>
          <a:xfrm rot="0">
            <a:off x="4364113" y="4643478"/>
            <a:ext cx="9559774" cy="3453665"/>
          </a:xfrm>
          <a:prstGeom prst="rect">
            <a:avLst/>
          </a:prstGeom>
        </p:spPr>
        <p:txBody>
          <a:bodyPr anchor="t" rtlCol="false" tIns="0" lIns="0" bIns="0" rIns="0">
            <a:spAutoFit/>
          </a:bodyPr>
          <a:lstStyle/>
          <a:p>
            <a:pPr algn="ctr">
              <a:lnSpc>
                <a:spcPts val="13495"/>
              </a:lnSpc>
            </a:pPr>
            <a:r>
              <a:rPr lang="en-US" b="true" sz="12157">
                <a:solidFill>
                  <a:srgbClr val="3C3C3C"/>
                </a:solidFill>
                <a:latin typeface="Aileron Heavy"/>
                <a:ea typeface="Aileron Heavy"/>
                <a:cs typeface="Aileron Heavy"/>
                <a:sym typeface="Aileron Heavy"/>
              </a:rPr>
              <a:t>FINANCIAL ANALYSIS</a:t>
            </a:r>
          </a:p>
        </p:txBody>
      </p:sp>
      <p:sp>
        <p:nvSpPr>
          <p:cNvPr name="TextBox 12" id="12"/>
          <p:cNvSpPr txBox="true"/>
          <p:nvPr/>
        </p:nvSpPr>
        <p:spPr>
          <a:xfrm rot="0">
            <a:off x="4968801" y="8654450"/>
            <a:ext cx="8350398" cy="537622"/>
          </a:xfrm>
          <a:prstGeom prst="rect">
            <a:avLst/>
          </a:prstGeom>
        </p:spPr>
        <p:txBody>
          <a:bodyPr anchor="t" rtlCol="false" tIns="0" lIns="0" bIns="0" rIns="0">
            <a:spAutoFit/>
          </a:bodyPr>
          <a:lstStyle/>
          <a:p>
            <a:pPr algn="ctr">
              <a:lnSpc>
                <a:spcPts val="4492"/>
              </a:lnSpc>
            </a:pPr>
            <a:r>
              <a:rPr lang="en-US" b="true" sz="3208">
                <a:solidFill>
                  <a:srgbClr val="3C3C3C"/>
                </a:solidFill>
                <a:latin typeface="Aileron Bold"/>
                <a:ea typeface="Aileron Bold"/>
                <a:cs typeface="Aileron Bold"/>
                <a:sym typeface="Aileron Bold"/>
              </a:rPr>
              <a:t>Created by Jatin Limaye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80726" y="8025948"/>
            <a:ext cx="1265607" cy="1808010"/>
          </a:xfrm>
          <a:custGeom>
            <a:avLst/>
            <a:gdLst/>
            <a:ahLst/>
            <a:cxnLst/>
            <a:rect r="r" b="b" t="t" l="l"/>
            <a:pathLst>
              <a:path h="1808010" w="1265607">
                <a:moveTo>
                  <a:pt x="0" y="0"/>
                </a:moveTo>
                <a:lnTo>
                  <a:pt x="1265606" y="0"/>
                </a:lnTo>
                <a:lnTo>
                  <a:pt x="1265606" y="1808009"/>
                </a:lnTo>
                <a:lnTo>
                  <a:pt x="0" y="18080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55913" cy="2077956"/>
          </a:xfrm>
          <a:custGeom>
            <a:avLst/>
            <a:gdLst/>
            <a:ahLst/>
            <a:cxnLst/>
            <a:rect r="r" b="b" t="t" l="l"/>
            <a:pathLst>
              <a:path h="2077956" w="4155913">
                <a:moveTo>
                  <a:pt x="0" y="0"/>
                </a:moveTo>
                <a:lnTo>
                  <a:pt x="4155913" y="0"/>
                </a:lnTo>
                <a:lnTo>
                  <a:pt x="4155913" y="2077956"/>
                </a:lnTo>
                <a:lnTo>
                  <a:pt x="0" y="2077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3371" y="556440"/>
            <a:ext cx="11301259" cy="3545770"/>
          </a:xfrm>
          <a:custGeom>
            <a:avLst/>
            <a:gdLst/>
            <a:ahLst/>
            <a:cxnLst/>
            <a:rect r="r" b="b" t="t" l="l"/>
            <a:pathLst>
              <a:path h="3545770" w="11301259">
                <a:moveTo>
                  <a:pt x="0" y="0"/>
                </a:moveTo>
                <a:lnTo>
                  <a:pt x="11301258" y="0"/>
                </a:lnTo>
                <a:lnTo>
                  <a:pt x="11301258" y="3545770"/>
                </a:lnTo>
                <a:lnTo>
                  <a:pt x="0" y="3545770"/>
                </a:lnTo>
                <a:lnTo>
                  <a:pt x="0" y="0"/>
                </a:lnTo>
                <a:close/>
              </a:path>
            </a:pathLst>
          </a:custGeom>
          <a:blipFill>
            <a:blip r:embed="rId6"/>
            <a:stretch>
              <a:fillRect l="0" t="0" r="0" b="0"/>
            </a:stretch>
          </a:blipFill>
        </p:spPr>
      </p:sp>
      <p:sp>
        <p:nvSpPr>
          <p:cNvPr name="Freeform 5" id="5"/>
          <p:cNvSpPr/>
          <p:nvPr/>
        </p:nvSpPr>
        <p:spPr>
          <a:xfrm flipH="false" flipV="false" rot="0">
            <a:off x="5500535" y="4624890"/>
            <a:ext cx="6624772" cy="5209067"/>
          </a:xfrm>
          <a:custGeom>
            <a:avLst/>
            <a:gdLst/>
            <a:ahLst/>
            <a:cxnLst/>
            <a:rect r="r" b="b" t="t" l="l"/>
            <a:pathLst>
              <a:path h="5209067" w="6624772">
                <a:moveTo>
                  <a:pt x="0" y="0"/>
                </a:moveTo>
                <a:lnTo>
                  <a:pt x="6624772" y="0"/>
                </a:lnTo>
                <a:lnTo>
                  <a:pt x="6624772" y="5209067"/>
                </a:lnTo>
                <a:lnTo>
                  <a:pt x="0" y="5209067"/>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99151" y="8052269"/>
            <a:ext cx="1247182" cy="1781688"/>
          </a:xfrm>
          <a:custGeom>
            <a:avLst/>
            <a:gdLst/>
            <a:ahLst/>
            <a:cxnLst/>
            <a:rect r="r" b="b" t="t" l="l"/>
            <a:pathLst>
              <a:path h="1781688" w="1247182">
                <a:moveTo>
                  <a:pt x="0" y="0"/>
                </a:moveTo>
                <a:lnTo>
                  <a:pt x="1247181" y="0"/>
                </a:lnTo>
                <a:lnTo>
                  <a:pt x="1247181" y="1781688"/>
                </a:lnTo>
                <a:lnTo>
                  <a:pt x="0" y="1781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86318" y="3615072"/>
            <a:ext cx="4209467" cy="2104734"/>
          </a:xfrm>
          <a:custGeom>
            <a:avLst/>
            <a:gdLst/>
            <a:ahLst/>
            <a:cxnLst/>
            <a:rect r="r" b="b" t="t" l="l"/>
            <a:pathLst>
              <a:path h="2104734" w="4209467">
                <a:moveTo>
                  <a:pt x="0" y="0"/>
                </a:moveTo>
                <a:lnTo>
                  <a:pt x="4209468" y="0"/>
                </a:lnTo>
                <a:lnTo>
                  <a:pt x="4209468" y="2104733"/>
                </a:lnTo>
                <a:lnTo>
                  <a:pt x="0" y="2104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58338" y="3140144"/>
            <a:ext cx="15400962" cy="2579661"/>
          </a:xfrm>
          <a:custGeom>
            <a:avLst/>
            <a:gdLst/>
            <a:ahLst/>
            <a:cxnLst/>
            <a:rect r="r" b="b" t="t" l="l"/>
            <a:pathLst>
              <a:path h="2579661" w="15400962">
                <a:moveTo>
                  <a:pt x="0" y="0"/>
                </a:moveTo>
                <a:lnTo>
                  <a:pt x="15400962" y="0"/>
                </a:lnTo>
                <a:lnTo>
                  <a:pt x="15400962" y="2579661"/>
                </a:lnTo>
                <a:lnTo>
                  <a:pt x="0" y="2579661"/>
                </a:lnTo>
                <a:lnTo>
                  <a:pt x="0" y="0"/>
                </a:lnTo>
                <a:close/>
              </a:path>
            </a:pathLst>
          </a:custGeom>
          <a:blipFill>
            <a:blip r:embed="rId6"/>
            <a:stretch>
              <a:fillRect l="0" t="0" r="0" b="0"/>
            </a:stretch>
          </a:blipFill>
        </p:spPr>
      </p:sp>
      <p:sp>
        <p:nvSpPr>
          <p:cNvPr name="Freeform 5" id="5"/>
          <p:cNvSpPr/>
          <p:nvPr/>
        </p:nvSpPr>
        <p:spPr>
          <a:xfrm flipH="false" flipV="false" rot="0">
            <a:off x="3611506" y="6099701"/>
            <a:ext cx="10592017" cy="3905137"/>
          </a:xfrm>
          <a:custGeom>
            <a:avLst/>
            <a:gdLst/>
            <a:ahLst/>
            <a:cxnLst/>
            <a:rect r="r" b="b" t="t" l="l"/>
            <a:pathLst>
              <a:path h="3905137" w="10592017">
                <a:moveTo>
                  <a:pt x="0" y="0"/>
                </a:moveTo>
                <a:lnTo>
                  <a:pt x="10592017" y="0"/>
                </a:lnTo>
                <a:lnTo>
                  <a:pt x="10592017" y="3905137"/>
                </a:lnTo>
                <a:lnTo>
                  <a:pt x="0" y="3905137"/>
                </a:lnTo>
                <a:lnTo>
                  <a:pt x="0" y="0"/>
                </a:lnTo>
                <a:close/>
              </a:path>
            </a:pathLst>
          </a:custGeom>
          <a:blipFill>
            <a:blip r:embed="rId7"/>
            <a:stretch>
              <a:fillRect l="0" t="0" r="0" b="0"/>
            </a:stretch>
          </a:blipFill>
        </p:spPr>
      </p:sp>
      <p:sp>
        <p:nvSpPr>
          <p:cNvPr name="TextBox 6" id="6"/>
          <p:cNvSpPr txBox="true"/>
          <p:nvPr/>
        </p:nvSpPr>
        <p:spPr>
          <a:xfrm rot="0">
            <a:off x="0" y="547052"/>
            <a:ext cx="18288000" cy="140906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Q4.Calculate Customer Acquisition Cost (CAC) as a Ratio of Transaction Amount.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85983" y="8033458"/>
            <a:ext cx="1260350" cy="1800500"/>
          </a:xfrm>
          <a:custGeom>
            <a:avLst/>
            <a:gdLst/>
            <a:ahLst/>
            <a:cxnLst/>
            <a:rect r="r" b="b" t="t" l="l"/>
            <a:pathLst>
              <a:path h="1800500" w="1260350">
                <a:moveTo>
                  <a:pt x="0" y="0"/>
                </a:moveTo>
                <a:lnTo>
                  <a:pt x="1260349" y="0"/>
                </a:lnTo>
                <a:lnTo>
                  <a:pt x="1260349" y="1800499"/>
                </a:lnTo>
                <a:lnTo>
                  <a:pt x="0" y="1800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78563" y="3202705"/>
            <a:ext cx="4307263" cy="2153632"/>
          </a:xfrm>
          <a:custGeom>
            <a:avLst/>
            <a:gdLst/>
            <a:ahLst/>
            <a:cxnLst/>
            <a:rect r="r" b="b" t="t" l="l"/>
            <a:pathLst>
              <a:path h="2153632" w="4307263">
                <a:moveTo>
                  <a:pt x="0" y="0"/>
                </a:moveTo>
                <a:lnTo>
                  <a:pt x="4307263" y="0"/>
                </a:lnTo>
                <a:lnTo>
                  <a:pt x="4307263" y="2153632"/>
                </a:lnTo>
                <a:lnTo>
                  <a:pt x="0" y="2153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8777" y="2612085"/>
            <a:ext cx="16365774" cy="2904925"/>
          </a:xfrm>
          <a:custGeom>
            <a:avLst/>
            <a:gdLst/>
            <a:ahLst/>
            <a:cxnLst/>
            <a:rect r="r" b="b" t="t" l="l"/>
            <a:pathLst>
              <a:path h="2904925" w="16365774">
                <a:moveTo>
                  <a:pt x="0" y="0"/>
                </a:moveTo>
                <a:lnTo>
                  <a:pt x="16365774" y="0"/>
                </a:lnTo>
                <a:lnTo>
                  <a:pt x="16365774" y="2904925"/>
                </a:lnTo>
                <a:lnTo>
                  <a:pt x="0" y="2904925"/>
                </a:lnTo>
                <a:lnTo>
                  <a:pt x="0" y="0"/>
                </a:lnTo>
                <a:close/>
              </a:path>
            </a:pathLst>
          </a:custGeom>
          <a:blipFill>
            <a:blip r:embed="rId6"/>
            <a:stretch>
              <a:fillRect l="0" t="0" r="0" b="0"/>
            </a:stretch>
          </a:blipFill>
        </p:spPr>
      </p:sp>
      <p:sp>
        <p:nvSpPr>
          <p:cNvPr name="Freeform 5" id="5"/>
          <p:cNvSpPr/>
          <p:nvPr/>
        </p:nvSpPr>
        <p:spPr>
          <a:xfrm flipH="false" flipV="false" rot="0">
            <a:off x="458236" y="6232958"/>
            <a:ext cx="14563159" cy="3601000"/>
          </a:xfrm>
          <a:custGeom>
            <a:avLst/>
            <a:gdLst/>
            <a:ahLst/>
            <a:cxnLst/>
            <a:rect r="r" b="b" t="t" l="l"/>
            <a:pathLst>
              <a:path h="3601000" w="14563159">
                <a:moveTo>
                  <a:pt x="0" y="0"/>
                </a:moveTo>
                <a:lnTo>
                  <a:pt x="14563159" y="0"/>
                </a:lnTo>
                <a:lnTo>
                  <a:pt x="14563159" y="3600999"/>
                </a:lnTo>
                <a:lnTo>
                  <a:pt x="0" y="3600999"/>
                </a:lnTo>
                <a:lnTo>
                  <a:pt x="0" y="0"/>
                </a:lnTo>
                <a:close/>
              </a:path>
            </a:pathLst>
          </a:custGeom>
          <a:blipFill>
            <a:blip r:embed="rId7"/>
            <a:stretch>
              <a:fillRect l="0" t="0" r="0" b="0"/>
            </a:stretch>
          </a:blipFill>
        </p:spPr>
      </p:sp>
      <p:sp>
        <p:nvSpPr>
          <p:cNvPr name="TextBox 6" id="6"/>
          <p:cNvSpPr txBox="true"/>
          <p:nvPr/>
        </p:nvSpPr>
        <p:spPr>
          <a:xfrm rot="0">
            <a:off x="0" y="547052"/>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Q5.Calculate the yearly average of avg_utilization_ratio for all clients.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98502" y="8051342"/>
            <a:ext cx="1247831" cy="1782615"/>
          </a:xfrm>
          <a:custGeom>
            <a:avLst/>
            <a:gdLst/>
            <a:ahLst/>
            <a:cxnLst/>
            <a:rect r="r" b="b" t="t" l="l"/>
            <a:pathLst>
              <a:path h="1782615" w="1247831">
                <a:moveTo>
                  <a:pt x="0" y="0"/>
                </a:moveTo>
                <a:lnTo>
                  <a:pt x="1247830" y="0"/>
                </a:lnTo>
                <a:lnTo>
                  <a:pt x="1247830" y="1782615"/>
                </a:lnTo>
                <a:lnTo>
                  <a:pt x="0" y="1782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4146889"/>
            <a:ext cx="3986443" cy="1993221"/>
          </a:xfrm>
          <a:custGeom>
            <a:avLst/>
            <a:gdLst/>
            <a:ahLst/>
            <a:cxnLst/>
            <a:rect r="r" b="b" t="t" l="l"/>
            <a:pathLst>
              <a:path h="1993221" w="3986443">
                <a:moveTo>
                  <a:pt x="0" y="0"/>
                </a:moveTo>
                <a:lnTo>
                  <a:pt x="3986443" y="0"/>
                </a:lnTo>
                <a:lnTo>
                  <a:pt x="3986443" y="1993222"/>
                </a:lnTo>
                <a:lnTo>
                  <a:pt x="0" y="19932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4098" y="4542950"/>
            <a:ext cx="16913902" cy="2177665"/>
          </a:xfrm>
          <a:custGeom>
            <a:avLst/>
            <a:gdLst/>
            <a:ahLst/>
            <a:cxnLst/>
            <a:rect r="r" b="b" t="t" l="l"/>
            <a:pathLst>
              <a:path h="2177665" w="16913902">
                <a:moveTo>
                  <a:pt x="0" y="0"/>
                </a:moveTo>
                <a:lnTo>
                  <a:pt x="16913902" y="0"/>
                </a:lnTo>
                <a:lnTo>
                  <a:pt x="16913902" y="2177665"/>
                </a:lnTo>
                <a:lnTo>
                  <a:pt x="0" y="2177665"/>
                </a:lnTo>
                <a:lnTo>
                  <a:pt x="0" y="0"/>
                </a:lnTo>
                <a:close/>
              </a:path>
            </a:pathLst>
          </a:custGeom>
          <a:blipFill>
            <a:blip r:embed="rId6"/>
            <a:stretch>
              <a:fillRect l="0" t="0" r="0" b="0"/>
            </a:stretch>
          </a:blipFill>
        </p:spPr>
      </p:sp>
      <p:sp>
        <p:nvSpPr>
          <p:cNvPr name="TextBox 5" id="5"/>
          <p:cNvSpPr txBox="true"/>
          <p:nvPr/>
        </p:nvSpPr>
        <p:spPr>
          <a:xfrm rot="0">
            <a:off x="0" y="547052"/>
            <a:ext cx="18288000" cy="140906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Q6.Calculate the percentage of Interest_Earned compared to Total_Revolving_Bal for each client.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498836" y="8194677"/>
            <a:ext cx="1147497" cy="1639281"/>
          </a:xfrm>
          <a:custGeom>
            <a:avLst/>
            <a:gdLst/>
            <a:ahLst/>
            <a:cxnLst/>
            <a:rect r="r" b="b" t="t" l="l"/>
            <a:pathLst>
              <a:path h="1639281" w="1147497">
                <a:moveTo>
                  <a:pt x="0" y="0"/>
                </a:moveTo>
                <a:lnTo>
                  <a:pt x="1147496" y="0"/>
                </a:lnTo>
                <a:lnTo>
                  <a:pt x="1147496" y="1639280"/>
                </a:lnTo>
                <a:lnTo>
                  <a:pt x="0" y="16392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4146889"/>
            <a:ext cx="3986443" cy="1993221"/>
          </a:xfrm>
          <a:custGeom>
            <a:avLst/>
            <a:gdLst/>
            <a:ahLst/>
            <a:cxnLst/>
            <a:rect r="r" b="b" t="t" l="l"/>
            <a:pathLst>
              <a:path h="1993221" w="3986443">
                <a:moveTo>
                  <a:pt x="0" y="0"/>
                </a:moveTo>
                <a:lnTo>
                  <a:pt x="3986443" y="0"/>
                </a:lnTo>
                <a:lnTo>
                  <a:pt x="3986443" y="1993222"/>
                </a:lnTo>
                <a:lnTo>
                  <a:pt x="0" y="19932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09157" y="413838"/>
            <a:ext cx="10908837" cy="9065391"/>
          </a:xfrm>
          <a:custGeom>
            <a:avLst/>
            <a:gdLst/>
            <a:ahLst/>
            <a:cxnLst/>
            <a:rect r="r" b="b" t="t" l="l"/>
            <a:pathLst>
              <a:path h="9065391" w="10908837">
                <a:moveTo>
                  <a:pt x="0" y="0"/>
                </a:moveTo>
                <a:lnTo>
                  <a:pt x="10908837" y="0"/>
                </a:lnTo>
                <a:lnTo>
                  <a:pt x="10908837" y="9065391"/>
                </a:lnTo>
                <a:lnTo>
                  <a:pt x="0" y="9065391"/>
                </a:lnTo>
                <a:lnTo>
                  <a:pt x="0" y="0"/>
                </a:lnTo>
                <a:close/>
              </a:path>
            </a:pathLst>
          </a:custGeom>
          <a:blipFill>
            <a:blip r:embed="rId6"/>
            <a:stretch>
              <a:fillRect l="-2272" t="0" r="-61545" b="-19269"/>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759130" y="8427191"/>
            <a:ext cx="1202542" cy="1717918"/>
          </a:xfrm>
          <a:custGeom>
            <a:avLst/>
            <a:gdLst/>
            <a:ahLst/>
            <a:cxnLst/>
            <a:rect r="r" b="b" t="t" l="l"/>
            <a:pathLst>
              <a:path h="1717918" w="1202542">
                <a:moveTo>
                  <a:pt x="0" y="0"/>
                </a:moveTo>
                <a:lnTo>
                  <a:pt x="1202543" y="0"/>
                </a:lnTo>
                <a:lnTo>
                  <a:pt x="1202543" y="1717918"/>
                </a:lnTo>
                <a:lnTo>
                  <a:pt x="0" y="17179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36994" cy="2068497"/>
          </a:xfrm>
          <a:custGeom>
            <a:avLst/>
            <a:gdLst/>
            <a:ahLst/>
            <a:cxnLst/>
            <a:rect r="r" b="b" t="t" l="l"/>
            <a:pathLst>
              <a:path h="2068497" w="4136994">
                <a:moveTo>
                  <a:pt x="0" y="0"/>
                </a:moveTo>
                <a:lnTo>
                  <a:pt x="4136994" y="0"/>
                </a:lnTo>
                <a:lnTo>
                  <a:pt x="4136994" y="2068497"/>
                </a:lnTo>
                <a:lnTo>
                  <a:pt x="0" y="2068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41547" y="6030924"/>
            <a:ext cx="5728211" cy="4114185"/>
          </a:xfrm>
          <a:custGeom>
            <a:avLst/>
            <a:gdLst/>
            <a:ahLst/>
            <a:cxnLst/>
            <a:rect r="r" b="b" t="t" l="l"/>
            <a:pathLst>
              <a:path h="4114185" w="5728211">
                <a:moveTo>
                  <a:pt x="0" y="0"/>
                </a:moveTo>
                <a:lnTo>
                  <a:pt x="5728211" y="0"/>
                </a:lnTo>
                <a:lnTo>
                  <a:pt x="5728211" y="4114185"/>
                </a:lnTo>
                <a:lnTo>
                  <a:pt x="0" y="4114185"/>
                </a:lnTo>
                <a:lnTo>
                  <a:pt x="0" y="0"/>
                </a:lnTo>
                <a:close/>
              </a:path>
            </a:pathLst>
          </a:custGeom>
          <a:blipFill>
            <a:blip r:embed="rId6"/>
            <a:stretch>
              <a:fillRect l="0" t="0" r="0" b="0"/>
            </a:stretch>
          </a:blipFill>
        </p:spPr>
      </p:sp>
      <p:sp>
        <p:nvSpPr>
          <p:cNvPr name="Freeform 5" id="5"/>
          <p:cNvSpPr/>
          <p:nvPr/>
        </p:nvSpPr>
        <p:spPr>
          <a:xfrm flipH="false" flipV="false" rot="0">
            <a:off x="3256885" y="3615072"/>
            <a:ext cx="11301259" cy="1878834"/>
          </a:xfrm>
          <a:custGeom>
            <a:avLst/>
            <a:gdLst/>
            <a:ahLst/>
            <a:cxnLst/>
            <a:rect r="r" b="b" t="t" l="l"/>
            <a:pathLst>
              <a:path h="1878834" w="11301259">
                <a:moveTo>
                  <a:pt x="0" y="0"/>
                </a:moveTo>
                <a:lnTo>
                  <a:pt x="11301259" y="0"/>
                </a:lnTo>
                <a:lnTo>
                  <a:pt x="11301259" y="1878834"/>
                </a:lnTo>
                <a:lnTo>
                  <a:pt x="0" y="1878834"/>
                </a:lnTo>
                <a:lnTo>
                  <a:pt x="0" y="0"/>
                </a:lnTo>
                <a:close/>
              </a:path>
            </a:pathLst>
          </a:custGeom>
          <a:blipFill>
            <a:blip r:embed="rId7"/>
            <a:stretch>
              <a:fillRect l="0" t="0" r="0" b="0"/>
            </a:stretch>
          </a:blipFill>
        </p:spPr>
      </p:sp>
      <p:sp>
        <p:nvSpPr>
          <p:cNvPr name="TextBox 6" id="6"/>
          <p:cNvSpPr txBox="true"/>
          <p:nvPr/>
        </p:nvSpPr>
        <p:spPr>
          <a:xfrm rot="0">
            <a:off x="0" y="547052"/>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Q7.Calculate Top 5 Clients by Total Transaction Amount.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887714" y="8373888"/>
            <a:ext cx="1187573" cy="1696533"/>
          </a:xfrm>
          <a:custGeom>
            <a:avLst/>
            <a:gdLst/>
            <a:ahLst/>
            <a:cxnLst/>
            <a:rect r="r" b="b" t="t" l="l"/>
            <a:pathLst>
              <a:path h="1696533" w="1187573">
                <a:moveTo>
                  <a:pt x="0" y="0"/>
                </a:moveTo>
                <a:lnTo>
                  <a:pt x="1187573" y="0"/>
                </a:lnTo>
                <a:lnTo>
                  <a:pt x="1187573" y="1696532"/>
                </a:lnTo>
                <a:lnTo>
                  <a:pt x="0" y="1696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22129" cy="2111064"/>
          </a:xfrm>
          <a:custGeom>
            <a:avLst/>
            <a:gdLst/>
            <a:ahLst/>
            <a:cxnLst/>
            <a:rect r="r" b="b" t="t" l="l"/>
            <a:pathLst>
              <a:path h="2111064" w="4222129">
                <a:moveTo>
                  <a:pt x="0" y="0"/>
                </a:moveTo>
                <a:lnTo>
                  <a:pt x="4222129" y="0"/>
                </a:lnTo>
                <a:lnTo>
                  <a:pt x="4222129" y="2111064"/>
                </a:lnTo>
                <a:lnTo>
                  <a:pt x="0" y="21110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71116" y="2997466"/>
            <a:ext cx="13945769" cy="4741561"/>
          </a:xfrm>
          <a:custGeom>
            <a:avLst/>
            <a:gdLst/>
            <a:ahLst/>
            <a:cxnLst/>
            <a:rect r="r" b="b" t="t" l="l"/>
            <a:pathLst>
              <a:path h="4741561" w="13945769">
                <a:moveTo>
                  <a:pt x="0" y="0"/>
                </a:moveTo>
                <a:lnTo>
                  <a:pt x="13945768" y="0"/>
                </a:lnTo>
                <a:lnTo>
                  <a:pt x="13945768" y="4741562"/>
                </a:lnTo>
                <a:lnTo>
                  <a:pt x="0" y="4741562"/>
                </a:lnTo>
                <a:lnTo>
                  <a:pt x="0" y="0"/>
                </a:lnTo>
                <a:close/>
              </a:path>
            </a:pathLst>
          </a:custGeom>
          <a:blipFill>
            <a:blip r:embed="rId6"/>
            <a:stretch>
              <a:fillRect l="0" t="0" r="0" b="0"/>
            </a:stretch>
          </a:blipFill>
        </p:spPr>
      </p:sp>
      <p:sp>
        <p:nvSpPr>
          <p:cNvPr name="Freeform 5" id="5"/>
          <p:cNvSpPr/>
          <p:nvPr/>
        </p:nvSpPr>
        <p:spPr>
          <a:xfrm flipH="false" flipV="false" rot="0">
            <a:off x="2612008" y="8519386"/>
            <a:ext cx="11301259" cy="1115999"/>
          </a:xfrm>
          <a:custGeom>
            <a:avLst/>
            <a:gdLst/>
            <a:ahLst/>
            <a:cxnLst/>
            <a:rect r="r" b="b" t="t" l="l"/>
            <a:pathLst>
              <a:path h="1115999" w="11301259">
                <a:moveTo>
                  <a:pt x="0" y="0"/>
                </a:moveTo>
                <a:lnTo>
                  <a:pt x="11301259" y="0"/>
                </a:lnTo>
                <a:lnTo>
                  <a:pt x="11301259" y="1115999"/>
                </a:lnTo>
                <a:lnTo>
                  <a:pt x="0" y="1115999"/>
                </a:lnTo>
                <a:lnTo>
                  <a:pt x="0" y="0"/>
                </a:lnTo>
                <a:close/>
              </a:path>
            </a:pathLst>
          </a:custGeom>
          <a:blipFill>
            <a:blip r:embed="rId7"/>
            <a:stretch>
              <a:fillRect l="0" t="0" r="0" b="0"/>
            </a:stretch>
          </a:blipFill>
        </p:spPr>
      </p:sp>
      <p:sp>
        <p:nvSpPr>
          <p:cNvPr name="TextBox 6" id="6"/>
          <p:cNvSpPr txBox="true"/>
          <p:nvPr/>
        </p:nvSpPr>
        <p:spPr>
          <a:xfrm rot="0">
            <a:off x="0" y="547052"/>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Q8.Identify clients whose Avg_Utilization_Ratio exceeds 80%.</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444053" y="8116415"/>
            <a:ext cx="1202280" cy="1717542"/>
          </a:xfrm>
          <a:custGeom>
            <a:avLst/>
            <a:gdLst/>
            <a:ahLst/>
            <a:cxnLst/>
            <a:rect r="r" b="b" t="t" l="l"/>
            <a:pathLst>
              <a:path h="1717542" w="1202280">
                <a:moveTo>
                  <a:pt x="0" y="0"/>
                </a:moveTo>
                <a:lnTo>
                  <a:pt x="1202279" y="0"/>
                </a:lnTo>
                <a:lnTo>
                  <a:pt x="1202279" y="1717542"/>
                </a:lnTo>
                <a:lnTo>
                  <a:pt x="0" y="1717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46453" cy="2073227"/>
          </a:xfrm>
          <a:custGeom>
            <a:avLst/>
            <a:gdLst/>
            <a:ahLst/>
            <a:cxnLst/>
            <a:rect r="r" b="b" t="t" l="l"/>
            <a:pathLst>
              <a:path h="2073227" w="4146453">
                <a:moveTo>
                  <a:pt x="0" y="0"/>
                </a:moveTo>
                <a:lnTo>
                  <a:pt x="4146453" y="0"/>
                </a:lnTo>
                <a:lnTo>
                  <a:pt x="4146453" y="2073226"/>
                </a:lnTo>
                <a:lnTo>
                  <a:pt x="0" y="2073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31282" y="3615072"/>
            <a:ext cx="7193596" cy="5589269"/>
          </a:xfrm>
          <a:custGeom>
            <a:avLst/>
            <a:gdLst/>
            <a:ahLst/>
            <a:cxnLst/>
            <a:rect r="r" b="b" t="t" l="l"/>
            <a:pathLst>
              <a:path h="5589269" w="7193596">
                <a:moveTo>
                  <a:pt x="0" y="0"/>
                </a:moveTo>
                <a:lnTo>
                  <a:pt x="7193597" y="0"/>
                </a:lnTo>
                <a:lnTo>
                  <a:pt x="7193597" y="5589269"/>
                </a:lnTo>
                <a:lnTo>
                  <a:pt x="0" y="5589269"/>
                </a:lnTo>
                <a:lnTo>
                  <a:pt x="0" y="0"/>
                </a:lnTo>
                <a:close/>
              </a:path>
            </a:pathLst>
          </a:custGeom>
          <a:blipFill>
            <a:blip r:embed="rId6"/>
            <a:stretch>
              <a:fillRect l="0" t="0" r="0" b="0"/>
            </a:stretch>
          </a:blipFill>
        </p:spPr>
      </p:sp>
      <p:sp>
        <p:nvSpPr>
          <p:cNvPr name="TextBox 5" id="5"/>
          <p:cNvSpPr txBox="true"/>
          <p:nvPr/>
        </p:nvSpPr>
        <p:spPr>
          <a:xfrm rot="0">
            <a:off x="0" y="547052"/>
            <a:ext cx="18288000" cy="140906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Q9.Customer Churn Indicator: Create a KPI that flags clients who have not made any transactions (Total_Trans_Amt = 0) in the last 6 months.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55172" y="7989443"/>
            <a:ext cx="1291160" cy="1844514"/>
          </a:xfrm>
          <a:custGeom>
            <a:avLst/>
            <a:gdLst/>
            <a:ahLst/>
            <a:cxnLst/>
            <a:rect r="r" b="b" t="t" l="l"/>
            <a:pathLst>
              <a:path h="1844514" w="1291160">
                <a:moveTo>
                  <a:pt x="0" y="0"/>
                </a:moveTo>
                <a:lnTo>
                  <a:pt x="1291160" y="0"/>
                </a:lnTo>
                <a:lnTo>
                  <a:pt x="1291160" y="1844514"/>
                </a:lnTo>
                <a:lnTo>
                  <a:pt x="0" y="184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48218" y="3615072"/>
            <a:ext cx="4203210" cy="2101605"/>
          </a:xfrm>
          <a:custGeom>
            <a:avLst/>
            <a:gdLst/>
            <a:ahLst/>
            <a:cxnLst/>
            <a:rect r="r" b="b" t="t" l="l"/>
            <a:pathLst>
              <a:path h="2101605" w="4203210">
                <a:moveTo>
                  <a:pt x="0" y="0"/>
                </a:moveTo>
                <a:lnTo>
                  <a:pt x="4203210" y="0"/>
                </a:lnTo>
                <a:lnTo>
                  <a:pt x="4203210" y="2101605"/>
                </a:lnTo>
                <a:lnTo>
                  <a:pt x="0" y="21016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42894" y="3152091"/>
            <a:ext cx="11301259" cy="3079593"/>
          </a:xfrm>
          <a:custGeom>
            <a:avLst/>
            <a:gdLst/>
            <a:ahLst/>
            <a:cxnLst/>
            <a:rect r="r" b="b" t="t" l="l"/>
            <a:pathLst>
              <a:path h="3079593" w="11301259">
                <a:moveTo>
                  <a:pt x="0" y="0"/>
                </a:moveTo>
                <a:lnTo>
                  <a:pt x="11301259" y="0"/>
                </a:lnTo>
                <a:lnTo>
                  <a:pt x="11301259" y="3079593"/>
                </a:lnTo>
                <a:lnTo>
                  <a:pt x="0" y="3079593"/>
                </a:lnTo>
                <a:lnTo>
                  <a:pt x="0" y="0"/>
                </a:lnTo>
                <a:close/>
              </a:path>
            </a:pathLst>
          </a:custGeom>
          <a:blipFill>
            <a:blip r:embed="rId6"/>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870337" y="8516563"/>
            <a:ext cx="1147891" cy="1639844"/>
          </a:xfrm>
          <a:custGeom>
            <a:avLst/>
            <a:gdLst/>
            <a:ahLst/>
            <a:cxnLst/>
            <a:rect r="r" b="b" t="t" l="l"/>
            <a:pathLst>
              <a:path h="1639844" w="1147891">
                <a:moveTo>
                  <a:pt x="0" y="0"/>
                </a:moveTo>
                <a:lnTo>
                  <a:pt x="1147891" y="0"/>
                </a:lnTo>
                <a:lnTo>
                  <a:pt x="1147891" y="1639844"/>
                </a:lnTo>
                <a:lnTo>
                  <a:pt x="0" y="1639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93750" cy="2096875"/>
          </a:xfrm>
          <a:custGeom>
            <a:avLst/>
            <a:gdLst/>
            <a:ahLst/>
            <a:cxnLst/>
            <a:rect r="r" b="b" t="t" l="l"/>
            <a:pathLst>
              <a:path h="2096875" w="4193750">
                <a:moveTo>
                  <a:pt x="0" y="0"/>
                </a:moveTo>
                <a:lnTo>
                  <a:pt x="4193751" y="0"/>
                </a:lnTo>
                <a:lnTo>
                  <a:pt x="4193751" y="2096875"/>
                </a:lnTo>
                <a:lnTo>
                  <a:pt x="0" y="2096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481404" y="2339751"/>
            <a:ext cx="11301259" cy="5000807"/>
          </a:xfrm>
          <a:custGeom>
            <a:avLst/>
            <a:gdLst/>
            <a:ahLst/>
            <a:cxnLst/>
            <a:rect r="r" b="b" t="t" l="l"/>
            <a:pathLst>
              <a:path h="5000807" w="11301259">
                <a:moveTo>
                  <a:pt x="0" y="0"/>
                </a:moveTo>
                <a:lnTo>
                  <a:pt x="11301259" y="0"/>
                </a:lnTo>
                <a:lnTo>
                  <a:pt x="11301259" y="5000808"/>
                </a:lnTo>
                <a:lnTo>
                  <a:pt x="0" y="5000808"/>
                </a:lnTo>
                <a:lnTo>
                  <a:pt x="0" y="0"/>
                </a:lnTo>
                <a:close/>
              </a:path>
            </a:pathLst>
          </a:custGeom>
          <a:blipFill>
            <a:blip r:embed="rId6"/>
            <a:stretch>
              <a:fillRect l="0" t="0" r="0" b="0"/>
            </a:stretch>
          </a:blipFill>
        </p:spPr>
      </p:sp>
      <p:sp>
        <p:nvSpPr>
          <p:cNvPr name="Freeform 5" id="5"/>
          <p:cNvSpPr/>
          <p:nvPr/>
        </p:nvSpPr>
        <p:spPr>
          <a:xfrm flipH="false" flipV="false" rot="0">
            <a:off x="1028700" y="6212187"/>
            <a:ext cx="5206486" cy="3551711"/>
          </a:xfrm>
          <a:custGeom>
            <a:avLst/>
            <a:gdLst/>
            <a:ahLst/>
            <a:cxnLst/>
            <a:rect r="r" b="b" t="t" l="l"/>
            <a:pathLst>
              <a:path h="3551711" w="5206486">
                <a:moveTo>
                  <a:pt x="0" y="0"/>
                </a:moveTo>
                <a:lnTo>
                  <a:pt x="5206486" y="0"/>
                </a:lnTo>
                <a:lnTo>
                  <a:pt x="5206486" y="3551711"/>
                </a:lnTo>
                <a:lnTo>
                  <a:pt x="0" y="3551711"/>
                </a:lnTo>
                <a:lnTo>
                  <a:pt x="0" y="0"/>
                </a:lnTo>
                <a:close/>
              </a:path>
            </a:pathLst>
          </a:custGeom>
          <a:blipFill>
            <a:blip r:embed="rId7"/>
            <a:stretch>
              <a:fillRect l="0" t="0" r="0" b="0"/>
            </a:stretch>
          </a:blipFill>
        </p:spPr>
      </p:sp>
      <p:sp>
        <p:nvSpPr>
          <p:cNvPr name="TextBox 6" id="6"/>
          <p:cNvSpPr txBox="true"/>
          <p:nvPr/>
        </p:nvSpPr>
        <p:spPr>
          <a:xfrm rot="0">
            <a:off x="0" y="547052"/>
            <a:ext cx="18288000" cy="140906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Q10.Delinquency Rate: Calculate the percentage of clients with Delinquent_Acc &gt; 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292680" y="-6308912"/>
            <a:ext cx="15657263" cy="20706213"/>
          </a:xfrm>
          <a:custGeom>
            <a:avLst/>
            <a:gdLst/>
            <a:ahLst/>
            <a:cxnLst/>
            <a:rect r="r" b="b" t="t" l="l"/>
            <a:pathLst>
              <a:path h="20706213" w="1565726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t="0" r="-22030" b="-3047"/>
            </a:stretch>
          </a:blipFill>
        </p:spPr>
      </p:sp>
      <p:sp>
        <p:nvSpPr>
          <p:cNvPr name="TextBox 3" id="3"/>
          <p:cNvSpPr txBox="true"/>
          <p:nvPr/>
        </p:nvSpPr>
        <p:spPr>
          <a:xfrm rot="0">
            <a:off x="3759923" y="473724"/>
            <a:ext cx="9559774" cy="631317"/>
          </a:xfrm>
          <a:prstGeom prst="rect">
            <a:avLst/>
          </a:prstGeom>
        </p:spPr>
        <p:txBody>
          <a:bodyPr anchor="t" rtlCol="false" tIns="0" lIns="0" bIns="0" rIns="0">
            <a:spAutoFit/>
          </a:bodyPr>
          <a:lstStyle/>
          <a:p>
            <a:pPr algn="ctr">
              <a:lnSpc>
                <a:spcPts val="4884"/>
              </a:lnSpc>
            </a:pPr>
            <a:r>
              <a:rPr lang="en-US" b="true" sz="4400">
                <a:solidFill>
                  <a:srgbClr val="3C3C3C"/>
                </a:solidFill>
                <a:latin typeface="Aileron Heavy"/>
                <a:ea typeface="Aileron Heavy"/>
                <a:cs typeface="Aileron Heavy"/>
                <a:sym typeface="Aileron Heavy"/>
              </a:rPr>
              <a:t>INTRODUCTION</a:t>
            </a:r>
          </a:p>
        </p:txBody>
      </p:sp>
      <p:sp>
        <p:nvSpPr>
          <p:cNvPr name="TextBox 4" id="4"/>
          <p:cNvSpPr txBox="true"/>
          <p:nvPr/>
        </p:nvSpPr>
        <p:spPr>
          <a:xfrm rot="0">
            <a:off x="0" y="1351349"/>
            <a:ext cx="18288000" cy="7612380"/>
          </a:xfrm>
          <a:prstGeom prst="rect">
            <a:avLst/>
          </a:prstGeom>
        </p:spPr>
        <p:txBody>
          <a:bodyPr anchor="t" rtlCol="false" tIns="0" lIns="0" bIns="0" rIns="0">
            <a:spAutoFit/>
          </a:bodyPr>
          <a:lstStyle/>
          <a:p>
            <a:pPr algn="just">
              <a:lnSpc>
                <a:spcPts val="6720"/>
              </a:lnSpc>
            </a:pPr>
            <a:r>
              <a:rPr lang="en-US" sz="4800" b="true">
                <a:solidFill>
                  <a:srgbClr val="3C3C3C"/>
                </a:solidFill>
                <a:latin typeface="Eastman Grotesque Bold"/>
                <a:ea typeface="Eastman Grotesque Bold"/>
                <a:cs typeface="Eastman Grotesque Bold"/>
                <a:sym typeface="Eastman Grotesque Bold"/>
              </a:rPr>
              <a:t>In today’s dynamic financial landscape, banks and financial institutions are increasingly relying on data-driven insights to enhance their strategies and operations. As a Financial Data Analyst, my objective is to leverage credit card usage data and financial metrics to drive actionable insights through advanced analytics. Utilizing Power BI and DAX (Data Analysis Expressions), I will perform a comprehensive analysis to assess key performance indicators (KPIs) that reflect customer behavior, credit utilization, and delinquency risks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3664" y="8607031"/>
            <a:ext cx="1084563" cy="1549376"/>
          </a:xfrm>
          <a:custGeom>
            <a:avLst/>
            <a:gdLst/>
            <a:ahLst/>
            <a:cxnLst/>
            <a:rect r="r" b="b" t="t" l="l"/>
            <a:pathLst>
              <a:path h="1549376" w="1084563">
                <a:moveTo>
                  <a:pt x="0" y="0"/>
                </a:moveTo>
                <a:lnTo>
                  <a:pt x="1084564" y="0"/>
                </a:lnTo>
                <a:lnTo>
                  <a:pt x="1084564" y="1549376"/>
                </a:lnTo>
                <a:lnTo>
                  <a:pt x="0" y="1549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27535" cy="2063767"/>
          </a:xfrm>
          <a:custGeom>
            <a:avLst/>
            <a:gdLst/>
            <a:ahLst/>
            <a:cxnLst/>
            <a:rect r="r" b="b" t="t" l="l"/>
            <a:pathLst>
              <a:path h="2063767" w="4127535">
                <a:moveTo>
                  <a:pt x="0" y="0"/>
                </a:moveTo>
                <a:lnTo>
                  <a:pt x="4127535" y="0"/>
                </a:lnTo>
                <a:lnTo>
                  <a:pt x="4127535" y="2063767"/>
                </a:lnTo>
                <a:lnTo>
                  <a:pt x="0" y="2063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20400" y="4198557"/>
            <a:ext cx="11301259" cy="4873668"/>
          </a:xfrm>
          <a:custGeom>
            <a:avLst/>
            <a:gdLst/>
            <a:ahLst/>
            <a:cxnLst/>
            <a:rect r="r" b="b" t="t" l="l"/>
            <a:pathLst>
              <a:path h="4873668" w="11301259">
                <a:moveTo>
                  <a:pt x="0" y="0"/>
                </a:moveTo>
                <a:lnTo>
                  <a:pt x="11301259" y="0"/>
                </a:lnTo>
                <a:lnTo>
                  <a:pt x="11301259" y="4873668"/>
                </a:lnTo>
                <a:lnTo>
                  <a:pt x="0" y="4873668"/>
                </a:lnTo>
                <a:lnTo>
                  <a:pt x="0" y="0"/>
                </a:lnTo>
                <a:close/>
              </a:path>
            </a:pathLst>
          </a:custGeom>
          <a:blipFill>
            <a:blip r:embed="rId6"/>
            <a:stretch>
              <a:fillRect l="0" t="0" r="0" b="0"/>
            </a:stretch>
          </a:blipFill>
        </p:spPr>
      </p:sp>
      <p:sp>
        <p:nvSpPr>
          <p:cNvPr name="TextBox 5" id="5"/>
          <p:cNvSpPr txBox="true"/>
          <p:nvPr/>
        </p:nvSpPr>
        <p:spPr>
          <a:xfrm rot="0">
            <a:off x="0" y="547052"/>
            <a:ext cx="18288000" cy="140906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Q11.Credit Risk Score: Create a score for each client based on their Avg_Utilization_Ratio, Delinquent_Acc, and Total_Revolving_Bal.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66994" y="8654645"/>
            <a:ext cx="1051233" cy="1501762"/>
          </a:xfrm>
          <a:custGeom>
            <a:avLst/>
            <a:gdLst/>
            <a:ahLst/>
            <a:cxnLst/>
            <a:rect r="r" b="b" t="t" l="l"/>
            <a:pathLst>
              <a:path h="1501762" w="1051233">
                <a:moveTo>
                  <a:pt x="0" y="0"/>
                </a:moveTo>
                <a:lnTo>
                  <a:pt x="1051234" y="0"/>
                </a:lnTo>
                <a:lnTo>
                  <a:pt x="1051234" y="1501762"/>
                </a:lnTo>
                <a:lnTo>
                  <a:pt x="0" y="15017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55913" cy="2077956"/>
          </a:xfrm>
          <a:custGeom>
            <a:avLst/>
            <a:gdLst/>
            <a:ahLst/>
            <a:cxnLst/>
            <a:rect r="r" b="b" t="t" l="l"/>
            <a:pathLst>
              <a:path h="2077956" w="4155913">
                <a:moveTo>
                  <a:pt x="0" y="0"/>
                </a:moveTo>
                <a:lnTo>
                  <a:pt x="4155913" y="0"/>
                </a:lnTo>
                <a:lnTo>
                  <a:pt x="4155913" y="2077956"/>
                </a:lnTo>
                <a:lnTo>
                  <a:pt x="0" y="2077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3371" y="1028700"/>
            <a:ext cx="11301259" cy="2966580"/>
          </a:xfrm>
          <a:custGeom>
            <a:avLst/>
            <a:gdLst/>
            <a:ahLst/>
            <a:cxnLst/>
            <a:rect r="r" b="b" t="t" l="l"/>
            <a:pathLst>
              <a:path h="2966580" w="11301259">
                <a:moveTo>
                  <a:pt x="0" y="0"/>
                </a:moveTo>
                <a:lnTo>
                  <a:pt x="11301258" y="0"/>
                </a:lnTo>
                <a:lnTo>
                  <a:pt x="11301258" y="2966580"/>
                </a:lnTo>
                <a:lnTo>
                  <a:pt x="0" y="2966580"/>
                </a:lnTo>
                <a:lnTo>
                  <a:pt x="0" y="0"/>
                </a:lnTo>
                <a:close/>
              </a:path>
            </a:pathLst>
          </a:custGeom>
          <a:blipFill>
            <a:blip r:embed="rId6"/>
            <a:stretch>
              <a:fillRect l="0" t="0" r="0" b="0"/>
            </a:stretch>
          </a:blipFill>
        </p:spPr>
      </p:sp>
      <p:sp>
        <p:nvSpPr>
          <p:cNvPr name="Freeform 5" id="5"/>
          <p:cNvSpPr/>
          <p:nvPr/>
        </p:nvSpPr>
        <p:spPr>
          <a:xfrm flipH="false" flipV="false" rot="0">
            <a:off x="3493371" y="4864936"/>
            <a:ext cx="11301259" cy="4393364"/>
          </a:xfrm>
          <a:custGeom>
            <a:avLst/>
            <a:gdLst/>
            <a:ahLst/>
            <a:cxnLst/>
            <a:rect r="r" b="b" t="t" l="l"/>
            <a:pathLst>
              <a:path h="4393364" w="11301259">
                <a:moveTo>
                  <a:pt x="0" y="0"/>
                </a:moveTo>
                <a:lnTo>
                  <a:pt x="11301258" y="0"/>
                </a:lnTo>
                <a:lnTo>
                  <a:pt x="11301258" y="4393364"/>
                </a:lnTo>
                <a:lnTo>
                  <a:pt x="0" y="4393364"/>
                </a:lnTo>
                <a:lnTo>
                  <a:pt x="0" y="0"/>
                </a:lnTo>
                <a:close/>
              </a:path>
            </a:pathLst>
          </a:custGeom>
          <a:blipFill>
            <a:blip r:embed="rId7"/>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95881" y="8695911"/>
            <a:ext cx="1022347" cy="1460496"/>
          </a:xfrm>
          <a:custGeom>
            <a:avLst/>
            <a:gdLst/>
            <a:ahLst/>
            <a:cxnLst/>
            <a:rect r="r" b="b" t="t" l="l"/>
            <a:pathLst>
              <a:path h="1460496" w="1022347">
                <a:moveTo>
                  <a:pt x="0" y="0"/>
                </a:moveTo>
                <a:lnTo>
                  <a:pt x="1022347" y="0"/>
                </a:lnTo>
                <a:lnTo>
                  <a:pt x="1022347" y="1460496"/>
                </a:lnTo>
                <a:lnTo>
                  <a:pt x="0" y="1460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28016" y="3879935"/>
            <a:ext cx="3777536" cy="1888768"/>
          </a:xfrm>
          <a:custGeom>
            <a:avLst/>
            <a:gdLst/>
            <a:ahLst/>
            <a:cxnLst/>
            <a:rect r="r" b="b" t="t" l="l"/>
            <a:pathLst>
              <a:path h="1888768" w="3777536">
                <a:moveTo>
                  <a:pt x="0" y="0"/>
                </a:moveTo>
                <a:lnTo>
                  <a:pt x="3777536" y="0"/>
                </a:lnTo>
                <a:lnTo>
                  <a:pt x="3777536" y="1888768"/>
                </a:lnTo>
                <a:lnTo>
                  <a:pt x="0" y="1888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34625" y="2386963"/>
            <a:ext cx="14949955" cy="5120360"/>
          </a:xfrm>
          <a:custGeom>
            <a:avLst/>
            <a:gdLst/>
            <a:ahLst/>
            <a:cxnLst/>
            <a:rect r="r" b="b" t="t" l="l"/>
            <a:pathLst>
              <a:path h="5120360" w="14949955">
                <a:moveTo>
                  <a:pt x="0" y="0"/>
                </a:moveTo>
                <a:lnTo>
                  <a:pt x="14949955" y="0"/>
                </a:lnTo>
                <a:lnTo>
                  <a:pt x="14949955" y="5120360"/>
                </a:lnTo>
                <a:lnTo>
                  <a:pt x="0" y="5120360"/>
                </a:lnTo>
                <a:lnTo>
                  <a:pt x="0" y="0"/>
                </a:lnTo>
                <a:close/>
              </a:path>
            </a:pathLst>
          </a:custGeom>
          <a:blipFill>
            <a:blip r:embed="rId6"/>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076803" y="3365153"/>
            <a:ext cx="8431700" cy="5637764"/>
          </a:xfrm>
          <a:custGeom>
            <a:avLst/>
            <a:gdLst/>
            <a:ahLst/>
            <a:cxnLst/>
            <a:rect r="r" b="b" t="t" l="l"/>
            <a:pathLst>
              <a:path h="5637764" w="8431700">
                <a:moveTo>
                  <a:pt x="0" y="0"/>
                </a:moveTo>
                <a:lnTo>
                  <a:pt x="8431700" y="0"/>
                </a:lnTo>
                <a:lnTo>
                  <a:pt x="8431700" y="5637764"/>
                </a:lnTo>
                <a:lnTo>
                  <a:pt x="0" y="5637764"/>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0" y="421004"/>
            <a:ext cx="18288000" cy="1399541"/>
          </a:xfrm>
          <a:prstGeom prst="rect">
            <a:avLst/>
          </a:prstGeom>
        </p:spPr>
        <p:txBody>
          <a:bodyPr anchor="t" rtlCol="false" tIns="0" lIns="0" bIns="0" rIns="0">
            <a:spAutoFit/>
          </a:bodyPr>
          <a:lstStyle/>
          <a:p>
            <a:pPr algn="just">
              <a:lnSpc>
                <a:spcPts val="5599"/>
              </a:lnSpc>
            </a:pPr>
            <a:r>
              <a:rPr lang="en-US" b="true" sz="3999" spc="367">
                <a:solidFill>
                  <a:srgbClr val="000000"/>
                </a:solidFill>
                <a:latin typeface="Eastman Grotesque Bold"/>
                <a:ea typeface="Eastman Grotesque Bold"/>
                <a:cs typeface="Eastman Grotesque Bold"/>
                <a:sym typeface="Eastman Grotesque Bold"/>
              </a:rPr>
              <a:t>Q12.</a:t>
            </a:r>
            <a:r>
              <a:rPr lang="en-US" b="true" sz="3999" spc="367">
                <a:solidFill>
                  <a:srgbClr val="000000"/>
                </a:solidFill>
                <a:latin typeface="Eastman Grotesque Bold"/>
                <a:ea typeface="Eastman Grotesque Bold"/>
                <a:cs typeface="Eastman Grotesque Bold"/>
                <a:sym typeface="Eastman Grotesque Bold"/>
              </a:rPr>
              <a:t>Income vs Credit Limit Correlation: Show the correlation between Income and Credit_Limit for all clients.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30939" y="295021"/>
            <a:ext cx="10826121" cy="4541048"/>
          </a:xfrm>
          <a:custGeom>
            <a:avLst/>
            <a:gdLst/>
            <a:ahLst/>
            <a:cxnLst/>
            <a:rect r="r" b="b" t="t" l="l"/>
            <a:pathLst>
              <a:path h="4541048" w="10826121">
                <a:moveTo>
                  <a:pt x="0" y="0"/>
                </a:moveTo>
                <a:lnTo>
                  <a:pt x="10826122" y="0"/>
                </a:lnTo>
                <a:lnTo>
                  <a:pt x="10826122" y="4541048"/>
                </a:lnTo>
                <a:lnTo>
                  <a:pt x="0" y="4541048"/>
                </a:lnTo>
                <a:lnTo>
                  <a:pt x="0" y="0"/>
                </a:lnTo>
                <a:close/>
              </a:path>
            </a:pathLst>
          </a:custGeom>
          <a:blipFill>
            <a:blip r:embed="rId6"/>
            <a:stretch>
              <a:fillRect l="0" t="0" r="0" b="0"/>
            </a:stretch>
          </a:blipFill>
        </p:spPr>
      </p:sp>
      <p:sp>
        <p:nvSpPr>
          <p:cNvPr name="Freeform 5" id="5"/>
          <p:cNvSpPr/>
          <p:nvPr/>
        </p:nvSpPr>
        <p:spPr>
          <a:xfrm flipH="false" flipV="false" rot="0">
            <a:off x="3720033" y="5143500"/>
            <a:ext cx="10750746" cy="4995637"/>
          </a:xfrm>
          <a:custGeom>
            <a:avLst/>
            <a:gdLst/>
            <a:ahLst/>
            <a:cxnLst/>
            <a:rect r="r" b="b" t="t" l="l"/>
            <a:pathLst>
              <a:path h="4995637" w="10750746">
                <a:moveTo>
                  <a:pt x="0" y="0"/>
                </a:moveTo>
                <a:lnTo>
                  <a:pt x="10750746" y="0"/>
                </a:lnTo>
                <a:lnTo>
                  <a:pt x="10750746" y="4995637"/>
                </a:lnTo>
                <a:lnTo>
                  <a:pt x="0" y="4995637"/>
                </a:lnTo>
                <a:lnTo>
                  <a:pt x="0" y="0"/>
                </a:lnTo>
                <a:close/>
              </a:path>
            </a:pathLst>
          </a:custGeom>
          <a:blipFill>
            <a:blip r:embed="rId7"/>
            <a:stretch>
              <a:fillRect l="0" t="0" r="0" b="0"/>
            </a:stretch>
          </a:blipFill>
        </p:spPr>
      </p:sp>
      <p:sp>
        <p:nvSpPr>
          <p:cNvPr name="TextBox 6" id="6"/>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27836" y="2382317"/>
            <a:ext cx="9053952" cy="5522365"/>
          </a:xfrm>
          <a:custGeom>
            <a:avLst/>
            <a:gdLst/>
            <a:ahLst/>
            <a:cxnLst/>
            <a:rect r="r" b="b" t="t" l="l"/>
            <a:pathLst>
              <a:path h="5522365" w="9053952">
                <a:moveTo>
                  <a:pt x="0" y="0"/>
                </a:moveTo>
                <a:lnTo>
                  <a:pt x="9053952" y="0"/>
                </a:lnTo>
                <a:lnTo>
                  <a:pt x="9053952" y="5522366"/>
                </a:lnTo>
                <a:lnTo>
                  <a:pt x="0" y="5522366"/>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46480" y="2123849"/>
            <a:ext cx="8395041" cy="5613628"/>
          </a:xfrm>
          <a:custGeom>
            <a:avLst/>
            <a:gdLst/>
            <a:ahLst/>
            <a:cxnLst/>
            <a:rect r="r" b="b" t="t" l="l"/>
            <a:pathLst>
              <a:path h="5613628" w="8395041">
                <a:moveTo>
                  <a:pt x="0" y="0"/>
                </a:moveTo>
                <a:lnTo>
                  <a:pt x="8395040" y="0"/>
                </a:lnTo>
                <a:lnTo>
                  <a:pt x="8395040" y="5613628"/>
                </a:lnTo>
                <a:lnTo>
                  <a:pt x="0" y="5613628"/>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68105" y="8656233"/>
            <a:ext cx="1050122" cy="1500174"/>
          </a:xfrm>
          <a:custGeom>
            <a:avLst/>
            <a:gdLst/>
            <a:ahLst/>
            <a:cxnLst/>
            <a:rect r="r" b="b" t="t" l="l"/>
            <a:pathLst>
              <a:path h="1500174" w="1050122">
                <a:moveTo>
                  <a:pt x="0" y="0"/>
                </a:moveTo>
                <a:lnTo>
                  <a:pt x="1050123" y="0"/>
                </a:lnTo>
                <a:lnTo>
                  <a:pt x="1050123" y="1500174"/>
                </a:lnTo>
                <a:lnTo>
                  <a:pt x="0" y="1500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81934" y="3844440"/>
            <a:ext cx="11124133" cy="2598120"/>
          </a:xfrm>
          <a:custGeom>
            <a:avLst/>
            <a:gdLst/>
            <a:ahLst/>
            <a:cxnLst/>
            <a:rect r="r" b="b" t="t" l="l"/>
            <a:pathLst>
              <a:path h="2598120" w="11124133">
                <a:moveTo>
                  <a:pt x="0" y="0"/>
                </a:moveTo>
                <a:lnTo>
                  <a:pt x="11124132" y="0"/>
                </a:lnTo>
                <a:lnTo>
                  <a:pt x="11124132" y="2598120"/>
                </a:lnTo>
                <a:lnTo>
                  <a:pt x="0" y="2598120"/>
                </a:lnTo>
                <a:lnTo>
                  <a:pt x="0" y="0"/>
                </a:lnTo>
                <a:close/>
              </a:path>
            </a:pathLst>
          </a:custGeom>
          <a:blipFill>
            <a:blip r:embed="rId6"/>
            <a:stretch>
              <a:fillRect l="0" t="0" r="0" b="0"/>
            </a:stretch>
          </a:blipFill>
        </p:spPr>
      </p:sp>
      <p:sp>
        <p:nvSpPr>
          <p:cNvPr name="Freeform 5" id="5"/>
          <p:cNvSpPr/>
          <p:nvPr/>
        </p:nvSpPr>
        <p:spPr>
          <a:xfrm flipH="false" flipV="false" rot="0">
            <a:off x="5946931" y="6805588"/>
            <a:ext cx="5874275" cy="3350819"/>
          </a:xfrm>
          <a:custGeom>
            <a:avLst/>
            <a:gdLst/>
            <a:ahLst/>
            <a:cxnLst/>
            <a:rect r="r" b="b" t="t" l="l"/>
            <a:pathLst>
              <a:path h="3350819" w="5874275">
                <a:moveTo>
                  <a:pt x="0" y="0"/>
                </a:moveTo>
                <a:lnTo>
                  <a:pt x="5874275" y="0"/>
                </a:lnTo>
                <a:lnTo>
                  <a:pt x="5874275" y="3350819"/>
                </a:lnTo>
                <a:lnTo>
                  <a:pt x="0" y="3350819"/>
                </a:lnTo>
                <a:lnTo>
                  <a:pt x="0" y="0"/>
                </a:lnTo>
                <a:close/>
              </a:path>
            </a:pathLst>
          </a:custGeom>
          <a:blipFill>
            <a:blip r:embed="rId7"/>
            <a:stretch>
              <a:fillRect l="0" t="0" r="0" b="0"/>
            </a:stretch>
          </a:blipFill>
        </p:spPr>
      </p:sp>
      <p:sp>
        <p:nvSpPr>
          <p:cNvPr name="TextBox 6" id="6"/>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0" y="421004"/>
            <a:ext cx="18288000" cy="2112011"/>
          </a:xfrm>
          <a:prstGeom prst="rect">
            <a:avLst/>
          </a:prstGeom>
        </p:spPr>
        <p:txBody>
          <a:bodyPr anchor="t" rtlCol="false" tIns="0" lIns="0" bIns="0" rIns="0">
            <a:spAutoFit/>
          </a:bodyPr>
          <a:lstStyle/>
          <a:p>
            <a:pPr algn="just">
              <a:lnSpc>
                <a:spcPts val="5599"/>
              </a:lnSpc>
            </a:pPr>
            <a:r>
              <a:rPr lang="en-US" b="true" sz="3999" spc="367">
                <a:solidFill>
                  <a:srgbClr val="000000"/>
                </a:solidFill>
                <a:latin typeface="Eastman Grotesque Bold"/>
                <a:ea typeface="Eastman Grotesque Bold"/>
                <a:cs typeface="Eastman Grotesque Bold"/>
                <a:sym typeface="Eastman Grotesque Bold"/>
              </a:rPr>
              <a:t>Q13.Average Customer Satisfaction Score by Credit Card Category: Calculate the average Cust_Satisfaction_Score by Card_Category.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7031433" y="8746700"/>
            <a:ext cx="986795" cy="1409707"/>
          </a:xfrm>
          <a:custGeom>
            <a:avLst/>
            <a:gdLst/>
            <a:ahLst/>
            <a:cxnLst/>
            <a:rect r="r" b="b" t="t" l="l"/>
            <a:pathLst>
              <a:path h="1409707" w="986795">
                <a:moveTo>
                  <a:pt x="0" y="0"/>
                </a:moveTo>
                <a:lnTo>
                  <a:pt x="986795" y="0"/>
                </a:lnTo>
                <a:lnTo>
                  <a:pt x="986795" y="1409707"/>
                </a:lnTo>
                <a:lnTo>
                  <a:pt x="0" y="14097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37087" y="5460547"/>
            <a:ext cx="12006540" cy="3894739"/>
          </a:xfrm>
          <a:custGeom>
            <a:avLst/>
            <a:gdLst/>
            <a:ahLst/>
            <a:cxnLst/>
            <a:rect r="r" b="b" t="t" l="l"/>
            <a:pathLst>
              <a:path h="3894739" w="12006540">
                <a:moveTo>
                  <a:pt x="0" y="0"/>
                </a:moveTo>
                <a:lnTo>
                  <a:pt x="12006540" y="0"/>
                </a:lnTo>
                <a:lnTo>
                  <a:pt x="12006540" y="3894739"/>
                </a:lnTo>
                <a:lnTo>
                  <a:pt x="0" y="3894739"/>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0" y="421004"/>
            <a:ext cx="18288000" cy="2112011"/>
          </a:xfrm>
          <a:prstGeom prst="rect">
            <a:avLst/>
          </a:prstGeom>
        </p:spPr>
        <p:txBody>
          <a:bodyPr anchor="t" rtlCol="false" tIns="0" lIns="0" bIns="0" rIns="0">
            <a:spAutoFit/>
          </a:bodyPr>
          <a:lstStyle/>
          <a:p>
            <a:pPr algn="just">
              <a:lnSpc>
                <a:spcPts val="5599"/>
              </a:lnSpc>
            </a:pPr>
            <a:r>
              <a:rPr lang="en-US" b="true" sz="3999" spc="367">
                <a:solidFill>
                  <a:srgbClr val="000000"/>
                </a:solidFill>
                <a:latin typeface="Eastman Grotesque Bold"/>
                <a:ea typeface="Eastman Grotesque Bold"/>
                <a:cs typeface="Eastman Grotesque Bold"/>
                <a:sym typeface="Eastman Grotesque Bold"/>
              </a:rPr>
              <a:t>Q15.Loan Approval vs Credit Limit: Analyze how Credit_Limit affects Personal_loan approval by calculating the average credit limit for clients with and without loans.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78105" y="8670517"/>
            <a:ext cx="1040123" cy="1485890"/>
          </a:xfrm>
          <a:custGeom>
            <a:avLst/>
            <a:gdLst/>
            <a:ahLst/>
            <a:cxnLst/>
            <a:rect r="r" b="b" t="t" l="l"/>
            <a:pathLst>
              <a:path h="1485890" w="1040123">
                <a:moveTo>
                  <a:pt x="0" y="0"/>
                </a:moveTo>
                <a:lnTo>
                  <a:pt x="1040123" y="0"/>
                </a:lnTo>
                <a:lnTo>
                  <a:pt x="1040123" y="1485890"/>
                </a:lnTo>
                <a:lnTo>
                  <a:pt x="0" y="1485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68725" y="1670794"/>
            <a:ext cx="13723110" cy="1965597"/>
          </a:xfrm>
          <a:custGeom>
            <a:avLst/>
            <a:gdLst/>
            <a:ahLst/>
            <a:cxnLst/>
            <a:rect r="r" b="b" t="t" l="l"/>
            <a:pathLst>
              <a:path h="1965597" w="13723110">
                <a:moveTo>
                  <a:pt x="0" y="0"/>
                </a:moveTo>
                <a:lnTo>
                  <a:pt x="13723111" y="0"/>
                </a:lnTo>
                <a:lnTo>
                  <a:pt x="13723111" y="1965597"/>
                </a:lnTo>
                <a:lnTo>
                  <a:pt x="0" y="1965597"/>
                </a:lnTo>
                <a:lnTo>
                  <a:pt x="0" y="0"/>
                </a:lnTo>
                <a:close/>
              </a:path>
            </a:pathLst>
          </a:custGeom>
          <a:blipFill>
            <a:blip r:embed="rId6"/>
            <a:stretch>
              <a:fillRect l="0" t="0" r="0" b="0"/>
            </a:stretch>
          </a:blipFill>
        </p:spPr>
      </p:sp>
      <p:sp>
        <p:nvSpPr>
          <p:cNvPr name="Freeform 5" id="5"/>
          <p:cNvSpPr/>
          <p:nvPr/>
        </p:nvSpPr>
        <p:spPr>
          <a:xfrm flipH="false" flipV="false" rot="0">
            <a:off x="2068725" y="5442900"/>
            <a:ext cx="13723110" cy="2002435"/>
          </a:xfrm>
          <a:custGeom>
            <a:avLst/>
            <a:gdLst/>
            <a:ahLst/>
            <a:cxnLst/>
            <a:rect r="r" b="b" t="t" l="l"/>
            <a:pathLst>
              <a:path h="2002435" w="13723110">
                <a:moveTo>
                  <a:pt x="0" y="0"/>
                </a:moveTo>
                <a:lnTo>
                  <a:pt x="13723111" y="0"/>
                </a:lnTo>
                <a:lnTo>
                  <a:pt x="13723111" y="2002435"/>
                </a:lnTo>
                <a:lnTo>
                  <a:pt x="0" y="2002435"/>
                </a:lnTo>
                <a:lnTo>
                  <a:pt x="0" y="0"/>
                </a:lnTo>
                <a:close/>
              </a:path>
            </a:pathLst>
          </a:custGeom>
          <a:blipFill>
            <a:blip r:embed="rId7"/>
            <a:stretch>
              <a:fillRect l="0" t="0" r="0" b="0"/>
            </a:stretch>
          </a:blipFill>
        </p:spPr>
      </p:sp>
      <p:sp>
        <p:nvSpPr>
          <p:cNvPr name="TextBox 6" id="6"/>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254714" y="7845931"/>
            <a:ext cx="1391618" cy="1988026"/>
          </a:xfrm>
          <a:custGeom>
            <a:avLst/>
            <a:gdLst/>
            <a:ahLst/>
            <a:cxnLst/>
            <a:rect r="r" b="b" t="t" l="l"/>
            <a:pathLst>
              <a:path h="1988026" w="1391618">
                <a:moveTo>
                  <a:pt x="0" y="0"/>
                </a:moveTo>
                <a:lnTo>
                  <a:pt x="1391618" y="0"/>
                </a:lnTo>
                <a:lnTo>
                  <a:pt x="1391618" y="1988026"/>
                </a:lnTo>
                <a:lnTo>
                  <a:pt x="0" y="1988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81391" y="3237489"/>
            <a:ext cx="4174832" cy="2087416"/>
          </a:xfrm>
          <a:custGeom>
            <a:avLst/>
            <a:gdLst/>
            <a:ahLst/>
            <a:cxnLst/>
            <a:rect r="r" b="b" t="t" l="l"/>
            <a:pathLst>
              <a:path h="2087416" w="4174832">
                <a:moveTo>
                  <a:pt x="0" y="0"/>
                </a:moveTo>
                <a:lnTo>
                  <a:pt x="4174831" y="0"/>
                </a:lnTo>
                <a:lnTo>
                  <a:pt x="4174831" y="2087416"/>
                </a:lnTo>
                <a:lnTo>
                  <a:pt x="0" y="2087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3371" y="3593833"/>
            <a:ext cx="11301259" cy="4252099"/>
          </a:xfrm>
          <a:custGeom>
            <a:avLst/>
            <a:gdLst/>
            <a:ahLst/>
            <a:cxnLst/>
            <a:rect r="r" b="b" t="t" l="l"/>
            <a:pathLst>
              <a:path h="4252099" w="11301259">
                <a:moveTo>
                  <a:pt x="0" y="0"/>
                </a:moveTo>
                <a:lnTo>
                  <a:pt x="11301258" y="0"/>
                </a:lnTo>
                <a:lnTo>
                  <a:pt x="11301258" y="4252098"/>
                </a:lnTo>
                <a:lnTo>
                  <a:pt x="0" y="4252098"/>
                </a:lnTo>
                <a:lnTo>
                  <a:pt x="0" y="0"/>
                </a:lnTo>
                <a:close/>
              </a:path>
            </a:pathLst>
          </a:custGeom>
          <a:blipFill>
            <a:blip r:embed="rId6"/>
            <a:stretch>
              <a:fillRect l="0" t="0" r="0" b="0"/>
            </a:stretch>
          </a:blipFill>
        </p:spPr>
      </p:sp>
      <p:sp>
        <p:nvSpPr>
          <p:cNvPr name="TextBox 5" id="5"/>
          <p:cNvSpPr txBox="true"/>
          <p:nvPr/>
        </p:nvSpPr>
        <p:spPr>
          <a:xfrm rot="0">
            <a:off x="0" y="547052"/>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Q1. Running Total of Credit Card Transactions.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3664" y="8607031"/>
            <a:ext cx="1084563" cy="1549376"/>
          </a:xfrm>
          <a:custGeom>
            <a:avLst/>
            <a:gdLst/>
            <a:ahLst/>
            <a:cxnLst/>
            <a:rect r="r" b="b" t="t" l="l"/>
            <a:pathLst>
              <a:path h="1549376" w="1084563">
                <a:moveTo>
                  <a:pt x="0" y="0"/>
                </a:moveTo>
                <a:lnTo>
                  <a:pt x="1084564" y="0"/>
                </a:lnTo>
                <a:lnTo>
                  <a:pt x="1084564" y="1549376"/>
                </a:lnTo>
                <a:lnTo>
                  <a:pt x="0" y="1549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97028" y="3492634"/>
            <a:ext cx="10135016" cy="6663773"/>
          </a:xfrm>
          <a:custGeom>
            <a:avLst/>
            <a:gdLst/>
            <a:ahLst/>
            <a:cxnLst/>
            <a:rect r="r" b="b" t="t" l="l"/>
            <a:pathLst>
              <a:path h="6663773" w="10135016">
                <a:moveTo>
                  <a:pt x="0" y="0"/>
                </a:moveTo>
                <a:lnTo>
                  <a:pt x="10135016" y="0"/>
                </a:lnTo>
                <a:lnTo>
                  <a:pt x="10135016" y="6663773"/>
                </a:lnTo>
                <a:lnTo>
                  <a:pt x="0" y="6663773"/>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2868335" y="537527"/>
            <a:ext cx="9525" cy="887095"/>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0" y="556577"/>
            <a:ext cx="18288000" cy="2112011"/>
          </a:xfrm>
          <a:prstGeom prst="rect">
            <a:avLst/>
          </a:prstGeom>
        </p:spPr>
        <p:txBody>
          <a:bodyPr anchor="t" rtlCol="false" tIns="0" lIns="0" bIns="0" rIns="0">
            <a:spAutoFit/>
          </a:bodyPr>
          <a:lstStyle/>
          <a:p>
            <a:pPr algn="just">
              <a:lnSpc>
                <a:spcPts val="5599"/>
              </a:lnSpc>
              <a:spcBef>
                <a:spcPct val="0"/>
              </a:spcBef>
            </a:pPr>
            <a:r>
              <a:rPr lang="en-US" b="true" sz="3999" spc="367">
                <a:solidFill>
                  <a:srgbClr val="000000"/>
                </a:solidFill>
                <a:latin typeface="Eastman Grotesque Bold"/>
                <a:ea typeface="Eastman Grotesque Bold"/>
                <a:cs typeface="Eastman Grotesque Bold"/>
                <a:sym typeface="Eastman Grotesque Bold"/>
              </a:rPr>
              <a:t>Q17.</a:t>
            </a:r>
            <a:r>
              <a:rPr lang="en-US" b="true" sz="3999" spc="367">
                <a:solidFill>
                  <a:srgbClr val="000000"/>
                </a:solidFill>
                <a:latin typeface="Eastman Grotesque Bold"/>
                <a:ea typeface="Eastman Grotesque Bold"/>
                <a:cs typeface="Eastman Grotesque Bold"/>
                <a:sym typeface="Eastman Grotesque Bold"/>
              </a:rPr>
              <a:t>High Risk Clients Flag: Create a flag for clients whose Total_Revolving_Bal exceeds 90% of their Credit_Limit and who have a high Avg_Utilization_Ratio.</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41637" y="2351174"/>
            <a:ext cx="10804726" cy="5584651"/>
          </a:xfrm>
          <a:custGeom>
            <a:avLst/>
            <a:gdLst/>
            <a:ahLst/>
            <a:cxnLst/>
            <a:rect r="r" b="b" t="t" l="l"/>
            <a:pathLst>
              <a:path h="5584651" w="10804726">
                <a:moveTo>
                  <a:pt x="0" y="0"/>
                </a:moveTo>
                <a:lnTo>
                  <a:pt x="10804726" y="0"/>
                </a:lnTo>
                <a:lnTo>
                  <a:pt x="10804726" y="5584652"/>
                </a:lnTo>
                <a:lnTo>
                  <a:pt x="0" y="5584652"/>
                </a:lnTo>
                <a:lnTo>
                  <a:pt x="0" y="0"/>
                </a:lnTo>
                <a:close/>
              </a:path>
            </a:pathLst>
          </a:custGeom>
          <a:blipFill>
            <a:blip r:embed="rId6"/>
            <a:stretch>
              <a:fillRect l="0" t="0" r="0" b="0"/>
            </a:stretch>
          </a:blipFill>
        </p:spPr>
      </p:sp>
      <p:sp>
        <p:nvSpPr>
          <p:cNvPr name="TextBox 5" id="5"/>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2868335" y="537527"/>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935886" y="8610205"/>
            <a:ext cx="1082341" cy="1546202"/>
          </a:xfrm>
          <a:custGeom>
            <a:avLst/>
            <a:gdLst/>
            <a:ahLst/>
            <a:cxnLst/>
            <a:rect r="r" b="b" t="t" l="l"/>
            <a:pathLst>
              <a:path h="1546202" w="1082341">
                <a:moveTo>
                  <a:pt x="0" y="0"/>
                </a:moveTo>
                <a:lnTo>
                  <a:pt x="1082342" y="0"/>
                </a:lnTo>
                <a:lnTo>
                  <a:pt x="1082342" y="1546202"/>
                </a:lnTo>
                <a:lnTo>
                  <a:pt x="0" y="1546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3969"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85214" y="933450"/>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2868335" y="5375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8618970" y="3351658"/>
            <a:ext cx="9525" cy="887095"/>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0" y="1381126"/>
            <a:ext cx="18288000" cy="6924674"/>
          </a:xfrm>
          <a:prstGeom prst="rect">
            <a:avLst/>
          </a:prstGeom>
        </p:spPr>
        <p:txBody>
          <a:bodyPr anchor="t" rtlCol="false" tIns="0" lIns="0" bIns="0" rIns="0">
            <a:spAutoFit/>
          </a:bodyPr>
          <a:lstStyle/>
          <a:p>
            <a:pPr algn="just">
              <a:lnSpc>
                <a:spcPts val="4200"/>
              </a:lnSpc>
              <a:spcBef>
                <a:spcPct val="0"/>
              </a:spcBef>
            </a:pPr>
            <a:r>
              <a:rPr lang="en-US" b="true" sz="3000">
                <a:solidFill>
                  <a:srgbClr val="000000"/>
                </a:solidFill>
                <a:latin typeface="Eastman Grotesque Bold"/>
                <a:ea typeface="Eastman Grotesque Bold"/>
                <a:cs typeface="Eastman Grotesque Bold"/>
                <a:sym typeface="Eastman Grotesque Bold"/>
              </a:rPr>
              <a:t>In conclusion, the analysis of credit card usage and financial metrics through Power BI and DAX functions has yielded invaluable insights into both the performance and behavior of our customer base. By examining running totals, moving averages, growth rates, and key performance indicators, we have developed a deeper understanding of spending patterns, credit utilization, and delinquency risks. The findings reveal several key areas of significance. The analysis has uncovered distinct trends in customer spending and engagement, which present opportunities for targeted marketing and the development of personalized financial products to enhance customer retention and satisfaction. Insights into credit utilization ratios have clarified how customers are leveraging their credit limits, providing critical information for optimizing credit offerings and managing risk. Additionally, by identifying patterns in late payments and defaults, we are better equipped to assess delinquency risks and implement proactive measures to reduce default rates and improve collections. Furthermore, the calculated growth rates and moving averages have illuminated the institution’s overall financial health, highlighting both strengths and areas for potential growth.</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6292707" y="-1636430"/>
            <a:ext cx="16880472" cy="20627385"/>
          </a:xfrm>
          <a:custGeom>
            <a:avLst/>
            <a:gdLst/>
            <a:ahLst/>
            <a:cxnLst/>
            <a:rect r="r" b="b" t="t" l="l"/>
            <a:pathLst>
              <a:path h="20627385" w="16880472">
                <a:moveTo>
                  <a:pt x="0" y="0"/>
                </a:moveTo>
                <a:lnTo>
                  <a:pt x="16880473" y="0"/>
                </a:lnTo>
                <a:lnTo>
                  <a:pt x="16880473" y="20627386"/>
                </a:lnTo>
                <a:lnTo>
                  <a:pt x="0" y="2062738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3440" r="-19133" b="0"/>
            </a:stretch>
          </a:blipFill>
        </p:spPr>
      </p:sp>
      <p:sp>
        <p:nvSpPr>
          <p:cNvPr name="Freeform 3" id="3"/>
          <p:cNvSpPr/>
          <p:nvPr/>
        </p:nvSpPr>
        <p:spPr>
          <a:xfrm flipH="false" flipV="false" rot="0">
            <a:off x="2145091" y="7262451"/>
            <a:ext cx="2263334" cy="1995849"/>
          </a:xfrm>
          <a:custGeom>
            <a:avLst/>
            <a:gdLst/>
            <a:ahLst/>
            <a:cxnLst/>
            <a:rect r="r" b="b" t="t" l="l"/>
            <a:pathLst>
              <a:path h="1995849" w="2263334">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74003" y="1028700"/>
            <a:ext cx="2285297" cy="2398690"/>
          </a:xfrm>
          <a:custGeom>
            <a:avLst/>
            <a:gdLst/>
            <a:ahLst/>
            <a:cxnLst/>
            <a:rect r="r" b="b" t="t" l="l"/>
            <a:pathLst>
              <a:path h="2398690" w="2285297">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1028700"/>
            <a:ext cx="2333271" cy="2398690"/>
          </a:xfrm>
          <a:custGeom>
            <a:avLst/>
            <a:gdLst/>
            <a:ahLst/>
            <a:cxnLst/>
            <a:rect r="r" b="b" t="t" l="l"/>
            <a:pathLst>
              <a:path h="2398690" w="2333271">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599714" y="7262451"/>
            <a:ext cx="2730639" cy="1995849"/>
          </a:xfrm>
          <a:custGeom>
            <a:avLst/>
            <a:gdLst/>
            <a:ahLst/>
            <a:cxnLst/>
            <a:rect r="r" b="b" t="t" l="l"/>
            <a:pathLst>
              <a:path h="1995849" w="273063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3866" y="5143500"/>
            <a:ext cx="4245437" cy="837809"/>
          </a:xfrm>
          <a:custGeom>
            <a:avLst/>
            <a:gdLst/>
            <a:ahLst/>
            <a:cxnLst/>
            <a:rect r="r" b="b" t="t" l="l"/>
            <a:pathLst>
              <a:path h="837809" w="4245437">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390992" y="0"/>
            <a:ext cx="2995587" cy="1496465"/>
          </a:xfrm>
          <a:custGeom>
            <a:avLst/>
            <a:gdLst/>
            <a:ahLst/>
            <a:cxnLst/>
            <a:rect r="r" b="b" t="t" l="l"/>
            <a:pathLst>
              <a:path h="1496465" w="2995587">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9" id="9"/>
          <p:cNvGrpSpPr/>
          <p:nvPr/>
        </p:nvGrpSpPr>
        <p:grpSpPr>
          <a:xfrm rot="0">
            <a:off x="8593151" y="7158678"/>
            <a:ext cx="1101697" cy="110169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418"/>
                </a:lnSpc>
              </a:pPr>
            </a:p>
          </p:txBody>
        </p:sp>
      </p:grpSp>
      <p:sp>
        <p:nvSpPr>
          <p:cNvPr name="TextBox 12" id="12"/>
          <p:cNvSpPr txBox="true"/>
          <p:nvPr/>
        </p:nvSpPr>
        <p:spPr>
          <a:xfrm rot="0">
            <a:off x="4418002" y="3743734"/>
            <a:ext cx="9451995" cy="1501061"/>
          </a:xfrm>
          <a:prstGeom prst="rect">
            <a:avLst/>
          </a:prstGeom>
        </p:spPr>
        <p:txBody>
          <a:bodyPr anchor="t" rtlCol="false" tIns="0" lIns="0" bIns="0" rIns="0">
            <a:spAutoFit/>
          </a:bodyPr>
          <a:lstStyle/>
          <a:p>
            <a:pPr algn="ctr">
              <a:lnSpc>
                <a:spcPts val="11476"/>
              </a:lnSpc>
            </a:pPr>
            <a:r>
              <a:rPr lang="en-US" b="true" sz="10725">
                <a:solidFill>
                  <a:srgbClr val="3C3C3C"/>
                </a:solidFill>
                <a:latin typeface="Aileron Heavy"/>
                <a:ea typeface="Aileron Heavy"/>
                <a:cs typeface="Aileron Heavy"/>
                <a:sym typeface="Aileron Heavy"/>
              </a:rPr>
              <a:t>Thank You</a:t>
            </a:r>
          </a:p>
        </p:txBody>
      </p:sp>
      <p:sp>
        <p:nvSpPr>
          <p:cNvPr name="TextBox 13" id="13"/>
          <p:cNvSpPr txBox="true"/>
          <p:nvPr/>
        </p:nvSpPr>
        <p:spPr>
          <a:xfrm rot="0">
            <a:off x="4688286" y="5445204"/>
            <a:ext cx="8911428" cy="1231412"/>
          </a:xfrm>
          <a:prstGeom prst="rect">
            <a:avLst/>
          </a:prstGeom>
        </p:spPr>
        <p:txBody>
          <a:bodyPr anchor="t" rtlCol="false" tIns="0" lIns="0" bIns="0" rIns="0">
            <a:spAutoFit/>
          </a:bodyPr>
          <a:lstStyle/>
          <a:p>
            <a:pPr algn="ctr">
              <a:lnSpc>
                <a:spcPts val="4938"/>
              </a:lnSpc>
            </a:pPr>
            <a:r>
              <a:rPr lang="en-US" sz="3527">
                <a:solidFill>
                  <a:srgbClr val="3C3C3C"/>
                </a:solidFill>
                <a:latin typeface="Aileron"/>
                <a:ea typeface="Aileron"/>
                <a:cs typeface="Aileron"/>
                <a:sym typeface="Aileron"/>
              </a:rPr>
              <a:t>Hopefully, this year's report can make our company even better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286290" y="7891040"/>
            <a:ext cx="1360042" cy="1942918"/>
          </a:xfrm>
          <a:custGeom>
            <a:avLst/>
            <a:gdLst/>
            <a:ahLst/>
            <a:cxnLst/>
            <a:rect r="r" b="b" t="t" l="l"/>
            <a:pathLst>
              <a:path h="1942918" w="1360042">
                <a:moveTo>
                  <a:pt x="0" y="0"/>
                </a:moveTo>
                <a:lnTo>
                  <a:pt x="1360042" y="0"/>
                </a:lnTo>
                <a:lnTo>
                  <a:pt x="1360042" y="1942917"/>
                </a:lnTo>
                <a:lnTo>
                  <a:pt x="0" y="1942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93750" cy="2096875"/>
          </a:xfrm>
          <a:custGeom>
            <a:avLst/>
            <a:gdLst/>
            <a:ahLst/>
            <a:cxnLst/>
            <a:rect r="r" b="b" t="t" l="l"/>
            <a:pathLst>
              <a:path h="2096875" w="4193750">
                <a:moveTo>
                  <a:pt x="0" y="0"/>
                </a:moveTo>
                <a:lnTo>
                  <a:pt x="4193751" y="0"/>
                </a:lnTo>
                <a:lnTo>
                  <a:pt x="4193751" y="2096875"/>
                </a:lnTo>
                <a:lnTo>
                  <a:pt x="0" y="2096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95838" y="545104"/>
            <a:ext cx="11753089" cy="9196792"/>
          </a:xfrm>
          <a:custGeom>
            <a:avLst/>
            <a:gdLst/>
            <a:ahLst/>
            <a:cxnLst/>
            <a:rect r="r" b="b" t="t" l="l"/>
            <a:pathLst>
              <a:path h="9196792" w="11753089">
                <a:moveTo>
                  <a:pt x="0" y="0"/>
                </a:moveTo>
                <a:lnTo>
                  <a:pt x="11753089" y="0"/>
                </a:lnTo>
                <a:lnTo>
                  <a:pt x="11753089" y="9196792"/>
                </a:lnTo>
                <a:lnTo>
                  <a:pt x="0" y="9196792"/>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24039" y="7944967"/>
            <a:ext cx="1322294" cy="1888991"/>
          </a:xfrm>
          <a:custGeom>
            <a:avLst/>
            <a:gdLst/>
            <a:ahLst/>
            <a:cxnLst/>
            <a:rect r="r" b="b" t="t" l="l"/>
            <a:pathLst>
              <a:path h="1888991" w="1322294">
                <a:moveTo>
                  <a:pt x="0" y="0"/>
                </a:moveTo>
                <a:lnTo>
                  <a:pt x="1322293" y="0"/>
                </a:lnTo>
                <a:lnTo>
                  <a:pt x="1322293" y="1888990"/>
                </a:lnTo>
                <a:lnTo>
                  <a:pt x="0" y="18889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03210" cy="2101605"/>
          </a:xfrm>
          <a:custGeom>
            <a:avLst/>
            <a:gdLst/>
            <a:ahLst/>
            <a:cxnLst/>
            <a:rect r="r" b="b" t="t" l="l"/>
            <a:pathLst>
              <a:path h="2101605" w="4203210">
                <a:moveTo>
                  <a:pt x="0" y="0"/>
                </a:moveTo>
                <a:lnTo>
                  <a:pt x="4203210" y="0"/>
                </a:lnTo>
                <a:lnTo>
                  <a:pt x="4203210" y="2101605"/>
                </a:lnTo>
                <a:lnTo>
                  <a:pt x="0" y="21016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89011" y="4375807"/>
            <a:ext cx="12149481" cy="3569160"/>
          </a:xfrm>
          <a:custGeom>
            <a:avLst/>
            <a:gdLst/>
            <a:ahLst/>
            <a:cxnLst/>
            <a:rect r="r" b="b" t="t" l="l"/>
            <a:pathLst>
              <a:path h="3569160" w="12149481">
                <a:moveTo>
                  <a:pt x="0" y="0"/>
                </a:moveTo>
                <a:lnTo>
                  <a:pt x="12149481" y="0"/>
                </a:lnTo>
                <a:lnTo>
                  <a:pt x="12149481" y="3569160"/>
                </a:lnTo>
                <a:lnTo>
                  <a:pt x="0" y="3569160"/>
                </a:lnTo>
                <a:lnTo>
                  <a:pt x="0" y="0"/>
                </a:lnTo>
                <a:close/>
              </a:path>
            </a:pathLst>
          </a:custGeom>
          <a:blipFill>
            <a:blip r:embed="rId6"/>
            <a:stretch>
              <a:fillRect l="0" t="-209" r="0" b="-209"/>
            </a:stretch>
          </a:blipFill>
        </p:spPr>
      </p:sp>
      <p:sp>
        <p:nvSpPr>
          <p:cNvPr name="TextBox 5" id="5"/>
          <p:cNvSpPr txBox="true"/>
          <p:nvPr/>
        </p:nvSpPr>
        <p:spPr>
          <a:xfrm rot="0">
            <a:off x="0" y="942975"/>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Q2.Calculate the 4-week moving average of the creditLimit for each client.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34063" y="7959287"/>
            <a:ext cx="1312269" cy="1874670"/>
          </a:xfrm>
          <a:custGeom>
            <a:avLst/>
            <a:gdLst/>
            <a:ahLst/>
            <a:cxnLst/>
            <a:rect r="r" b="b" t="t" l="l"/>
            <a:pathLst>
              <a:path h="1874670" w="1312269">
                <a:moveTo>
                  <a:pt x="0" y="0"/>
                </a:moveTo>
                <a:lnTo>
                  <a:pt x="1312269" y="0"/>
                </a:lnTo>
                <a:lnTo>
                  <a:pt x="1312269" y="1874670"/>
                </a:lnTo>
                <a:lnTo>
                  <a:pt x="0" y="18746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3986443" cy="1993221"/>
          </a:xfrm>
          <a:custGeom>
            <a:avLst/>
            <a:gdLst/>
            <a:ahLst/>
            <a:cxnLst/>
            <a:rect r="r" b="b" t="t" l="l"/>
            <a:pathLst>
              <a:path h="1993221" w="3986443">
                <a:moveTo>
                  <a:pt x="0" y="0"/>
                </a:moveTo>
                <a:lnTo>
                  <a:pt x="3986443" y="0"/>
                </a:lnTo>
                <a:lnTo>
                  <a:pt x="3986443" y="1993221"/>
                </a:lnTo>
                <a:lnTo>
                  <a:pt x="0" y="19932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3559" y="1105735"/>
            <a:ext cx="14441686" cy="8152565"/>
          </a:xfrm>
          <a:custGeom>
            <a:avLst/>
            <a:gdLst/>
            <a:ahLst/>
            <a:cxnLst/>
            <a:rect r="r" b="b" t="t" l="l"/>
            <a:pathLst>
              <a:path h="8152565" w="14441686">
                <a:moveTo>
                  <a:pt x="0" y="0"/>
                </a:moveTo>
                <a:lnTo>
                  <a:pt x="14441686" y="0"/>
                </a:lnTo>
                <a:lnTo>
                  <a:pt x="14441686" y="8152565"/>
                </a:lnTo>
                <a:lnTo>
                  <a:pt x="0" y="8152565"/>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91836" y="8041819"/>
            <a:ext cx="1254497" cy="1792138"/>
          </a:xfrm>
          <a:custGeom>
            <a:avLst/>
            <a:gdLst/>
            <a:ahLst/>
            <a:cxnLst/>
            <a:rect r="r" b="b" t="t" l="l"/>
            <a:pathLst>
              <a:path h="1792138" w="1254497">
                <a:moveTo>
                  <a:pt x="0" y="0"/>
                </a:moveTo>
                <a:lnTo>
                  <a:pt x="1254496" y="0"/>
                </a:lnTo>
                <a:lnTo>
                  <a:pt x="1254496" y="1792138"/>
                </a:lnTo>
                <a:lnTo>
                  <a:pt x="0" y="1792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12669" cy="2106335"/>
          </a:xfrm>
          <a:custGeom>
            <a:avLst/>
            <a:gdLst/>
            <a:ahLst/>
            <a:cxnLst/>
            <a:rect r="r" b="b" t="t" l="l"/>
            <a:pathLst>
              <a:path h="2106335" w="4212669">
                <a:moveTo>
                  <a:pt x="0" y="0"/>
                </a:moveTo>
                <a:lnTo>
                  <a:pt x="4212669" y="0"/>
                </a:lnTo>
                <a:lnTo>
                  <a:pt x="4212669" y="2106334"/>
                </a:lnTo>
                <a:lnTo>
                  <a:pt x="0" y="210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86696" y="3484164"/>
            <a:ext cx="10736231" cy="4884731"/>
          </a:xfrm>
          <a:custGeom>
            <a:avLst/>
            <a:gdLst/>
            <a:ahLst/>
            <a:cxnLst/>
            <a:rect r="r" b="b" t="t" l="l"/>
            <a:pathLst>
              <a:path h="4884731" w="10736231">
                <a:moveTo>
                  <a:pt x="0" y="0"/>
                </a:moveTo>
                <a:lnTo>
                  <a:pt x="10736231" y="0"/>
                </a:lnTo>
                <a:lnTo>
                  <a:pt x="10736231" y="4884731"/>
                </a:lnTo>
                <a:lnTo>
                  <a:pt x="0" y="4884731"/>
                </a:lnTo>
                <a:lnTo>
                  <a:pt x="0" y="0"/>
                </a:lnTo>
                <a:close/>
              </a:path>
            </a:pathLst>
          </a:custGeom>
          <a:blipFill>
            <a:blip r:embed="rId6"/>
            <a:stretch>
              <a:fillRect l="0" t="0" r="0" b="0"/>
            </a:stretch>
          </a:blipFill>
        </p:spPr>
      </p:sp>
      <p:sp>
        <p:nvSpPr>
          <p:cNvPr name="TextBox 5" id="5"/>
          <p:cNvSpPr txBox="true"/>
          <p:nvPr/>
        </p:nvSpPr>
        <p:spPr>
          <a:xfrm rot="0">
            <a:off x="0" y="547052"/>
            <a:ext cx="18288000" cy="696594"/>
          </a:xfrm>
          <a:prstGeom prst="rect">
            <a:avLst/>
          </a:prstGeom>
        </p:spPr>
        <p:txBody>
          <a:bodyPr anchor="t" rtlCol="false" tIns="0" lIns="0" bIns="0" rIns="0">
            <a:spAutoFit/>
          </a:bodyPr>
          <a:lstStyle/>
          <a:p>
            <a:pPr algn="just">
              <a:lnSpc>
                <a:spcPts val="5600"/>
              </a:lnSpc>
            </a:pPr>
            <a:r>
              <a:rPr lang="en-US" sz="4000" b="true">
                <a:solidFill>
                  <a:srgbClr val="000000"/>
                </a:solidFill>
                <a:latin typeface="Eastman Grotesque Bold"/>
                <a:ea typeface="Eastman Grotesque Bold"/>
                <a:cs typeface="Eastman Grotesque Bold"/>
                <a:sym typeface="Eastman Grotesque Bold"/>
              </a:rPr>
              <a:t>Q3.Calculate the mom% growth and wow% groth on transaction amount.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391836" y="8041819"/>
            <a:ext cx="1254497" cy="1792138"/>
          </a:xfrm>
          <a:custGeom>
            <a:avLst/>
            <a:gdLst/>
            <a:ahLst/>
            <a:cxnLst/>
            <a:rect r="r" b="b" t="t" l="l"/>
            <a:pathLst>
              <a:path h="1792138" w="1254497">
                <a:moveTo>
                  <a:pt x="0" y="0"/>
                </a:moveTo>
                <a:lnTo>
                  <a:pt x="1254496" y="0"/>
                </a:lnTo>
                <a:lnTo>
                  <a:pt x="1254496" y="1792138"/>
                </a:lnTo>
                <a:lnTo>
                  <a:pt x="0" y="1792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231588" cy="2115794"/>
          </a:xfrm>
          <a:custGeom>
            <a:avLst/>
            <a:gdLst/>
            <a:ahLst/>
            <a:cxnLst/>
            <a:rect r="r" b="b" t="t" l="l"/>
            <a:pathLst>
              <a:path h="2115794" w="4231588">
                <a:moveTo>
                  <a:pt x="0" y="0"/>
                </a:moveTo>
                <a:lnTo>
                  <a:pt x="4231588" y="0"/>
                </a:lnTo>
                <a:lnTo>
                  <a:pt x="4231588" y="2115794"/>
                </a:lnTo>
                <a:lnTo>
                  <a:pt x="0" y="2115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78509" y="879205"/>
            <a:ext cx="11301259" cy="2994834"/>
          </a:xfrm>
          <a:custGeom>
            <a:avLst/>
            <a:gdLst/>
            <a:ahLst/>
            <a:cxnLst/>
            <a:rect r="r" b="b" t="t" l="l"/>
            <a:pathLst>
              <a:path h="2994834" w="11301259">
                <a:moveTo>
                  <a:pt x="0" y="0"/>
                </a:moveTo>
                <a:lnTo>
                  <a:pt x="11301259" y="0"/>
                </a:lnTo>
                <a:lnTo>
                  <a:pt x="11301259" y="2994834"/>
                </a:lnTo>
                <a:lnTo>
                  <a:pt x="0" y="2994834"/>
                </a:lnTo>
                <a:lnTo>
                  <a:pt x="0" y="0"/>
                </a:lnTo>
                <a:close/>
              </a:path>
            </a:pathLst>
          </a:custGeom>
          <a:blipFill>
            <a:blip r:embed="rId6"/>
            <a:stretch>
              <a:fillRect l="0" t="0" r="0" b="0"/>
            </a:stretch>
          </a:blipFill>
        </p:spPr>
      </p:sp>
      <p:sp>
        <p:nvSpPr>
          <p:cNvPr name="Freeform 5" id="5"/>
          <p:cNvSpPr/>
          <p:nvPr/>
        </p:nvSpPr>
        <p:spPr>
          <a:xfrm flipH="false" flipV="false" rot="0">
            <a:off x="2821753" y="5491175"/>
            <a:ext cx="11301259" cy="2825315"/>
          </a:xfrm>
          <a:custGeom>
            <a:avLst/>
            <a:gdLst/>
            <a:ahLst/>
            <a:cxnLst/>
            <a:rect r="r" b="b" t="t" l="l"/>
            <a:pathLst>
              <a:path h="2825315" w="11301259">
                <a:moveTo>
                  <a:pt x="0" y="0"/>
                </a:moveTo>
                <a:lnTo>
                  <a:pt x="11301259" y="0"/>
                </a:lnTo>
                <a:lnTo>
                  <a:pt x="11301259" y="2825315"/>
                </a:lnTo>
                <a:lnTo>
                  <a:pt x="0" y="2825315"/>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6454756" y="8131705"/>
            <a:ext cx="1191576" cy="1702252"/>
          </a:xfrm>
          <a:custGeom>
            <a:avLst/>
            <a:gdLst/>
            <a:ahLst/>
            <a:cxnLst/>
            <a:rect r="r" b="b" t="t" l="l"/>
            <a:pathLst>
              <a:path h="1702252" w="1191576">
                <a:moveTo>
                  <a:pt x="0" y="0"/>
                </a:moveTo>
                <a:lnTo>
                  <a:pt x="1191576" y="0"/>
                </a:lnTo>
                <a:lnTo>
                  <a:pt x="1191576" y="1702252"/>
                </a:lnTo>
                <a:lnTo>
                  <a:pt x="0" y="17022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57743" y="3615072"/>
            <a:ext cx="4174832" cy="2087416"/>
          </a:xfrm>
          <a:custGeom>
            <a:avLst/>
            <a:gdLst/>
            <a:ahLst/>
            <a:cxnLst/>
            <a:rect r="r" b="b" t="t" l="l"/>
            <a:pathLst>
              <a:path h="2087416" w="4174832">
                <a:moveTo>
                  <a:pt x="0" y="0"/>
                </a:moveTo>
                <a:lnTo>
                  <a:pt x="4174832" y="0"/>
                </a:lnTo>
                <a:lnTo>
                  <a:pt x="4174832" y="2087415"/>
                </a:lnTo>
                <a:lnTo>
                  <a:pt x="0" y="2087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838770" y="528895"/>
            <a:ext cx="7191548" cy="5239808"/>
          </a:xfrm>
          <a:custGeom>
            <a:avLst/>
            <a:gdLst/>
            <a:ahLst/>
            <a:cxnLst/>
            <a:rect r="r" b="b" t="t" l="l"/>
            <a:pathLst>
              <a:path h="5239808" w="7191548">
                <a:moveTo>
                  <a:pt x="0" y="0"/>
                </a:moveTo>
                <a:lnTo>
                  <a:pt x="7191548" y="0"/>
                </a:lnTo>
                <a:lnTo>
                  <a:pt x="7191548" y="5239808"/>
                </a:lnTo>
                <a:lnTo>
                  <a:pt x="0" y="5239808"/>
                </a:lnTo>
                <a:lnTo>
                  <a:pt x="0" y="0"/>
                </a:lnTo>
                <a:close/>
              </a:path>
            </a:pathLst>
          </a:custGeom>
          <a:blipFill>
            <a:blip r:embed="rId6"/>
            <a:stretch>
              <a:fillRect l="0" t="0" r="0" b="0"/>
            </a:stretch>
          </a:blipFill>
        </p:spPr>
      </p:sp>
      <p:sp>
        <p:nvSpPr>
          <p:cNvPr name="Freeform 5" id="5"/>
          <p:cNvSpPr/>
          <p:nvPr/>
        </p:nvSpPr>
        <p:spPr>
          <a:xfrm flipH="false" flipV="false" rot="0">
            <a:off x="3493371" y="6429453"/>
            <a:ext cx="11301259" cy="3404504"/>
          </a:xfrm>
          <a:custGeom>
            <a:avLst/>
            <a:gdLst/>
            <a:ahLst/>
            <a:cxnLst/>
            <a:rect r="r" b="b" t="t" l="l"/>
            <a:pathLst>
              <a:path h="3404504" w="11301259">
                <a:moveTo>
                  <a:pt x="0" y="0"/>
                </a:moveTo>
                <a:lnTo>
                  <a:pt x="11301258" y="0"/>
                </a:lnTo>
                <a:lnTo>
                  <a:pt x="11301258" y="3404504"/>
                </a:lnTo>
                <a:lnTo>
                  <a:pt x="0" y="3404504"/>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DAGQz7QiKbA</dc:identifier>
  <dcterms:modified xsi:type="dcterms:W3CDTF">2011-08-01T06:04:30Z</dcterms:modified>
  <cp:revision>1</cp:revision>
  <dc:title>White Simple Illustration Business Financial Presentation</dc:title>
</cp:coreProperties>
</file>