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Forum" charset="1" panose="02000000000000000000"/>
      <p:regular r:id="rId23"/>
    </p:embeddedFont>
    <p:embeddedFont>
      <p:font typeface="Open Sauce" charset="1" panose="00000500000000000000"/>
      <p:regular r:id="rId24"/>
    </p:embeddedFont>
    <p:embeddedFont>
      <p:font typeface="Bellota Bold" charset="1" panose="00000800000000000000"/>
      <p:regular r:id="rId25"/>
    </p:embeddedFont>
    <p:embeddedFont>
      <p:font typeface="Canva Sans Bold" charset="1" panose="020B08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DE59">
                <a:alpha val="100000"/>
              </a:srgbClr>
            </a:gs>
            <a:gs pos="100000">
              <a:srgbClr val="FF914D">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14912" y="393636"/>
            <a:ext cx="17461579" cy="9499729"/>
            <a:chOff x="0" y="0"/>
            <a:chExt cx="23282105" cy="12666305"/>
          </a:xfrm>
        </p:grpSpPr>
        <p:grpSp>
          <p:nvGrpSpPr>
            <p:cNvPr name="Group 3" id="3"/>
            <p:cNvGrpSpPr/>
            <p:nvPr/>
          </p:nvGrpSpPr>
          <p:grpSpPr>
            <a:xfrm rot="0">
              <a:off x="94776" y="83832"/>
              <a:ext cx="23088014" cy="12500551"/>
              <a:chOff x="0" y="0"/>
              <a:chExt cx="4560595" cy="2469245"/>
            </a:xfrm>
          </p:grpSpPr>
          <p:sp>
            <p:nvSpPr>
              <p:cNvPr name="Freeform 4" id="4"/>
              <p:cNvSpPr/>
              <p:nvPr/>
            </p:nvSpPr>
            <p:spPr>
              <a:xfrm flipH="false" flipV="false" rot="0">
                <a:off x="0" y="0"/>
                <a:ext cx="4560595" cy="2469245"/>
              </a:xfrm>
              <a:custGeom>
                <a:avLst/>
                <a:gdLst/>
                <a:ahLst/>
                <a:cxnLst/>
                <a:rect r="r" b="b" t="t" l="l"/>
                <a:pathLst>
                  <a:path h="2469245" w="4560595">
                    <a:moveTo>
                      <a:pt x="0" y="0"/>
                    </a:moveTo>
                    <a:lnTo>
                      <a:pt x="4560595" y="0"/>
                    </a:lnTo>
                    <a:lnTo>
                      <a:pt x="4560595" y="2469245"/>
                    </a:lnTo>
                    <a:lnTo>
                      <a:pt x="0" y="2469245"/>
                    </a:lnTo>
                    <a:close/>
                  </a:path>
                </a:pathLst>
              </a:custGeom>
              <a:solidFill>
                <a:srgbClr val="FFFFFF"/>
              </a:solidFill>
              <a:ln w="28575" cap="sq">
                <a:solidFill>
                  <a:srgbClr val="FFFFFF"/>
                </a:solidFill>
                <a:prstDash val="solid"/>
                <a:miter/>
              </a:ln>
            </p:spPr>
          </p:sp>
          <p:sp>
            <p:nvSpPr>
              <p:cNvPr name="TextBox 5" id="5"/>
              <p:cNvSpPr txBox="true"/>
              <p:nvPr/>
            </p:nvSpPr>
            <p:spPr>
              <a:xfrm>
                <a:off x="0" y="-28575"/>
                <a:ext cx="4560595" cy="2497820"/>
              </a:xfrm>
              <a:prstGeom prst="rect">
                <a:avLst/>
              </a:prstGeom>
            </p:spPr>
            <p:txBody>
              <a:bodyPr anchor="ctr" rtlCol="false" tIns="50800" lIns="50800" bIns="50800" rIns="50800"/>
              <a:lstStyle/>
              <a:p>
                <a:pPr algn="l">
                  <a:lnSpc>
                    <a:spcPts val="2100"/>
                  </a:lnSpc>
                </a:pPr>
              </a:p>
            </p:txBody>
          </p:sp>
        </p:grpSp>
        <p:sp>
          <p:nvSpPr>
            <p:cNvPr name="Freeform 6" id="6"/>
            <p:cNvSpPr/>
            <p:nvPr/>
          </p:nvSpPr>
          <p:spPr>
            <a:xfrm flipH="false" flipV="false" rot="5400000">
              <a:off x="0" y="0"/>
              <a:ext cx="2651444" cy="2651444"/>
            </a:xfrm>
            <a:custGeom>
              <a:avLst/>
              <a:gdLst/>
              <a:ahLst/>
              <a:cxnLst/>
              <a:rect r="r" b="b" t="t" l="l"/>
              <a:pathLst>
                <a:path h="2651444" w="2651444">
                  <a:moveTo>
                    <a:pt x="0" y="0"/>
                  </a:moveTo>
                  <a:lnTo>
                    <a:pt x="2651444" y="0"/>
                  </a:lnTo>
                  <a:lnTo>
                    <a:pt x="2651444" y="2651444"/>
                  </a:lnTo>
                  <a:lnTo>
                    <a:pt x="0" y="26514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20630661" y="0"/>
              <a:ext cx="2651444" cy="2651444"/>
            </a:xfrm>
            <a:custGeom>
              <a:avLst/>
              <a:gdLst/>
              <a:ahLst/>
              <a:cxnLst/>
              <a:rect r="r" b="b" t="t" l="l"/>
              <a:pathLst>
                <a:path h="2651444" w="2651444">
                  <a:moveTo>
                    <a:pt x="0" y="0"/>
                  </a:moveTo>
                  <a:lnTo>
                    <a:pt x="2651444" y="0"/>
                  </a:lnTo>
                  <a:lnTo>
                    <a:pt x="2651444" y="2651444"/>
                  </a:lnTo>
                  <a:lnTo>
                    <a:pt x="0" y="26514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5400000">
              <a:off x="20630661" y="10014861"/>
              <a:ext cx="2651444" cy="2651444"/>
            </a:xfrm>
            <a:custGeom>
              <a:avLst/>
              <a:gdLst/>
              <a:ahLst/>
              <a:cxnLst/>
              <a:rect r="r" b="b" t="t" l="l"/>
              <a:pathLst>
                <a:path h="2651444" w="2651444">
                  <a:moveTo>
                    <a:pt x="0" y="0"/>
                  </a:moveTo>
                  <a:lnTo>
                    <a:pt x="2651444" y="0"/>
                  </a:lnTo>
                  <a:lnTo>
                    <a:pt x="2651444" y="2651444"/>
                  </a:lnTo>
                  <a:lnTo>
                    <a:pt x="0" y="26514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0" y="10014861"/>
              <a:ext cx="2651444" cy="2651444"/>
            </a:xfrm>
            <a:custGeom>
              <a:avLst/>
              <a:gdLst/>
              <a:ahLst/>
              <a:cxnLst/>
              <a:rect r="r" b="b" t="t" l="l"/>
              <a:pathLst>
                <a:path h="2651444" w="2651444">
                  <a:moveTo>
                    <a:pt x="0" y="0"/>
                  </a:moveTo>
                  <a:lnTo>
                    <a:pt x="2651444" y="0"/>
                  </a:lnTo>
                  <a:lnTo>
                    <a:pt x="2651444" y="2651444"/>
                  </a:lnTo>
                  <a:lnTo>
                    <a:pt x="0" y="26514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0" id="10"/>
          <p:cNvSpPr/>
          <p:nvPr/>
        </p:nvSpPr>
        <p:spPr>
          <a:xfrm flipH="false" flipV="false" rot="0">
            <a:off x="6743833" y="733208"/>
            <a:ext cx="4209121" cy="4209121"/>
          </a:xfrm>
          <a:custGeom>
            <a:avLst/>
            <a:gdLst/>
            <a:ahLst/>
            <a:cxnLst/>
            <a:rect r="r" b="b" t="t" l="l"/>
            <a:pathLst>
              <a:path h="4209121" w="4209121">
                <a:moveTo>
                  <a:pt x="0" y="0"/>
                </a:moveTo>
                <a:lnTo>
                  <a:pt x="4209121" y="0"/>
                </a:lnTo>
                <a:lnTo>
                  <a:pt x="4209121" y="4209121"/>
                </a:lnTo>
                <a:lnTo>
                  <a:pt x="0" y="4209121"/>
                </a:lnTo>
                <a:lnTo>
                  <a:pt x="0" y="0"/>
                </a:lnTo>
                <a:close/>
              </a:path>
            </a:pathLst>
          </a:custGeom>
          <a:blipFill>
            <a:blip r:embed="rId6"/>
            <a:stretch>
              <a:fillRect l="0" t="0" r="0" b="0"/>
            </a:stretch>
          </a:blipFill>
        </p:spPr>
      </p:sp>
      <p:grpSp>
        <p:nvGrpSpPr>
          <p:cNvPr name="Group 11" id="11"/>
          <p:cNvGrpSpPr/>
          <p:nvPr/>
        </p:nvGrpSpPr>
        <p:grpSpPr>
          <a:xfrm rot="0">
            <a:off x="1028700" y="5731214"/>
            <a:ext cx="16230600" cy="1880049"/>
            <a:chOff x="0" y="0"/>
            <a:chExt cx="21640800" cy="2506732"/>
          </a:xfrm>
        </p:grpSpPr>
        <p:sp>
          <p:nvSpPr>
            <p:cNvPr name="TextBox 12" id="12"/>
            <p:cNvSpPr txBox="true"/>
            <p:nvPr/>
          </p:nvSpPr>
          <p:spPr>
            <a:xfrm rot="0">
              <a:off x="0" y="142875"/>
              <a:ext cx="21640800" cy="1925701"/>
            </a:xfrm>
            <a:prstGeom prst="rect">
              <a:avLst/>
            </a:prstGeom>
          </p:spPr>
          <p:txBody>
            <a:bodyPr anchor="t" rtlCol="false" tIns="0" lIns="0" bIns="0" rIns="0">
              <a:spAutoFit/>
            </a:bodyPr>
            <a:lstStyle/>
            <a:p>
              <a:pPr algn="ctr">
                <a:lnSpc>
                  <a:spcPts val="5394"/>
                </a:lnSpc>
              </a:pPr>
              <a:r>
                <a:rPr lang="en-US" sz="5800">
                  <a:solidFill>
                    <a:srgbClr val="F48520"/>
                  </a:solidFill>
                  <a:latin typeface="Forum"/>
                  <a:ea typeface="Forum"/>
                  <a:cs typeface="Forum"/>
                  <a:sym typeface="Forum"/>
                </a:rPr>
                <a:t>"SWIGGY DATA ANALYSIS: UNVEILING INSIGHTS WITH SQL</a:t>
              </a:r>
            </a:p>
          </p:txBody>
        </p:sp>
        <p:sp>
          <p:nvSpPr>
            <p:cNvPr name="TextBox 13" id="13"/>
            <p:cNvSpPr txBox="true"/>
            <p:nvPr/>
          </p:nvSpPr>
          <p:spPr>
            <a:xfrm rot="0">
              <a:off x="0" y="2129588"/>
              <a:ext cx="21640800" cy="377144"/>
            </a:xfrm>
            <a:prstGeom prst="rect">
              <a:avLst/>
            </a:prstGeom>
          </p:spPr>
          <p:txBody>
            <a:bodyPr anchor="t" rtlCol="false" tIns="0" lIns="0" bIns="0" rIns="0">
              <a:spAutoFit/>
            </a:bodyPr>
            <a:lstStyle/>
            <a:p>
              <a:pPr algn="ctr">
                <a:lnSpc>
                  <a:spcPts val="2359"/>
                </a:lnSpc>
                <a:spcBef>
                  <a:spcPct val="0"/>
                </a:spcBef>
              </a:pPr>
              <a:r>
                <a:rPr lang="en-US" sz="1685" spc="337">
                  <a:solidFill>
                    <a:srgbClr val="FFFAF0"/>
                  </a:solidFill>
                  <a:latin typeface="Open Sauce"/>
                  <a:ea typeface="Open Sauce"/>
                  <a:cs typeface="Open Sauce"/>
                  <a:sym typeface="Open Sauce"/>
                </a:rPr>
                <a:t>ADD A SHORT DESCRIPTION</a:t>
              </a:r>
            </a:p>
          </p:txBody>
        </p:sp>
      </p:grpSp>
      <p:sp>
        <p:nvSpPr>
          <p:cNvPr name="TextBox 14" id="14"/>
          <p:cNvSpPr txBox="true"/>
          <p:nvPr/>
        </p:nvSpPr>
        <p:spPr>
          <a:xfrm rot="0">
            <a:off x="7102495" y="7701154"/>
            <a:ext cx="4083010" cy="896620"/>
          </a:xfrm>
          <a:prstGeom prst="rect">
            <a:avLst/>
          </a:prstGeom>
        </p:spPr>
        <p:txBody>
          <a:bodyPr anchor="t" rtlCol="false" tIns="0" lIns="0" bIns="0" rIns="0">
            <a:spAutoFit/>
          </a:bodyPr>
          <a:lstStyle/>
          <a:p>
            <a:pPr algn="ctr">
              <a:lnSpc>
                <a:spcPts val="7279"/>
              </a:lnSpc>
            </a:pPr>
            <a:r>
              <a:rPr lang="en-US" sz="5199">
                <a:solidFill>
                  <a:srgbClr val="F48520"/>
                </a:solidFill>
                <a:latin typeface="Forum"/>
                <a:ea typeface="Forum"/>
                <a:cs typeface="Forum"/>
                <a:sym typeface="Forum"/>
              </a:rPr>
              <a:t>By Jatin Limaye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1BB72"/>
        </a:solidFill>
      </p:bgPr>
    </p:bg>
    <p:spTree>
      <p:nvGrpSpPr>
        <p:cNvPr id="1" name=""/>
        <p:cNvGrpSpPr/>
        <p:nvPr/>
      </p:nvGrpSpPr>
      <p:grpSpPr>
        <a:xfrm>
          <a:off x="0" y="0"/>
          <a:ext cx="0" cy="0"/>
          <a:chOff x="0" y="0"/>
          <a:chExt cx="0" cy="0"/>
        </a:xfrm>
      </p:grpSpPr>
      <p:grpSp>
        <p:nvGrpSpPr>
          <p:cNvPr name="Group 2" id="2"/>
          <p:cNvGrpSpPr/>
          <p:nvPr/>
        </p:nvGrpSpPr>
        <p:grpSpPr>
          <a:xfrm rot="0">
            <a:off x="201001" y="918180"/>
            <a:ext cx="4057841" cy="8885494"/>
            <a:chOff x="0" y="0"/>
            <a:chExt cx="5410455" cy="11847326"/>
          </a:xfrm>
        </p:grpSpPr>
        <p:sp>
          <p:nvSpPr>
            <p:cNvPr name="AutoShape 3" id="3"/>
            <p:cNvSpPr/>
            <p:nvPr/>
          </p:nvSpPr>
          <p:spPr>
            <a:xfrm>
              <a:off x="27424" y="0"/>
              <a:ext cx="0" cy="11847326"/>
            </a:xfrm>
            <a:prstGeom prst="line">
              <a:avLst/>
            </a:prstGeom>
            <a:ln cap="flat" w="54849">
              <a:solidFill>
                <a:srgbClr val="182F44"/>
              </a:solidFill>
              <a:prstDash val="solid"/>
              <a:headEnd type="none" len="sm" w="sm"/>
              <a:tailEnd type="none" len="sm" w="sm"/>
            </a:ln>
          </p:spPr>
        </p:sp>
        <p:sp>
          <p:nvSpPr>
            <p:cNvPr name="AutoShape 4" id="4"/>
            <p:cNvSpPr/>
            <p:nvPr/>
          </p:nvSpPr>
          <p:spPr>
            <a:xfrm>
              <a:off x="0" y="27424"/>
              <a:ext cx="5410455" cy="0"/>
            </a:xfrm>
            <a:prstGeom prst="line">
              <a:avLst/>
            </a:prstGeom>
            <a:ln cap="flat" w="54849">
              <a:solidFill>
                <a:srgbClr val="182F44"/>
              </a:solidFill>
              <a:prstDash val="solid"/>
              <a:headEnd type="none" len="sm" w="sm"/>
              <a:tailEnd type="none" len="sm" w="sm"/>
            </a:ln>
          </p:spPr>
        </p:sp>
        <p:sp>
          <p:nvSpPr>
            <p:cNvPr name="AutoShape 5" id="5"/>
            <p:cNvSpPr/>
            <p:nvPr/>
          </p:nvSpPr>
          <p:spPr>
            <a:xfrm flipH="true">
              <a:off x="0" y="11819901"/>
              <a:ext cx="5410455" cy="0"/>
            </a:xfrm>
            <a:prstGeom prst="line">
              <a:avLst/>
            </a:prstGeom>
            <a:ln cap="flat" w="54849">
              <a:solidFill>
                <a:srgbClr val="182F44"/>
              </a:solidFill>
              <a:prstDash val="solid"/>
              <a:headEnd type="none" len="sm" w="sm"/>
              <a:tailEnd type="none" len="sm" w="sm"/>
            </a:ln>
          </p:spPr>
        </p:sp>
      </p:grpSp>
      <p:sp>
        <p:nvSpPr>
          <p:cNvPr name="Freeform 6" id="6"/>
          <p:cNvSpPr/>
          <p:nvPr/>
        </p:nvSpPr>
        <p:spPr>
          <a:xfrm flipH="true" flipV="false" rot="0">
            <a:off x="7079869" y="9311186"/>
            <a:ext cx="2789780" cy="984976"/>
          </a:xfrm>
          <a:custGeom>
            <a:avLst/>
            <a:gdLst/>
            <a:ahLst/>
            <a:cxnLst/>
            <a:rect r="r" b="b" t="t" l="l"/>
            <a:pathLst>
              <a:path h="984976" w="2789780">
                <a:moveTo>
                  <a:pt x="2789780" y="0"/>
                </a:moveTo>
                <a:lnTo>
                  <a:pt x="0" y="0"/>
                </a:lnTo>
                <a:lnTo>
                  <a:pt x="0" y="984976"/>
                </a:lnTo>
                <a:lnTo>
                  <a:pt x="2789780" y="984976"/>
                </a:lnTo>
                <a:lnTo>
                  <a:pt x="2789780"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sp>
        <p:nvSpPr>
          <p:cNvPr name="Freeform 7" id="7"/>
          <p:cNvSpPr/>
          <p:nvPr/>
        </p:nvSpPr>
        <p:spPr>
          <a:xfrm flipH="false" flipV="false" rot="-10800000">
            <a:off x="7269057" y="0"/>
            <a:ext cx="2600592" cy="918180"/>
          </a:xfrm>
          <a:custGeom>
            <a:avLst/>
            <a:gdLst/>
            <a:ahLst/>
            <a:cxnLst/>
            <a:rect r="r" b="b" t="t" l="l"/>
            <a:pathLst>
              <a:path h="918180" w="2600592">
                <a:moveTo>
                  <a:pt x="0" y="0"/>
                </a:moveTo>
                <a:lnTo>
                  <a:pt x="2600592" y="0"/>
                </a:lnTo>
                <a:lnTo>
                  <a:pt x="2600592" y="918180"/>
                </a:lnTo>
                <a:lnTo>
                  <a:pt x="0" y="918180"/>
                </a:lnTo>
                <a:lnTo>
                  <a:pt x="0"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grpSp>
        <p:nvGrpSpPr>
          <p:cNvPr name="Group 8" id="8"/>
          <p:cNvGrpSpPr/>
          <p:nvPr/>
        </p:nvGrpSpPr>
        <p:grpSpPr>
          <a:xfrm rot="0">
            <a:off x="14052132" y="918180"/>
            <a:ext cx="4057841" cy="8885494"/>
            <a:chOff x="0" y="0"/>
            <a:chExt cx="5410455" cy="11847326"/>
          </a:xfrm>
        </p:grpSpPr>
        <p:sp>
          <p:nvSpPr>
            <p:cNvPr name="AutoShape 9" id="9"/>
            <p:cNvSpPr/>
            <p:nvPr/>
          </p:nvSpPr>
          <p:spPr>
            <a:xfrm rot="-5400000">
              <a:off x="-540632" y="5896238"/>
              <a:ext cx="11847326" cy="0"/>
            </a:xfrm>
            <a:prstGeom prst="line">
              <a:avLst/>
            </a:prstGeom>
            <a:ln cap="flat" w="54849">
              <a:solidFill>
                <a:srgbClr val="182F44"/>
              </a:solidFill>
              <a:prstDash val="solid"/>
              <a:headEnd type="none" len="sm" w="sm"/>
              <a:tailEnd type="none" len="sm" w="sm"/>
            </a:ln>
          </p:spPr>
        </p:sp>
        <p:sp>
          <p:nvSpPr>
            <p:cNvPr name="AutoShape 10" id="10"/>
            <p:cNvSpPr/>
            <p:nvPr/>
          </p:nvSpPr>
          <p:spPr>
            <a:xfrm rot="-10800000">
              <a:off x="0" y="11792477"/>
              <a:ext cx="5410455" cy="0"/>
            </a:xfrm>
            <a:prstGeom prst="line">
              <a:avLst/>
            </a:prstGeom>
            <a:ln cap="flat" w="54849">
              <a:solidFill>
                <a:srgbClr val="182F44"/>
              </a:solidFill>
              <a:prstDash val="solid"/>
              <a:headEnd type="none" len="sm" w="sm"/>
              <a:tailEnd type="none" len="sm" w="sm"/>
            </a:ln>
          </p:spPr>
        </p:sp>
        <p:sp>
          <p:nvSpPr>
            <p:cNvPr name="AutoShape 11" id="11"/>
            <p:cNvSpPr/>
            <p:nvPr/>
          </p:nvSpPr>
          <p:spPr>
            <a:xfrm rot="0">
              <a:off x="0" y="0"/>
              <a:ext cx="5410455" cy="0"/>
            </a:xfrm>
            <a:prstGeom prst="line">
              <a:avLst/>
            </a:prstGeom>
            <a:ln cap="flat" w="54849">
              <a:solidFill>
                <a:srgbClr val="182F44"/>
              </a:solidFill>
              <a:prstDash val="solid"/>
              <a:headEnd type="none" len="sm" w="sm"/>
              <a:tailEnd type="none" len="sm" w="sm"/>
            </a:ln>
          </p:spPr>
        </p:sp>
      </p:grpSp>
      <p:sp>
        <p:nvSpPr>
          <p:cNvPr name="TextBox 12" id="12"/>
          <p:cNvSpPr txBox="true"/>
          <p:nvPr/>
        </p:nvSpPr>
        <p:spPr>
          <a:xfrm rot="0">
            <a:off x="189514" y="1114047"/>
            <a:ext cx="17908972" cy="688974"/>
          </a:xfrm>
          <a:prstGeom prst="rect">
            <a:avLst/>
          </a:prstGeom>
        </p:spPr>
        <p:txBody>
          <a:bodyPr anchor="t" rtlCol="false" tIns="0" lIns="0" bIns="0" rIns="0">
            <a:spAutoFit/>
          </a:bodyPr>
          <a:lstStyle/>
          <a:p>
            <a:pPr algn="ctr">
              <a:lnSpc>
                <a:spcPts val="5600"/>
              </a:lnSpc>
              <a:spcBef>
                <a:spcPct val="0"/>
              </a:spcBef>
            </a:pPr>
            <a:r>
              <a:rPr lang="en-US" sz="4000">
                <a:solidFill>
                  <a:srgbClr val="000000"/>
                </a:solidFill>
                <a:latin typeface="Canva Sans Bold"/>
                <a:ea typeface="Canva Sans Bold"/>
                <a:cs typeface="Canva Sans Bold"/>
                <a:sym typeface="Canva Sans Bold"/>
              </a:rPr>
              <a:t>Q8.</a:t>
            </a:r>
            <a:r>
              <a:rPr lang="en-US" sz="4000">
                <a:solidFill>
                  <a:srgbClr val="000000"/>
                </a:solidFill>
                <a:latin typeface="Canva Sans Bold"/>
                <a:ea typeface="Canva Sans Bold"/>
                <a:cs typeface="Canva Sans Bold"/>
                <a:sym typeface="Canva Sans Bold"/>
              </a:rPr>
              <a:t>Find the number of orders placed by each customer in 'Mumbai'.</a:t>
            </a:r>
          </a:p>
        </p:txBody>
      </p:sp>
      <p:sp>
        <p:nvSpPr>
          <p:cNvPr name="TextBox 13" id="13"/>
          <p:cNvSpPr txBox="true"/>
          <p:nvPr/>
        </p:nvSpPr>
        <p:spPr>
          <a:xfrm rot="0">
            <a:off x="772619" y="2685387"/>
            <a:ext cx="16742761" cy="6327774"/>
          </a:xfrm>
          <a:prstGeom prst="rect">
            <a:avLst/>
          </a:prstGeom>
        </p:spPr>
        <p:txBody>
          <a:bodyPr anchor="t" rtlCol="false" tIns="0" lIns="0" bIns="0" rIns="0">
            <a:spAutoFit/>
          </a:bodyPr>
          <a:lstStyle/>
          <a:p>
            <a:pPr algn="l">
              <a:lnSpc>
                <a:spcPts val="5600"/>
              </a:lnSpc>
            </a:pPr>
            <a:r>
              <a:rPr lang="en-US" sz="4000">
                <a:solidFill>
                  <a:srgbClr val="004AAD"/>
                </a:solidFill>
                <a:latin typeface="Canva Sans Bold"/>
                <a:ea typeface="Canva Sans Bold"/>
                <a:cs typeface="Canva Sans Bold"/>
                <a:sym typeface="Canva Sans Bold"/>
              </a:rPr>
              <a:t>SELECT </a:t>
            </a:r>
          </a:p>
          <a:p>
            <a:pPr algn="l">
              <a:lnSpc>
                <a:spcPts val="5600"/>
              </a:lnSpc>
            </a:pPr>
            <a:r>
              <a:rPr lang="en-US" sz="4000">
                <a:solidFill>
                  <a:srgbClr val="000000"/>
                </a:solidFill>
                <a:latin typeface="Canva Sans Bold"/>
                <a:ea typeface="Canva Sans Bold"/>
                <a:cs typeface="Canva Sans Bold"/>
                <a:sym typeface="Canva Sans Bold"/>
              </a:rPr>
              <a:t>    customers.name, COUNT(orders.order_id)</a:t>
            </a:r>
          </a:p>
          <a:p>
            <a:pPr algn="l">
              <a:lnSpc>
                <a:spcPts val="5600"/>
              </a:lnSpc>
            </a:pPr>
            <a:r>
              <a:rPr lang="en-US" sz="4000">
                <a:solidFill>
                  <a:srgbClr val="004AAD"/>
                </a:solidFill>
                <a:latin typeface="Canva Sans Bold"/>
                <a:ea typeface="Canva Sans Bold"/>
                <a:cs typeface="Canva Sans Bold"/>
                <a:sym typeface="Canva Sans Bold"/>
              </a:rPr>
              <a:t>FROM</a:t>
            </a:r>
          </a:p>
          <a:p>
            <a:pPr algn="l">
              <a:lnSpc>
                <a:spcPts val="5600"/>
              </a:lnSpc>
            </a:pPr>
            <a:r>
              <a:rPr lang="en-US" sz="4000">
                <a:solidFill>
                  <a:srgbClr val="000000"/>
                </a:solidFill>
                <a:latin typeface="Canva Sans Bold"/>
                <a:ea typeface="Canva Sans Bold"/>
                <a:cs typeface="Canva Sans Bold"/>
                <a:sym typeface="Canva Sans Bold"/>
              </a:rPr>
              <a:t>    customers</a:t>
            </a:r>
          </a:p>
          <a:p>
            <a:pPr algn="l">
              <a:lnSpc>
                <a:spcPts val="5600"/>
              </a:lnSpc>
            </a:pPr>
            <a:r>
              <a:rPr lang="en-US" sz="4000">
                <a:solidFill>
                  <a:srgbClr val="000000"/>
                </a:solidFill>
                <a:latin typeface="Canva Sans Bold"/>
                <a:ea typeface="Canva Sans Bold"/>
                <a:cs typeface="Canva Sans Bold"/>
                <a:sym typeface="Canva Sans Bold"/>
              </a:rPr>
              <a:t>        </a:t>
            </a:r>
            <a:r>
              <a:rPr lang="en-US" sz="4000">
                <a:solidFill>
                  <a:srgbClr val="004AAD"/>
                </a:solidFill>
                <a:latin typeface="Canva Sans Bold"/>
                <a:ea typeface="Canva Sans Bold"/>
                <a:cs typeface="Canva Sans Bold"/>
                <a:sym typeface="Canva Sans Bold"/>
              </a:rPr>
              <a:t>LEFT JOIN</a:t>
            </a:r>
          </a:p>
          <a:p>
            <a:pPr algn="l">
              <a:lnSpc>
                <a:spcPts val="5600"/>
              </a:lnSpc>
            </a:pPr>
            <a:r>
              <a:rPr lang="en-US" sz="4000">
                <a:solidFill>
                  <a:srgbClr val="000000"/>
                </a:solidFill>
                <a:latin typeface="Canva Sans Bold"/>
                <a:ea typeface="Canva Sans Bold"/>
                <a:cs typeface="Canva Sans Bold"/>
                <a:sym typeface="Canva Sans Bold"/>
              </a:rPr>
              <a:t>    orders </a:t>
            </a:r>
            <a:r>
              <a:rPr lang="en-US" sz="4000">
                <a:solidFill>
                  <a:srgbClr val="004AAD"/>
                </a:solidFill>
                <a:latin typeface="Canva Sans Bold"/>
                <a:ea typeface="Canva Sans Bold"/>
                <a:cs typeface="Canva Sans Bold"/>
                <a:sym typeface="Canva Sans Bold"/>
              </a:rPr>
              <a:t>ON </a:t>
            </a:r>
            <a:r>
              <a:rPr lang="en-US" sz="4000">
                <a:solidFill>
                  <a:srgbClr val="000000"/>
                </a:solidFill>
                <a:latin typeface="Canva Sans Bold"/>
                <a:ea typeface="Canva Sans Bold"/>
                <a:cs typeface="Canva Sans Bold"/>
                <a:sym typeface="Canva Sans Bold"/>
              </a:rPr>
              <a:t>customers.customer_id = orders.customer_id</a:t>
            </a:r>
          </a:p>
          <a:p>
            <a:pPr algn="l">
              <a:lnSpc>
                <a:spcPts val="5600"/>
              </a:lnSpc>
            </a:pPr>
            <a:r>
              <a:rPr lang="en-US" sz="4000">
                <a:solidFill>
                  <a:srgbClr val="004AAD"/>
                </a:solidFill>
                <a:latin typeface="Canva Sans Bold"/>
                <a:ea typeface="Canva Sans Bold"/>
                <a:cs typeface="Canva Sans Bold"/>
                <a:sym typeface="Canva Sans Bold"/>
              </a:rPr>
              <a:t>WHERE</a:t>
            </a:r>
          </a:p>
          <a:p>
            <a:pPr algn="l">
              <a:lnSpc>
                <a:spcPts val="5600"/>
              </a:lnSpc>
            </a:pPr>
            <a:r>
              <a:rPr lang="en-US" sz="4000">
                <a:solidFill>
                  <a:srgbClr val="000000"/>
                </a:solidFill>
                <a:latin typeface="Canva Sans Bold"/>
                <a:ea typeface="Canva Sans Bold"/>
                <a:cs typeface="Canva Sans Bold"/>
                <a:sym typeface="Canva Sans Bold"/>
              </a:rPr>
              <a:t>    customers.city = </a:t>
            </a:r>
            <a:r>
              <a:rPr lang="en-US" sz="4000">
                <a:solidFill>
                  <a:srgbClr val="8C52FF"/>
                </a:solidFill>
                <a:latin typeface="Canva Sans Bold"/>
                <a:ea typeface="Canva Sans Bold"/>
                <a:cs typeface="Canva Sans Bold"/>
                <a:sym typeface="Canva Sans Bold"/>
              </a:rPr>
              <a:t>'Mumbai'</a:t>
            </a:r>
          </a:p>
          <a:p>
            <a:pPr algn="l">
              <a:lnSpc>
                <a:spcPts val="5600"/>
              </a:lnSpc>
            </a:pPr>
            <a:r>
              <a:rPr lang="en-US" sz="4000">
                <a:solidFill>
                  <a:srgbClr val="004AAD"/>
                </a:solidFill>
                <a:latin typeface="Canva Sans Bold"/>
                <a:ea typeface="Canva Sans Bold"/>
                <a:cs typeface="Canva Sans Bold"/>
                <a:sym typeface="Canva Sans Bold"/>
              </a:rPr>
              <a:t>GROUP BY</a:t>
            </a:r>
            <a:r>
              <a:rPr lang="en-US" sz="4000">
                <a:solidFill>
                  <a:srgbClr val="000000"/>
                </a:solidFill>
                <a:latin typeface="Canva Sans Bold"/>
                <a:ea typeface="Canva Sans Bold"/>
                <a:cs typeface="Canva Sans Bold"/>
                <a:sym typeface="Canva Sans Bold"/>
              </a:rPr>
              <a:t> customers.name;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1BB72"/>
        </a:solidFill>
      </p:bgPr>
    </p:bg>
    <p:spTree>
      <p:nvGrpSpPr>
        <p:cNvPr id="1" name=""/>
        <p:cNvGrpSpPr/>
        <p:nvPr/>
      </p:nvGrpSpPr>
      <p:grpSpPr>
        <a:xfrm>
          <a:off x="0" y="0"/>
          <a:ext cx="0" cy="0"/>
          <a:chOff x="0" y="0"/>
          <a:chExt cx="0" cy="0"/>
        </a:xfrm>
      </p:grpSpPr>
      <p:grpSp>
        <p:nvGrpSpPr>
          <p:cNvPr name="Group 2" id="2"/>
          <p:cNvGrpSpPr/>
          <p:nvPr/>
        </p:nvGrpSpPr>
        <p:grpSpPr>
          <a:xfrm rot="0">
            <a:off x="201001" y="1028700"/>
            <a:ext cx="4057841" cy="8885494"/>
            <a:chOff x="0" y="0"/>
            <a:chExt cx="5410455" cy="11847326"/>
          </a:xfrm>
        </p:grpSpPr>
        <p:sp>
          <p:nvSpPr>
            <p:cNvPr name="AutoShape 3" id="3"/>
            <p:cNvSpPr/>
            <p:nvPr/>
          </p:nvSpPr>
          <p:spPr>
            <a:xfrm>
              <a:off x="27424" y="0"/>
              <a:ext cx="0" cy="11847326"/>
            </a:xfrm>
            <a:prstGeom prst="line">
              <a:avLst/>
            </a:prstGeom>
            <a:ln cap="flat" w="54849">
              <a:solidFill>
                <a:srgbClr val="182F44"/>
              </a:solidFill>
              <a:prstDash val="solid"/>
              <a:headEnd type="none" len="sm" w="sm"/>
              <a:tailEnd type="none" len="sm" w="sm"/>
            </a:ln>
          </p:spPr>
        </p:sp>
        <p:sp>
          <p:nvSpPr>
            <p:cNvPr name="AutoShape 4" id="4"/>
            <p:cNvSpPr/>
            <p:nvPr/>
          </p:nvSpPr>
          <p:spPr>
            <a:xfrm>
              <a:off x="0" y="27424"/>
              <a:ext cx="5410455" cy="0"/>
            </a:xfrm>
            <a:prstGeom prst="line">
              <a:avLst/>
            </a:prstGeom>
            <a:ln cap="flat" w="54849">
              <a:solidFill>
                <a:srgbClr val="182F44"/>
              </a:solidFill>
              <a:prstDash val="solid"/>
              <a:headEnd type="none" len="sm" w="sm"/>
              <a:tailEnd type="none" len="sm" w="sm"/>
            </a:ln>
          </p:spPr>
        </p:sp>
        <p:sp>
          <p:nvSpPr>
            <p:cNvPr name="AutoShape 5" id="5"/>
            <p:cNvSpPr/>
            <p:nvPr/>
          </p:nvSpPr>
          <p:spPr>
            <a:xfrm flipH="true">
              <a:off x="0" y="11819901"/>
              <a:ext cx="5410455" cy="0"/>
            </a:xfrm>
            <a:prstGeom prst="line">
              <a:avLst/>
            </a:prstGeom>
            <a:ln cap="flat" w="54849">
              <a:solidFill>
                <a:srgbClr val="182F44"/>
              </a:solidFill>
              <a:prstDash val="solid"/>
              <a:headEnd type="none" len="sm" w="sm"/>
              <a:tailEnd type="none" len="sm" w="sm"/>
            </a:ln>
          </p:spPr>
        </p:sp>
      </p:grpSp>
      <p:sp>
        <p:nvSpPr>
          <p:cNvPr name="Freeform 6" id="6"/>
          <p:cNvSpPr/>
          <p:nvPr/>
        </p:nvSpPr>
        <p:spPr>
          <a:xfrm flipH="true" flipV="false" rot="0">
            <a:off x="6697394" y="9049833"/>
            <a:ext cx="3504071" cy="1237167"/>
          </a:xfrm>
          <a:custGeom>
            <a:avLst/>
            <a:gdLst/>
            <a:ahLst/>
            <a:cxnLst/>
            <a:rect r="r" b="b" t="t" l="l"/>
            <a:pathLst>
              <a:path h="1237167" w="3504071">
                <a:moveTo>
                  <a:pt x="3504071" y="0"/>
                </a:moveTo>
                <a:lnTo>
                  <a:pt x="0" y="0"/>
                </a:lnTo>
                <a:lnTo>
                  <a:pt x="0" y="1237167"/>
                </a:lnTo>
                <a:lnTo>
                  <a:pt x="3504071" y="1237167"/>
                </a:lnTo>
                <a:lnTo>
                  <a:pt x="3504071"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sp>
        <p:nvSpPr>
          <p:cNvPr name="Freeform 7" id="7"/>
          <p:cNvSpPr/>
          <p:nvPr/>
        </p:nvSpPr>
        <p:spPr>
          <a:xfrm flipH="false" flipV="false" rot="-10800000">
            <a:off x="6909559" y="0"/>
            <a:ext cx="3079739" cy="1087350"/>
          </a:xfrm>
          <a:custGeom>
            <a:avLst/>
            <a:gdLst/>
            <a:ahLst/>
            <a:cxnLst/>
            <a:rect r="r" b="b" t="t" l="l"/>
            <a:pathLst>
              <a:path h="1087350" w="3079739">
                <a:moveTo>
                  <a:pt x="0" y="0"/>
                </a:moveTo>
                <a:lnTo>
                  <a:pt x="3079740" y="0"/>
                </a:lnTo>
                <a:lnTo>
                  <a:pt x="3079740" y="1087350"/>
                </a:lnTo>
                <a:lnTo>
                  <a:pt x="0" y="1087350"/>
                </a:lnTo>
                <a:lnTo>
                  <a:pt x="0"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grpSp>
        <p:nvGrpSpPr>
          <p:cNvPr name="Group 8" id="8"/>
          <p:cNvGrpSpPr/>
          <p:nvPr/>
        </p:nvGrpSpPr>
        <p:grpSpPr>
          <a:xfrm rot="0">
            <a:off x="14052132" y="1028700"/>
            <a:ext cx="4057841" cy="8885494"/>
            <a:chOff x="0" y="0"/>
            <a:chExt cx="5410455" cy="11847326"/>
          </a:xfrm>
        </p:grpSpPr>
        <p:sp>
          <p:nvSpPr>
            <p:cNvPr name="AutoShape 9" id="9"/>
            <p:cNvSpPr/>
            <p:nvPr/>
          </p:nvSpPr>
          <p:spPr>
            <a:xfrm rot="-5400000">
              <a:off x="-540632" y="5896238"/>
              <a:ext cx="11847326" cy="0"/>
            </a:xfrm>
            <a:prstGeom prst="line">
              <a:avLst/>
            </a:prstGeom>
            <a:ln cap="flat" w="54849">
              <a:solidFill>
                <a:srgbClr val="182F44"/>
              </a:solidFill>
              <a:prstDash val="solid"/>
              <a:headEnd type="none" len="sm" w="sm"/>
              <a:tailEnd type="none" len="sm" w="sm"/>
            </a:ln>
          </p:spPr>
        </p:sp>
        <p:sp>
          <p:nvSpPr>
            <p:cNvPr name="AutoShape 10" id="10"/>
            <p:cNvSpPr/>
            <p:nvPr/>
          </p:nvSpPr>
          <p:spPr>
            <a:xfrm rot="-10800000">
              <a:off x="0" y="11792477"/>
              <a:ext cx="5410455" cy="0"/>
            </a:xfrm>
            <a:prstGeom prst="line">
              <a:avLst/>
            </a:prstGeom>
            <a:ln cap="flat" w="54849">
              <a:solidFill>
                <a:srgbClr val="182F44"/>
              </a:solidFill>
              <a:prstDash val="solid"/>
              <a:headEnd type="none" len="sm" w="sm"/>
              <a:tailEnd type="none" len="sm" w="sm"/>
            </a:ln>
          </p:spPr>
        </p:sp>
        <p:sp>
          <p:nvSpPr>
            <p:cNvPr name="AutoShape 11" id="11"/>
            <p:cNvSpPr/>
            <p:nvPr/>
          </p:nvSpPr>
          <p:spPr>
            <a:xfrm rot="0">
              <a:off x="0" y="0"/>
              <a:ext cx="5410455" cy="0"/>
            </a:xfrm>
            <a:prstGeom prst="line">
              <a:avLst/>
            </a:prstGeom>
            <a:ln cap="flat" w="54849">
              <a:solidFill>
                <a:srgbClr val="182F44"/>
              </a:solidFill>
              <a:prstDash val="solid"/>
              <a:headEnd type="none" len="sm" w="sm"/>
              <a:tailEnd type="none" len="sm" w="sm"/>
            </a:ln>
          </p:spPr>
        </p:sp>
      </p:grpSp>
      <p:sp>
        <p:nvSpPr>
          <p:cNvPr name="TextBox 12" id="12"/>
          <p:cNvSpPr txBox="true"/>
          <p:nvPr/>
        </p:nvSpPr>
        <p:spPr>
          <a:xfrm rot="0">
            <a:off x="201001" y="1800380"/>
            <a:ext cx="17908972" cy="778510"/>
          </a:xfrm>
          <a:prstGeom prst="rect">
            <a:avLst/>
          </a:prstGeom>
        </p:spPr>
        <p:txBody>
          <a:bodyPr anchor="t" rtlCol="false" tIns="0" lIns="0" bIns="0" rIns="0">
            <a:spAutoFit/>
          </a:bodyPr>
          <a:lstStyle/>
          <a:p>
            <a:pPr algn="ctr">
              <a:lnSpc>
                <a:spcPts val="6440"/>
              </a:lnSpc>
            </a:pPr>
            <a:r>
              <a:rPr lang="en-US" sz="4600">
                <a:solidFill>
                  <a:srgbClr val="000000"/>
                </a:solidFill>
                <a:latin typeface="Canva Sans Bold"/>
                <a:ea typeface="Canva Sans Bold"/>
                <a:cs typeface="Canva Sans Bold"/>
                <a:sym typeface="Canva Sans Bold"/>
              </a:rPr>
              <a:t>Q9.</a:t>
            </a:r>
            <a:r>
              <a:rPr lang="en-US" sz="4600">
                <a:solidFill>
                  <a:srgbClr val="000000"/>
                </a:solidFill>
                <a:latin typeface="Canva Sans Bold"/>
                <a:ea typeface="Canva Sans Bold"/>
                <a:cs typeface="Canva Sans Bold"/>
                <a:sym typeface="Canva Sans Bold"/>
              </a:rPr>
              <a:t>Display all orders placed in the last 30 days.</a:t>
            </a:r>
          </a:p>
        </p:txBody>
      </p:sp>
      <p:sp>
        <p:nvSpPr>
          <p:cNvPr name="TextBox 13" id="13"/>
          <p:cNvSpPr txBox="true"/>
          <p:nvPr/>
        </p:nvSpPr>
        <p:spPr>
          <a:xfrm rot="0">
            <a:off x="461135" y="3553342"/>
            <a:ext cx="17388704" cy="4510404"/>
          </a:xfrm>
          <a:prstGeom prst="rect">
            <a:avLst/>
          </a:prstGeom>
        </p:spPr>
        <p:txBody>
          <a:bodyPr anchor="t" rtlCol="false" tIns="0" lIns="0" bIns="0" rIns="0">
            <a:spAutoFit/>
          </a:bodyPr>
          <a:lstStyle/>
          <a:p>
            <a:pPr algn="l">
              <a:lnSpc>
                <a:spcPts val="6020"/>
              </a:lnSpc>
            </a:pPr>
            <a:r>
              <a:rPr lang="en-US" sz="4300">
                <a:solidFill>
                  <a:srgbClr val="0097B2"/>
                </a:solidFill>
                <a:latin typeface="Canva Sans Bold"/>
                <a:ea typeface="Canva Sans Bold"/>
                <a:cs typeface="Canva Sans Bold"/>
                <a:sym typeface="Canva Sans Bold"/>
              </a:rPr>
              <a:t>SELECT </a:t>
            </a:r>
          </a:p>
          <a:p>
            <a:pPr algn="l">
              <a:lnSpc>
                <a:spcPts val="6020"/>
              </a:lnSpc>
            </a:pPr>
            <a:r>
              <a:rPr lang="en-US" sz="4300">
                <a:solidFill>
                  <a:srgbClr val="000000"/>
                </a:solidFill>
                <a:latin typeface="Canva Sans Bold"/>
                <a:ea typeface="Canva Sans Bold"/>
                <a:cs typeface="Canva Sans Bold"/>
                <a:sym typeface="Canva Sans Bold"/>
              </a:rPr>
              <a:t>    *</a:t>
            </a:r>
          </a:p>
          <a:p>
            <a:pPr algn="l">
              <a:lnSpc>
                <a:spcPts val="5600"/>
              </a:lnSpc>
            </a:pPr>
            <a:r>
              <a:rPr lang="en-US" sz="4000">
                <a:solidFill>
                  <a:srgbClr val="0097B2"/>
                </a:solidFill>
                <a:latin typeface="Canva Sans Bold"/>
                <a:ea typeface="Canva Sans Bold"/>
                <a:cs typeface="Canva Sans Bold"/>
                <a:sym typeface="Canva Sans Bold"/>
              </a:rPr>
              <a:t>FROM</a:t>
            </a:r>
          </a:p>
          <a:p>
            <a:pPr algn="l">
              <a:lnSpc>
                <a:spcPts val="6020"/>
              </a:lnSpc>
            </a:pPr>
            <a:r>
              <a:rPr lang="en-US" sz="4300">
                <a:solidFill>
                  <a:srgbClr val="000000"/>
                </a:solidFill>
                <a:latin typeface="Canva Sans Bold"/>
                <a:ea typeface="Canva Sans Bold"/>
                <a:cs typeface="Canva Sans Bold"/>
                <a:sym typeface="Canva Sans Bold"/>
              </a:rPr>
              <a:t>    orders</a:t>
            </a:r>
          </a:p>
          <a:p>
            <a:pPr algn="l">
              <a:lnSpc>
                <a:spcPts val="6160"/>
              </a:lnSpc>
            </a:pPr>
            <a:r>
              <a:rPr lang="en-US" sz="4400">
                <a:solidFill>
                  <a:srgbClr val="0097B2"/>
                </a:solidFill>
                <a:latin typeface="Canva Sans Bold"/>
                <a:ea typeface="Canva Sans Bold"/>
                <a:cs typeface="Canva Sans Bold"/>
                <a:sym typeface="Canva Sans Bold"/>
              </a:rPr>
              <a:t>WHERE</a:t>
            </a:r>
          </a:p>
          <a:p>
            <a:pPr algn="l">
              <a:lnSpc>
                <a:spcPts val="6020"/>
              </a:lnSpc>
            </a:pPr>
            <a:r>
              <a:rPr lang="en-US" sz="4300">
                <a:solidFill>
                  <a:srgbClr val="000000"/>
                </a:solidFill>
                <a:latin typeface="Canva Sans Bold"/>
                <a:ea typeface="Canva Sans Bold"/>
                <a:cs typeface="Canva Sans Bold"/>
                <a:sym typeface="Canva Sans Bold"/>
              </a:rPr>
              <a:t>    order_date &gt;= </a:t>
            </a:r>
            <a:r>
              <a:rPr lang="en-US" sz="4300">
                <a:solidFill>
                  <a:srgbClr val="00BF63"/>
                </a:solidFill>
                <a:latin typeface="Canva Sans Bold"/>
                <a:ea typeface="Canva Sans Bold"/>
                <a:cs typeface="Canva Sans Bold"/>
                <a:sym typeface="Canva Sans Bold"/>
              </a:rPr>
              <a:t>DATE_SUB</a:t>
            </a:r>
            <a:r>
              <a:rPr lang="en-US" sz="4300">
                <a:solidFill>
                  <a:srgbClr val="000000"/>
                </a:solidFill>
                <a:latin typeface="Canva Sans Bold"/>
                <a:ea typeface="Canva Sans Bold"/>
                <a:cs typeface="Canva Sans Bold"/>
                <a:sym typeface="Canva Sans Bold"/>
              </a:rPr>
              <a:t>(</a:t>
            </a:r>
            <a:r>
              <a:rPr lang="en-US" sz="4300">
                <a:solidFill>
                  <a:srgbClr val="00BF63"/>
                </a:solidFill>
                <a:latin typeface="Canva Sans Bold"/>
                <a:ea typeface="Canva Sans Bold"/>
                <a:cs typeface="Canva Sans Bold"/>
                <a:sym typeface="Canva Sans Bold"/>
              </a:rPr>
              <a:t>CURDATE</a:t>
            </a:r>
            <a:r>
              <a:rPr lang="en-US" sz="4300">
                <a:solidFill>
                  <a:srgbClr val="000000"/>
                </a:solidFill>
                <a:latin typeface="Canva Sans Bold"/>
                <a:ea typeface="Canva Sans Bold"/>
                <a:cs typeface="Canva Sans Bold"/>
                <a:sym typeface="Canva Sans Bold"/>
              </a:rPr>
              <a:t>(), </a:t>
            </a:r>
            <a:r>
              <a:rPr lang="en-US" sz="4300">
                <a:solidFill>
                  <a:srgbClr val="0097B2"/>
                </a:solidFill>
                <a:latin typeface="Canva Sans Bold"/>
                <a:ea typeface="Canva Sans Bold"/>
                <a:cs typeface="Canva Sans Bold"/>
                <a:sym typeface="Canva Sans Bold"/>
              </a:rPr>
              <a:t>INTERVAL </a:t>
            </a:r>
            <a:r>
              <a:rPr lang="en-US" sz="4300">
                <a:solidFill>
                  <a:srgbClr val="FFDE59"/>
                </a:solidFill>
                <a:latin typeface="Canva Sans Bold"/>
                <a:ea typeface="Canva Sans Bold"/>
                <a:cs typeface="Canva Sans Bold"/>
                <a:sym typeface="Canva Sans Bold"/>
              </a:rPr>
              <a:t>30</a:t>
            </a:r>
            <a:r>
              <a:rPr lang="en-US" sz="4300">
                <a:solidFill>
                  <a:srgbClr val="000000"/>
                </a:solidFill>
                <a:latin typeface="Canva Sans Bold"/>
                <a:ea typeface="Canva Sans Bold"/>
                <a:cs typeface="Canva Sans Bold"/>
                <a:sym typeface="Canva Sans Bold"/>
              </a:rPr>
              <a:t> </a:t>
            </a:r>
            <a:r>
              <a:rPr lang="en-US" sz="4300">
                <a:solidFill>
                  <a:srgbClr val="0097B2"/>
                </a:solidFill>
                <a:latin typeface="Canva Sans Bold"/>
                <a:ea typeface="Canva Sans Bold"/>
                <a:cs typeface="Canva Sans Bold"/>
                <a:sym typeface="Canva Sans Bold"/>
              </a:rPr>
              <a:t>DAY</a:t>
            </a:r>
            <a:r>
              <a:rPr lang="en-US" sz="4300">
                <a:solidFill>
                  <a:srgbClr val="000000"/>
                </a:solidFill>
                <a:latin typeface="Canva Sans Bold"/>
                <a:ea typeface="Canva Sans Bold"/>
                <a:cs typeface="Canva Sans Bold"/>
                <a:sym typeface="Canva Sans Bold"/>
              </a:rPr>
              <a: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1BB72"/>
        </a:solidFill>
      </p:bgPr>
    </p:bg>
    <p:spTree>
      <p:nvGrpSpPr>
        <p:cNvPr id="1" name=""/>
        <p:cNvGrpSpPr/>
        <p:nvPr/>
      </p:nvGrpSpPr>
      <p:grpSpPr>
        <a:xfrm>
          <a:off x="0" y="0"/>
          <a:ext cx="0" cy="0"/>
          <a:chOff x="0" y="0"/>
          <a:chExt cx="0" cy="0"/>
        </a:xfrm>
      </p:grpSpPr>
      <p:grpSp>
        <p:nvGrpSpPr>
          <p:cNvPr name="Group 2" id="2"/>
          <p:cNvGrpSpPr/>
          <p:nvPr/>
        </p:nvGrpSpPr>
        <p:grpSpPr>
          <a:xfrm rot="0">
            <a:off x="201001" y="1028700"/>
            <a:ext cx="4057841" cy="8885494"/>
            <a:chOff x="0" y="0"/>
            <a:chExt cx="5410455" cy="11847326"/>
          </a:xfrm>
        </p:grpSpPr>
        <p:sp>
          <p:nvSpPr>
            <p:cNvPr name="AutoShape 3" id="3"/>
            <p:cNvSpPr/>
            <p:nvPr/>
          </p:nvSpPr>
          <p:spPr>
            <a:xfrm>
              <a:off x="27424" y="0"/>
              <a:ext cx="0" cy="11847326"/>
            </a:xfrm>
            <a:prstGeom prst="line">
              <a:avLst/>
            </a:prstGeom>
            <a:ln cap="flat" w="54849">
              <a:solidFill>
                <a:srgbClr val="182F44"/>
              </a:solidFill>
              <a:prstDash val="solid"/>
              <a:headEnd type="none" len="sm" w="sm"/>
              <a:tailEnd type="none" len="sm" w="sm"/>
            </a:ln>
          </p:spPr>
        </p:sp>
        <p:sp>
          <p:nvSpPr>
            <p:cNvPr name="AutoShape 4" id="4"/>
            <p:cNvSpPr/>
            <p:nvPr/>
          </p:nvSpPr>
          <p:spPr>
            <a:xfrm>
              <a:off x="0" y="27424"/>
              <a:ext cx="5410455" cy="0"/>
            </a:xfrm>
            <a:prstGeom prst="line">
              <a:avLst/>
            </a:prstGeom>
            <a:ln cap="flat" w="54849">
              <a:solidFill>
                <a:srgbClr val="182F44"/>
              </a:solidFill>
              <a:prstDash val="solid"/>
              <a:headEnd type="none" len="sm" w="sm"/>
              <a:tailEnd type="none" len="sm" w="sm"/>
            </a:ln>
          </p:spPr>
        </p:sp>
        <p:sp>
          <p:nvSpPr>
            <p:cNvPr name="AutoShape 5" id="5"/>
            <p:cNvSpPr/>
            <p:nvPr/>
          </p:nvSpPr>
          <p:spPr>
            <a:xfrm flipH="true">
              <a:off x="0" y="11819901"/>
              <a:ext cx="5410455" cy="0"/>
            </a:xfrm>
            <a:prstGeom prst="line">
              <a:avLst/>
            </a:prstGeom>
            <a:ln cap="flat" w="54849">
              <a:solidFill>
                <a:srgbClr val="182F44"/>
              </a:solidFill>
              <a:prstDash val="solid"/>
              <a:headEnd type="none" len="sm" w="sm"/>
              <a:tailEnd type="none" len="sm" w="sm"/>
            </a:ln>
          </p:spPr>
        </p:sp>
      </p:grpSp>
      <p:sp>
        <p:nvSpPr>
          <p:cNvPr name="Freeform 6" id="6"/>
          <p:cNvSpPr/>
          <p:nvPr/>
        </p:nvSpPr>
        <p:spPr>
          <a:xfrm flipH="true" flipV="false" rot="0">
            <a:off x="6765477" y="9340738"/>
            <a:ext cx="2913622" cy="1028700"/>
          </a:xfrm>
          <a:custGeom>
            <a:avLst/>
            <a:gdLst/>
            <a:ahLst/>
            <a:cxnLst/>
            <a:rect r="r" b="b" t="t" l="l"/>
            <a:pathLst>
              <a:path h="1028700" w="2913622">
                <a:moveTo>
                  <a:pt x="2913621" y="0"/>
                </a:moveTo>
                <a:lnTo>
                  <a:pt x="0" y="0"/>
                </a:lnTo>
                <a:lnTo>
                  <a:pt x="0" y="1028700"/>
                </a:lnTo>
                <a:lnTo>
                  <a:pt x="2913621" y="1028700"/>
                </a:lnTo>
                <a:lnTo>
                  <a:pt x="2913621"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sp>
        <p:nvSpPr>
          <p:cNvPr name="Freeform 7" id="7"/>
          <p:cNvSpPr/>
          <p:nvPr/>
        </p:nvSpPr>
        <p:spPr>
          <a:xfrm flipH="false" flipV="false" rot="-10800000">
            <a:off x="6765477" y="0"/>
            <a:ext cx="2913622" cy="1028700"/>
          </a:xfrm>
          <a:custGeom>
            <a:avLst/>
            <a:gdLst/>
            <a:ahLst/>
            <a:cxnLst/>
            <a:rect r="r" b="b" t="t" l="l"/>
            <a:pathLst>
              <a:path h="1028700" w="2913622">
                <a:moveTo>
                  <a:pt x="0" y="0"/>
                </a:moveTo>
                <a:lnTo>
                  <a:pt x="2913621" y="0"/>
                </a:lnTo>
                <a:lnTo>
                  <a:pt x="2913621"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grpSp>
        <p:nvGrpSpPr>
          <p:cNvPr name="Group 8" id="8"/>
          <p:cNvGrpSpPr/>
          <p:nvPr/>
        </p:nvGrpSpPr>
        <p:grpSpPr>
          <a:xfrm rot="0">
            <a:off x="14052132" y="1028700"/>
            <a:ext cx="4057841" cy="8885494"/>
            <a:chOff x="0" y="0"/>
            <a:chExt cx="5410455" cy="11847326"/>
          </a:xfrm>
        </p:grpSpPr>
        <p:sp>
          <p:nvSpPr>
            <p:cNvPr name="AutoShape 9" id="9"/>
            <p:cNvSpPr/>
            <p:nvPr/>
          </p:nvSpPr>
          <p:spPr>
            <a:xfrm rot="-5400000">
              <a:off x="-540632" y="5896238"/>
              <a:ext cx="11847326" cy="0"/>
            </a:xfrm>
            <a:prstGeom prst="line">
              <a:avLst/>
            </a:prstGeom>
            <a:ln cap="flat" w="54849">
              <a:solidFill>
                <a:srgbClr val="182F44"/>
              </a:solidFill>
              <a:prstDash val="solid"/>
              <a:headEnd type="none" len="sm" w="sm"/>
              <a:tailEnd type="none" len="sm" w="sm"/>
            </a:ln>
          </p:spPr>
        </p:sp>
        <p:sp>
          <p:nvSpPr>
            <p:cNvPr name="AutoShape 10" id="10"/>
            <p:cNvSpPr/>
            <p:nvPr/>
          </p:nvSpPr>
          <p:spPr>
            <a:xfrm rot="-10800000">
              <a:off x="0" y="11792477"/>
              <a:ext cx="5410455" cy="0"/>
            </a:xfrm>
            <a:prstGeom prst="line">
              <a:avLst/>
            </a:prstGeom>
            <a:ln cap="flat" w="54849">
              <a:solidFill>
                <a:srgbClr val="182F44"/>
              </a:solidFill>
              <a:prstDash val="solid"/>
              <a:headEnd type="none" len="sm" w="sm"/>
              <a:tailEnd type="none" len="sm" w="sm"/>
            </a:ln>
          </p:spPr>
        </p:sp>
        <p:sp>
          <p:nvSpPr>
            <p:cNvPr name="AutoShape 11" id="11"/>
            <p:cNvSpPr/>
            <p:nvPr/>
          </p:nvSpPr>
          <p:spPr>
            <a:xfrm rot="0">
              <a:off x="0" y="0"/>
              <a:ext cx="5410455" cy="0"/>
            </a:xfrm>
            <a:prstGeom prst="line">
              <a:avLst/>
            </a:prstGeom>
            <a:ln cap="flat" w="54849">
              <a:solidFill>
                <a:srgbClr val="182F44"/>
              </a:solidFill>
              <a:prstDash val="solid"/>
              <a:headEnd type="none" len="sm" w="sm"/>
              <a:tailEnd type="none" len="sm" w="sm"/>
            </a:ln>
          </p:spPr>
        </p:sp>
      </p:grpSp>
      <p:sp>
        <p:nvSpPr>
          <p:cNvPr name="TextBox 12" id="12"/>
          <p:cNvSpPr txBox="true"/>
          <p:nvPr/>
        </p:nvSpPr>
        <p:spPr>
          <a:xfrm rot="0">
            <a:off x="189514" y="1243804"/>
            <a:ext cx="17908972" cy="646429"/>
          </a:xfrm>
          <a:prstGeom prst="rect">
            <a:avLst/>
          </a:prstGeom>
        </p:spPr>
        <p:txBody>
          <a:bodyPr anchor="t" rtlCol="false" tIns="0" lIns="0" bIns="0" rIns="0">
            <a:spAutoFit/>
          </a:bodyPr>
          <a:lstStyle/>
          <a:p>
            <a:pPr algn="ctr">
              <a:lnSpc>
                <a:spcPts val="5320"/>
              </a:lnSpc>
              <a:spcBef>
                <a:spcPct val="0"/>
              </a:spcBef>
            </a:pPr>
            <a:r>
              <a:rPr lang="en-US" sz="3800">
                <a:solidFill>
                  <a:srgbClr val="000000"/>
                </a:solidFill>
                <a:latin typeface="Canva Sans Bold"/>
                <a:ea typeface="Canva Sans Bold"/>
                <a:cs typeface="Canva Sans Bold"/>
                <a:sym typeface="Canva Sans Bold"/>
              </a:rPr>
              <a:t>Q10.</a:t>
            </a:r>
            <a:r>
              <a:rPr lang="en-US" sz="3800">
                <a:solidFill>
                  <a:srgbClr val="000000"/>
                </a:solidFill>
                <a:latin typeface="Canva Sans Bold"/>
                <a:ea typeface="Canva Sans Bold"/>
                <a:cs typeface="Canva Sans Bold"/>
                <a:sym typeface="Canva Sans Bold"/>
              </a:rPr>
              <a:t>List all delivery partners who have completed more than 1 delivery</a:t>
            </a:r>
          </a:p>
        </p:txBody>
      </p:sp>
      <p:sp>
        <p:nvSpPr>
          <p:cNvPr name="TextBox 13" id="13"/>
          <p:cNvSpPr txBox="true"/>
          <p:nvPr/>
        </p:nvSpPr>
        <p:spPr>
          <a:xfrm rot="0">
            <a:off x="496945" y="3065034"/>
            <a:ext cx="17294110" cy="5980429"/>
          </a:xfrm>
          <a:prstGeom prst="rect">
            <a:avLst/>
          </a:prstGeom>
        </p:spPr>
        <p:txBody>
          <a:bodyPr anchor="t" rtlCol="false" tIns="0" lIns="0" bIns="0" rIns="0">
            <a:spAutoFit/>
          </a:bodyPr>
          <a:lstStyle/>
          <a:p>
            <a:pPr algn="l">
              <a:lnSpc>
                <a:spcPts val="5320"/>
              </a:lnSpc>
              <a:spcBef>
                <a:spcPct val="0"/>
              </a:spcBef>
            </a:pPr>
            <a:r>
              <a:rPr lang="en-US" sz="3800">
                <a:solidFill>
                  <a:srgbClr val="0097B2"/>
                </a:solidFill>
                <a:latin typeface="Canva Sans Bold"/>
                <a:ea typeface="Canva Sans Bold"/>
                <a:cs typeface="Canva Sans Bold"/>
                <a:sym typeface="Canva Sans Bold"/>
              </a:rPr>
              <a:t>SELECT </a:t>
            </a:r>
          </a:p>
          <a:p>
            <a:pPr algn="l">
              <a:lnSpc>
                <a:spcPts val="5320"/>
              </a:lnSpc>
              <a:spcBef>
                <a:spcPct val="0"/>
              </a:spcBef>
            </a:pPr>
            <a:r>
              <a:rPr lang="en-US" sz="3800">
                <a:solidFill>
                  <a:srgbClr val="000000"/>
                </a:solidFill>
                <a:latin typeface="Canva Sans Bold"/>
                <a:ea typeface="Canva Sans Bold"/>
                <a:cs typeface="Canva Sans Bold"/>
                <a:sym typeface="Canva Sans Bold"/>
              </a:rPr>
              <a:t>    deliverypartners.name, </a:t>
            </a:r>
            <a:r>
              <a:rPr lang="en-US" sz="3800">
                <a:solidFill>
                  <a:srgbClr val="CB6CE6"/>
                </a:solidFill>
                <a:latin typeface="Canva Sans Bold"/>
                <a:ea typeface="Canva Sans Bold"/>
                <a:cs typeface="Canva Sans Bold"/>
                <a:sym typeface="Canva Sans Bold"/>
              </a:rPr>
              <a:t>COUNT</a:t>
            </a:r>
            <a:r>
              <a:rPr lang="en-US" sz="3800">
                <a:solidFill>
                  <a:srgbClr val="000000"/>
                </a:solidFill>
                <a:latin typeface="Canva Sans Bold"/>
                <a:ea typeface="Canva Sans Bold"/>
                <a:cs typeface="Canva Sans Bold"/>
                <a:sym typeface="Canva Sans Bold"/>
              </a:rPr>
              <a:t>(orderdelivery.order_id)</a:t>
            </a:r>
          </a:p>
          <a:p>
            <a:pPr algn="l">
              <a:lnSpc>
                <a:spcPts val="5320"/>
              </a:lnSpc>
              <a:spcBef>
                <a:spcPct val="0"/>
              </a:spcBef>
            </a:pPr>
            <a:r>
              <a:rPr lang="en-US" sz="3800">
                <a:solidFill>
                  <a:srgbClr val="0097B2"/>
                </a:solidFill>
                <a:latin typeface="Canva Sans Bold"/>
                <a:ea typeface="Canva Sans Bold"/>
                <a:cs typeface="Canva Sans Bold"/>
                <a:sym typeface="Canva Sans Bold"/>
              </a:rPr>
              <a:t>FROM</a:t>
            </a:r>
          </a:p>
          <a:p>
            <a:pPr algn="l">
              <a:lnSpc>
                <a:spcPts val="5320"/>
              </a:lnSpc>
              <a:spcBef>
                <a:spcPct val="0"/>
              </a:spcBef>
            </a:pPr>
            <a:r>
              <a:rPr lang="en-US" sz="3800">
                <a:solidFill>
                  <a:srgbClr val="000000"/>
                </a:solidFill>
                <a:latin typeface="Canva Sans Bold"/>
                <a:ea typeface="Canva Sans Bold"/>
                <a:cs typeface="Canva Sans Bold"/>
                <a:sym typeface="Canva Sans Bold"/>
              </a:rPr>
              <a:t>    deliverypartners</a:t>
            </a:r>
          </a:p>
          <a:p>
            <a:pPr algn="l">
              <a:lnSpc>
                <a:spcPts val="5320"/>
              </a:lnSpc>
              <a:spcBef>
                <a:spcPct val="0"/>
              </a:spcBef>
            </a:pPr>
            <a:r>
              <a:rPr lang="en-US" sz="3800">
                <a:solidFill>
                  <a:srgbClr val="000000"/>
                </a:solidFill>
                <a:latin typeface="Canva Sans Bold"/>
                <a:ea typeface="Canva Sans Bold"/>
                <a:cs typeface="Canva Sans Bold"/>
                <a:sym typeface="Canva Sans Bold"/>
              </a:rPr>
              <a:t>        </a:t>
            </a:r>
            <a:r>
              <a:rPr lang="en-US" sz="3800">
                <a:solidFill>
                  <a:srgbClr val="0097B2"/>
                </a:solidFill>
                <a:latin typeface="Canva Sans Bold"/>
                <a:ea typeface="Canva Sans Bold"/>
                <a:cs typeface="Canva Sans Bold"/>
                <a:sym typeface="Canva Sans Bold"/>
              </a:rPr>
              <a:t>JOIN</a:t>
            </a:r>
          </a:p>
          <a:p>
            <a:pPr algn="l">
              <a:lnSpc>
                <a:spcPts val="5320"/>
              </a:lnSpc>
              <a:spcBef>
                <a:spcPct val="0"/>
              </a:spcBef>
            </a:pPr>
            <a:r>
              <a:rPr lang="en-US" sz="3800">
                <a:solidFill>
                  <a:srgbClr val="000000"/>
                </a:solidFill>
                <a:latin typeface="Canva Sans Bold"/>
                <a:ea typeface="Canva Sans Bold"/>
                <a:cs typeface="Canva Sans Bold"/>
                <a:sym typeface="Canva Sans Bold"/>
              </a:rPr>
              <a:t>    orderdelivery </a:t>
            </a:r>
            <a:r>
              <a:rPr lang="en-US" sz="3800">
                <a:solidFill>
                  <a:srgbClr val="0097B2"/>
                </a:solidFill>
                <a:latin typeface="Canva Sans Bold"/>
                <a:ea typeface="Canva Sans Bold"/>
                <a:cs typeface="Canva Sans Bold"/>
                <a:sym typeface="Canva Sans Bold"/>
              </a:rPr>
              <a:t>ON </a:t>
            </a:r>
            <a:r>
              <a:rPr lang="en-US" sz="3800">
                <a:solidFill>
                  <a:srgbClr val="000000"/>
                </a:solidFill>
                <a:latin typeface="Canva Sans Bold"/>
                <a:ea typeface="Canva Sans Bold"/>
                <a:cs typeface="Canva Sans Bold"/>
                <a:sym typeface="Canva Sans Bold"/>
              </a:rPr>
              <a:t>deliverypartners.partner_id = orderdelivery.partner_id</a:t>
            </a:r>
          </a:p>
          <a:p>
            <a:pPr algn="l">
              <a:lnSpc>
                <a:spcPts val="5320"/>
              </a:lnSpc>
              <a:spcBef>
                <a:spcPct val="0"/>
              </a:spcBef>
            </a:pPr>
            <a:r>
              <a:rPr lang="en-US" sz="3800">
                <a:solidFill>
                  <a:srgbClr val="0097B2"/>
                </a:solidFill>
                <a:latin typeface="Canva Sans Bold"/>
                <a:ea typeface="Canva Sans Bold"/>
                <a:cs typeface="Canva Sans Bold"/>
                <a:sym typeface="Canva Sans Bold"/>
              </a:rPr>
              <a:t>GROUP BY</a:t>
            </a:r>
            <a:r>
              <a:rPr lang="en-US" sz="3800">
                <a:solidFill>
                  <a:srgbClr val="000000"/>
                </a:solidFill>
                <a:latin typeface="Canva Sans Bold"/>
                <a:ea typeface="Canva Sans Bold"/>
                <a:cs typeface="Canva Sans Bold"/>
                <a:sym typeface="Canva Sans Bold"/>
              </a:rPr>
              <a:t> deliverypartners.name</a:t>
            </a:r>
          </a:p>
          <a:p>
            <a:pPr algn="l">
              <a:lnSpc>
                <a:spcPts val="5320"/>
              </a:lnSpc>
              <a:spcBef>
                <a:spcPct val="0"/>
              </a:spcBef>
            </a:pPr>
            <a:r>
              <a:rPr lang="en-US" sz="3800">
                <a:solidFill>
                  <a:srgbClr val="0097B2"/>
                </a:solidFill>
                <a:latin typeface="Canva Sans Bold"/>
                <a:ea typeface="Canva Sans Bold"/>
                <a:cs typeface="Canva Sans Bold"/>
                <a:sym typeface="Canva Sans Bold"/>
              </a:rPr>
              <a:t>HAVING </a:t>
            </a:r>
            <a:r>
              <a:rPr lang="en-US" sz="3800">
                <a:solidFill>
                  <a:srgbClr val="FF3131"/>
                </a:solidFill>
                <a:latin typeface="Canva Sans Bold"/>
                <a:ea typeface="Canva Sans Bold"/>
                <a:cs typeface="Canva Sans Bold"/>
                <a:sym typeface="Canva Sans Bold"/>
              </a:rPr>
              <a:t>COUNT</a:t>
            </a:r>
            <a:r>
              <a:rPr lang="en-US" sz="3800">
                <a:solidFill>
                  <a:srgbClr val="000000"/>
                </a:solidFill>
                <a:latin typeface="Canva Sans Bold"/>
                <a:ea typeface="Canva Sans Bold"/>
                <a:cs typeface="Canva Sans Bold"/>
                <a:sym typeface="Canva Sans Bold"/>
              </a:rPr>
              <a:t>(orderdelivery.order_id) &gt; </a:t>
            </a:r>
            <a:r>
              <a:rPr lang="en-US" sz="3800">
                <a:solidFill>
                  <a:srgbClr val="00BF63"/>
                </a:solidFill>
                <a:latin typeface="Canva Sans Bold"/>
                <a:ea typeface="Canva Sans Bold"/>
                <a:cs typeface="Canva Sans Bold"/>
                <a:sym typeface="Canva Sans Bold"/>
              </a:rPr>
              <a:t>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1BB72"/>
        </a:solidFill>
      </p:bgPr>
    </p:bg>
    <p:spTree>
      <p:nvGrpSpPr>
        <p:cNvPr id="1" name=""/>
        <p:cNvGrpSpPr/>
        <p:nvPr/>
      </p:nvGrpSpPr>
      <p:grpSpPr>
        <a:xfrm>
          <a:off x="0" y="0"/>
          <a:ext cx="0" cy="0"/>
          <a:chOff x="0" y="0"/>
          <a:chExt cx="0" cy="0"/>
        </a:xfrm>
      </p:grpSpPr>
      <p:grpSp>
        <p:nvGrpSpPr>
          <p:cNvPr name="Group 2" id="2"/>
          <p:cNvGrpSpPr/>
          <p:nvPr/>
        </p:nvGrpSpPr>
        <p:grpSpPr>
          <a:xfrm rot="0">
            <a:off x="184751" y="748197"/>
            <a:ext cx="4057841" cy="8885494"/>
            <a:chOff x="0" y="0"/>
            <a:chExt cx="5410455" cy="11847326"/>
          </a:xfrm>
        </p:grpSpPr>
        <p:sp>
          <p:nvSpPr>
            <p:cNvPr name="AutoShape 3" id="3"/>
            <p:cNvSpPr/>
            <p:nvPr/>
          </p:nvSpPr>
          <p:spPr>
            <a:xfrm>
              <a:off x="27424" y="0"/>
              <a:ext cx="0" cy="11847326"/>
            </a:xfrm>
            <a:prstGeom prst="line">
              <a:avLst/>
            </a:prstGeom>
            <a:ln cap="flat" w="54849">
              <a:solidFill>
                <a:srgbClr val="182F44"/>
              </a:solidFill>
              <a:prstDash val="solid"/>
              <a:headEnd type="none" len="sm" w="sm"/>
              <a:tailEnd type="none" len="sm" w="sm"/>
            </a:ln>
          </p:spPr>
        </p:sp>
        <p:sp>
          <p:nvSpPr>
            <p:cNvPr name="AutoShape 4" id="4"/>
            <p:cNvSpPr/>
            <p:nvPr/>
          </p:nvSpPr>
          <p:spPr>
            <a:xfrm>
              <a:off x="0" y="27424"/>
              <a:ext cx="5410455" cy="0"/>
            </a:xfrm>
            <a:prstGeom prst="line">
              <a:avLst/>
            </a:prstGeom>
            <a:ln cap="flat" w="54849">
              <a:solidFill>
                <a:srgbClr val="182F44"/>
              </a:solidFill>
              <a:prstDash val="solid"/>
              <a:headEnd type="none" len="sm" w="sm"/>
              <a:tailEnd type="none" len="sm" w="sm"/>
            </a:ln>
          </p:spPr>
        </p:sp>
        <p:sp>
          <p:nvSpPr>
            <p:cNvPr name="AutoShape 5" id="5"/>
            <p:cNvSpPr/>
            <p:nvPr/>
          </p:nvSpPr>
          <p:spPr>
            <a:xfrm flipH="true">
              <a:off x="0" y="11819901"/>
              <a:ext cx="5410455" cy="0"/>
            </a:xfrm>
            <a:prstGeom prst="line">
              <a:avLst/>
            </a:prstGeom>
            <a:ln cap="flat" w="54849">
              <a:solidFill>
                <a:srgbClr val="182F44"/>
              </a:solidFill>
              <a:prstDash val="solid"/>
              <a:headEnd type="none" len="sm" w="sm"/>
              <a:tailEnd type="none" len="sm" w="sm"/>
            </a:ln>
          </p:spPr>
        </p:sp>
      </p:grpSp>
      <p:sp>
        <p:nvSpPr>
          <p:cNvPr name="Freeform 6" id="6"/>
          <p:cNvSpPr/>
          <p:nvPr/>
        </p:nvSpPr>
        <p:spPr>
          <a:xfrm flipH="true" flipV="false" rot="0">
            <a:off x="7400644" y="9258300"/>
            <a:ext cx="2913622" cy="1028700"/>
          </a:xfrm>
          <a:custGeom>
            <a:avLst/>
            <a:gdLst/>
            <a:ahLst/>
            <a:cxnLst/>
            <a:rect r="r" b="b" t="t" l="l"/>
            <a:pathLst>
              <a:path h="1028700" w="2913622">
                <a:moveTo>
                  <a:pt x="2913621" y="0"/>
                </a:moveTo>
                <a:lnTo>
                  <a:pt x="0" y="0"/>
                </a:lnTo>
                <a:lnTo>
                  <a:pt x="0" y="1028700"/>
                </a:lnTo>
                <a:lnTo>
                  <a:pt x="2913621" y="1028700"/>
                </a:lnTo>
                <a:lnTo>
                  <a:pt x="2913621"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sp>
        <p:nvSpPr>
          <p:cNvPr name="Freeform 7" id="7"/>
          <p:cNvSpPr/>
          <p:nvPr/>
        </p:nvSpPr>
        <p:spPr>
          <a:xfrm flipH="false" flipV="false" rot="-10800000">
            <a:off x="7812088" y="80084"/>
            <a:ext cx="2686798" cy="948616"/>
          </a:xfrm>
          <a:custGeom>
            <a:avLst/>
            <a:gdLst/>
            <a:ahLst/>
            <a:cxnLst/>
            <a:rect r="r" b="b" t="t" l="l"/>
            <a:pathLst>
              <a:path h="948616" w="2686798">
                <a:moveTo>
                  <a:pt x="0" y="0"/>
                </a:moveTo>
                <a:lnTo>
                  <a:pt x="2686799" y="0"/>
                </a:lnTo>
                <a:lnTo>
                  <a:pt x="2686799" y="948616"/>
                </a:lnTo>
                <a:lnTo>
                  <a:pt x="0" y="948616"/>
                </a:lnTo>
                <a:lnTo>
                  <a:pt x="0"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grpSp>
        <p:nvGrpSpPr>
          <p:cNvPr name="Group 8" id="8"/>
          <p:cNvGrpSpPr/>
          <p:nvPr/>
        </p:nvGrpSpPr>
        <p:grpSpPr>
          <a:xfrm rot="0">
            <a:off x="14035882" y="748197"/>
            <a:ext cx="4057841" cy="8885494"/>
            <a:chOff x="0" y="0"/>
            <a:chExt cx="5410455" cy="11847326"/>
          </a:xfrm>
        </p:grpSpPr>
        <p:sp>
          <p:nvSpPr>
            <p:cNvPr name="AutoShape 9" id="9"/>
            <p:cNvSpPr/>
            <p:nvPr/>
          </p:nvSpPr>
          <p:spPr>
            <a:xfrm rot="-5400000">
              <a:off x="-540632" y="5896238"/>
              <a:ext cx="11847326" cy="0"/>
            </a:xfrm>
            <a:prstGeom prst="line">
              <a:avLst/>
            </a:prstGeom>
            <a:ln cap="flat" w="54849">
              <a:solidFill>
                <a:srgbClr val="182F44"/>
              </a:solidFill>
              <a:prstDash val="solid"/>
              <a:headEnd type="none" len="sm" w="sm"/>
              <a:tailEnd type="none" len="sm" w="sm"/>
            </a:ln>
          </p:spPr>
        </p:sp>
        <p:sp>
          <p:nvSpPr>
            <p:cNvPr name="AutoShape 10" id="10"/>
            <p:cNvSpPr/>
            <p:nvPr/>
          </p:nvSpPr>
          <p:spPr>
            <a:xfrm rot="-10800000">
              <a:off x="0" y="11792477"/>
              <a:ext cx="5410455" cy="0"/>
            </a:xfrm>
            <a:prstGeom prst="line">
              <a:avLst/>
            </a:prstGeom>
            <a:ln cap="flat" w="54849">
              <a:solidFill>
                <a:srgbClr val="182F44"/>
              </a:solidFill>
              <a:prstDash val="solid"/>
              <a:headEnd type="none" len="sm" w="sm"/>
              <a:tailEnd type="none" len="sm" w="sm"/>
            </a:ln>
          </p:spPr>
        </p:sp>
        <p:sp>
          <p:nvSpPr>
            <p:cNvPr name="AutoShape 11" id="11"/>
            <p:cNvSpPr/>
            <p:nvPr/>
          </p:nvSpPr>
          <p:spPr>
            <a:xfrm rot="0">
              <a:off x="0" y="0"/>
              <a:ext cx="5410455" cy="0"/>
            </a:xfrm>
            <a:prstGeom prst="line">
              <a:avLst/>
            </a:prstGeom>
            <a:ln cap="flat" w="54849">
              <a:solidFill>
                <a:srgbClr val="182F44"/>
              </a:solidFill>
              <a:prstDash val="solid"/>
              <a:headEnd type="none" len="sm" w="sm"/>
              <a:tailEnd type="none" len="sm" w="sm"/>
            </a:ln>
          </p:spPr>
        </p:sp>
      </p:grpSp>
      <p:sp>
        <p:nvSpPr>
          <p:cNvPr name="TextBox 12" id="12"/>
          <p:cNvSpPr txBox="true"/>
          <p:nvPr/>
        </p:nvSpPr>
        <p:spPr>
          <a:xfrm rot="0">
            <a:off x="184751" y="1111583"/>
            <a:ext cx="17908972" cy="1393824"/>
          </a:xfrm>
          <a:prstGeom prst="rect">
            <a:avLst/>
          </a:prstGeom>
        </p:spPr>
        <p:txBody>
          <a:bodyPr anchor="t" rtlCol="false" tIns="0" lIns="0" bIns="0" rIns="0">
            <a:spAutoFit/>
          </a:bodyPr>
          <a:lstStyle/>
          <a:p>
            <a:pPr algn="ctr">
              <a:lnSpc>
                <a:spcPts val="5600"/>
              </a:lnSpc>
              <a:spcBef>
                <a:spcPct val="0"/>
              </a:spcBef>
            </a:pPr>
            <a:r>
              <a:rPr lang="en-US" sz="4000">
                <a:solidFill>
                  <a:srgbClr val="000000"/>
                </a:solidFill>
                <a:latin typeface="Canva Sans Bold"/>
                <a:ea typeface="Canva Sans Bold"/>
                <a:cs typeface="Canva Sans Bold"/>
                <a:sym typeface="Canva Sans Bold"/>
              </a:rPr>
              <a:t>Q11.</a:t>
            </a:r>
            <a:r>
              <a:rPr lang="en-US" sz="4000">
                <a:solidFill>
                  <a:srgbClr val="000000"/>
                </a:solidFill>
                <a:latin typeface="Canva Sans Bold"/>
                <a:ea typeface="Canva Sans Bold"/>
                <a:cs typeface="Canva Sans Bold"/>
                <a:sym typeface="Canva Sans Bold"/>
              </a:rPr>
              <a:t>Find the customers who have placed orders on exactly three different days.</a:t>
            </a:r>
          </a:p>
        </p:txBody>
      </p:sp>
      <p:sp>
        <p:nvSpPr>
          <p:cNvPr name="TextBox 13" id="13"/>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14" id="14"/>
          <p:cNvSpPr txBox="true"/>
          <p:nvPr/>
        </p:nvSpPr>
        <p:spPr>
          <a:xfrm rot="0">
            <a:off x="595915" y="3269436"/>
            <a:ext cx="17086645" cy="5622924"/>
          </a:xfrm>
          <a:prstGeom prst="rect">
            <a:avLst/>
          </a:prstGeom>
        </p:spPr>
        <p:txBody>
          <a:bodyPr anchor="t" rtlCol="false" tIns="0" lIns="0" bIns="0" rIns="0">
            <a:spAutoFit/>
          </a:bodyPr>
          <a:lstStyle/>
          <a:p>
            <a:pPr algn="l">
              <a:lnSpc>
                <a:spcPts val="5600"/>
              </a:lnSpc>
              <a:spcBef>
                <a:spcPct val="0"/>
              </a:spcBef>
            </a:pPr>
            <a:r>
              <a:rPr lang="en-US" sz="4000">
                <a:solidFill>
                  <a:srgbClr val="5271FF"/>
                </a:solidFill>
                <a:latin typeface="Canva Sans Bold"/>
                <a:ea typeface="Canva Sans Bold"/>
                <a:cs typeface="Canva Sans Bold"/>
                <a:sym typeface="Canva Sans Bold"/>
              </a:rPr>
              <a:t>SELECT </a:t>
            </a:r>
          </a:p>
          <a:p>
            <a:pPr algn="l">
              <a:lnSpc>
                <a:spcPts val="5600"/>
              </a:lnSpc>
              <a:spcBef>
                <a:spcPct val="0"/>
              </a:spcBef>
            </a:pPr>
            <a:r>
              <a:rPr lang="en-US" sz="4000">
                <a:solidFill>
                  <a:srgbClr val="000000"/>
                </a:solidFill>
                <a:latin typeface="Canva Sans Bold"/>
                <a:ea typeface="Canva Sans Bold"/>
                <a:cs typeface="Canva Sans Bold"/>
                <a:sym typeface="Canva Sans Bold"/>
              </a:rPr>
              <a:t>    customers.name</a:t>
            </a:r>
          </a:p>
          <a:p>
            <a:pPr algn="l">
              <a:lnSpc>
                <a:spcPts val="5600"/>
              </a:lnSpc>
              <a:spcBef>
                <a:spcPct val="0"/>
              </a:spcBef>
            </a:pPr>
            <a:r>
              <a:rPr lang="en-US" sz="4000">
                <a:solidFill>
                  <a:srgbClr val="5271FF"/>
                </a:solidFill>
                <a:latin typeface="Canva Sans Bold"/>
                <a:ea typeface="Canva Sans Bold"/>
                <a:cs typeface="Canva Sans Bold"/>
                <a:sym typeface="Canva Sans Bold"/>
              </a:rPr>
              <a:t>FROM</a:t>
            </a:r>
          </a:p>
          <a:p>
            <a:pPr algn="l">
              <a:lnSpc>
                <a:spcPts val="5600"/>
              </a:lnSpc>
              <a:spcBef>
                <a:spcPct val="0"/>
              </a:spcBef>
            </a:pPr>
            <a:r>
              <a:rPr lang="en-US" sz="4000">
                <a:solidFill>
                  <a:srgbClr val="000000"/>
                </a:solidFill>
                <a:latin typeface="Canva Sans Bold"/>
                <a:ea typeface="Canva Sans Bold"/>
                <a:cs typeface="Canva Sans Bold"/>
                <a:sym typeface="Canva Sans Bold"/>
              </a:rPr>
              <a:t>    customers</a:t>
            </a:r>
          </a:p>
          <a:p>
            <a:pPr algn="l">
              <a:lnSpc>
                <a:spcPts val="5600"/>
              </a:lnSpc>
              <a:spcBef>
                <a:spcPct val="0"/>
              </a:spcBef>
            </a:pPr>
            <a:r>
              <a:rPr lang="en-US" sz="4000">
                <a:solidFill>
                  <a:srgbClr val="000000"/>
                </a:solidFill>
                <a:latin typeface="Canva Sans Bold"/>
                <a:ea typeface="Canva Sans Bold"/>
                <a:cs typeface="Canva Sans Bold"/>
                <a:sym typeface="Canva Sans Bold"/>
              </a:rPr>
              <a:t>        </a:t>
            </a:r>
            <a:r>
              <a:rPr lang="en-US" sz="4000">
                <a:solidFill>
                  <a:srgbClr val="5271FF"/>
                </a:solidFill>
                <a:latin typeface="Canva Sans Bold"/>
                <a:ea typeface="Canva Sans Bold"/>
                <a:cs typeface="Canva Sans Bold"/>
                <a:sym typeface="Canva Sans Bold"/>
              </a:rPr>
              <a:t>JOIN</a:t>
            </a:r>
          </a:p>
          <a:p>
            <a:pPr algn="l">
              <a:lnSpc>
                <a:spcPts val="5600"/>
              </a:lnSpc>
              <a:spcBef>
                <a:spcPct val="0"/>
              </a:spcBef>
            </a:pPr>
            <a:r>
              <a:rPr lang="en-US" sz="4000">
                <a:solidFill>
                  <a:srgbClr val="000000"/>
                </a:solidFill>
                <a:latin typeface="Canva Sans Bold"/>
                <a:ea typeface="Canva Sans Bold"/>
                <a:cs typeface="Canva Sans Bold"/>
                <a:sym typeface="Canva Sans Bold"/>
              </a:rPr>
              <a:t>    orders </a:t>
            </a:r>
            <a:r>
              <a:rPr lang="en-US" sz="4000">
                <a:solidFill>
                  <a:srgbClr val="5271FF"/>
                </a:solidFill>
                <a:latin typeface="Canva Sans Bold"/>
                <a:ea typeface="Canva Sans Bold"/>
                <a:cs typeface="Canva Sans Bold"/>
                <a:sym typeface="Canva Sans Bold"/>
              </a:rPr>
              <a:t>ON</a:t>
            </a:r>
            <a:r>
              <a:rPr lang="en-US" sz="4000">
                <a:solidFill>
                  <a:srgbClr val="000000"/>
                </a:solidFill>
                <a:latin typeface="Canva Sans Bold"/>
                <a:ea typeface="Canva Sans Bold"/>
                <a:cs typeface="Canva Sans Bold"/>
                <a:sym typeface="Canva Sans Bold"/>
              </a:rPr>
              <a:t> customers.customer_id = orders.customer_id</a:t>
            </a:r>
          </a:p>
          <a:p>
            <a:pPr algn="l">
              <a:lnSpc>
                <a:spcPts val="5600"/>
              </a:lnSpc>
              <a:spcBef>
                <a:spcPct val="0"/>
              </a:spcBef>
            </a:pPr>
            <a:r>
              <a:rPr lang="en-US" sz="4000">
                <a:solidFill>
                  <a:srgbClr val="5271FF"/>
                </a:solidFill>
                <a:latin typeface="Canva Sans Bold"/>
                <a:ea typeface="Canva Sans Bold"/>
                <a:cs typeface="Canva Sans Bold"/>
                <a:sym typeface="Canva Sans Bold"/>
              </a:rPr>
              <a:t>GROUP BY</a:t>
            </a:r>
            <a:r>
              <a:rPr lang="en-US" sz="4000">
                <a:solidFill>
                  <a:srgbClr val="000000"/>
                </a:solidFill>
                <a:latin typeface="Canva Sans Bold"/>
                <a:ea typeface="Canva Sans Bold"/>
                <a:cs typeface="Canva Sans Bold"/>
                <a:sym typeface="Canva Sans Bold"/>
              </a:rPr>
              <a:t> customers.name</a:t>
            </a:r>
          </a:p>
          <a:p>
            <a:pPr algn="l">
              <a:lnSpc>
                <a:spcPts val="5600"/>
              </a:lnSpc>
              <a:spcBef>
                <a:spcPct val="0"/>
              </a:spcBef>
            </a:pPr>
            <a:r>
              <a:rPr lang="en-US" sz="4000">
                <a:solidFill>
                  <a:srgbClr val="5271FF"/>
                </a:solidFill>
                <a:latin typeface="Canva Sans Bold"/>
                <a:ea typeface="Canva Sans Bold"/>
                <a:cs typeface="Canva Sans Bold"/>
                <a:sym typeface="Canva Sans Bold"/>
              </a:rPr>
              <a:t>HAVING</a:t>
            </a:r>
            <a:r>
              <a:rPr lang="en-US" sz="4000">
                <a:solidFill>
                  <a:srgbClr val="000000"/>
                </a:solidFill>
                <a:latin typeface="Canva Sans Bold"/>
                <a:ea typeface="Canva Sans Bold"/>
                <a:cs typeface="Canva Sans Bold"/>
                <a:sym typeface="Canva Sans Bold"/>
              </a:rPr>
              <a:t> </a:t>
            </a:r>
            <a:r>
              <a:rPr lang="en-US" sz="4000">
                <a:solidFill>
                  <a:srgbClr val="8C52FF"/>
                </a:solidFill>
                <a:latin typeface="Canva Sans Bold"/>
                <a:ea typeface="Canva Sans Bold"/>
                <a:cs typeface="Canva Sans Bold"/>
                <a:sym typeface="Canva Sans Bold"/>
              </a:rPr>
              <a:t>COUNT</a:t>
            </a:r>
            <a:r>
              <a:rPr lang="en-US" sz="4000">
                <a:solidFill>
                  <a:srgbClr val="000000"/>
                </a:solidFill>
                <a:latin typeface="Canva Sans Bold"/>
                <a:ea typeface="Canva Sans Bold"/>
                <a:cs typeface="Canva Sans Bold"/>
                <a:sym typeface="Canva Sans Bold"/>
              </a:rPr>
              <a:t>(</a:t>
            </a:r>
            <a:r>
              <a:rPr lang="en-US" sz="4000">
                <a:solidFill>
                  <a:srgbClr val="5271FF"/>
                </a:solidFill>
                <a:latin typeface="Canva Sans Bold"/>
                <a:ea typeface="Canva Sans Bold"/>
                <a:cs typeface="Canva Sans Bold"/>
                <a:sym typeface="Canva Sans Bold"/>
              </a:rPr>
              <a:t>DISTINCT</a:t>
            </a:r>
            <a:r>
              <a:rPr lang="en-US" sz="4000">
                <a:solidFill>
                  <a:srgbClr val="000000"/>
                </a:solidFill>
                <a:latin typeface="Canva Sans Bold"/>
                <a:ea typeface="Canva Sans Bold"/>
                <a:cs typeface="Canva Sans Bold"/>
                <a:sym typeface="Canva Sans Bold"/>
              </a:rPr>
              <a:t> orders.order_date) = </a:t>
            </a:r>
            <a:r>
              <a:rPr lang="en-US" sz="4000">
                <a:solidFill>
                  <a:srgbClr val="FF3131"/>
                </a:solidFill>
                <a:latin typeface="Canva Sans Bold"/>
                <a:ea typeface="Canva Sans Bold"/>
                <a:cs typeface="Canva Sans Bold"/>
                <a:sym typeface="Canva Sans Bold"/>
              </a:rPr>
              <a:t>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1BB72"/>
        </a:solidFill>
      </p:bgPr>
    </p:bg>
    <p:spTree>
      <p:nvGrpSpPr>
        <p:cNvPr id="1" name=""/>
        <p:cNvGrpSpPr/>
        <p:nvPr/>
      </p:nvGrpSpPr>
      <p:grpSpPr>
        <a:xfrm>
          <a:off x="0" y="0"/>
          <a:ext cx="0" cy="0"/>
          <a:chOff x="0" y="0"/>
          <a:chExt cx="0" cy="0"/>
        </a:xfrm>
      </p:grpSpPr>
      <p:grpSp>
        <p:nvGrpSpPr>
          <p:cNvPr name="Group 2" id="2"/>
          <p:cNvGrpSpPr/>
          <p:nvPr/>
        </p:nvGrpSpPr>
        <p:grpSpPr>
          <a:xfrm rot="0">
            <a:off x="201001" y="1028700"/>
            <a:ext cx="4057841" cy="8885494"/>
            <a:chOff x="0" y="0"/>
            <a:chExt cx="5410455" cy="11847326"/>
          </a:xfrm>
        </p:grpSpPr>
        <p:sp>
          <p:nvSpPr>
            <p:cNvPr name="AutoShape 3" id="3"/>
            <p:cNvSpPr/>
            <p:nvPr/>
          </p:nvSpPr>
          <p:spPr>
            <a:xfrm>
              <a:off x="27424" y="0"/>
              <a:ext cx="0" cy="11847326"/>
            </a:xfrm>
            <a:prstGeom prst="line">
              <a:avLst/>
            </a:prstGeom>
            <a:ln cap="flat" w="54849">
              <a:solidFill>
                <a:srgbClr val="182F44"/>
              </a:solidFill>
              <a:prstDash val="solid"/>
              <a:headEnd type="none" len="sm" w="sm"/>
              <a:tailEnd type="none" len="sm" w="sm"/>
            </a:ln>
          </p:spPr>
        </p:sp>
        <p:sp>
          <p:nvSpPr>
            <p:cNvPr name="AutoShape 4" id="4"/>
            <p:cNvSpPr/>
            <p:nvPr/>
          </p:nvSpPr>
          <p:spPr>
            <a:xfrm>
              <a:off x="0" y="27424"/>
              <a:ext cx="5410455" cy="0"/>
            </a:xfrm>
            <a:prstGeom prst="line">
              <a:avLst/>
            </a:prstGeom>
            <a:ln cap="flat" w="54849">
              <a:solidFill>
                <a:srgbClr val="182F44"/>
              </a:solidFill>
              <a:prstDash val="solid"/>
              <a:headEnd type="none" len="sm" w="sm"/>
              <a:tailEnd type="none" len="sm" w="sm"/>
            </a:ln>
          </p:spPr>
        </p:sp>
        <p:sp>
          <p:nvSpPr>
            <p:cNvPr name="AutoShape 5" id="5"/>
            <p:cNvSpPr/>
            <p:nvPr/>
          </p:nvSpPr>
          <p:spPr>
            <a:xfrm flipH="true">
              <a:off x="0" y="11819901"/>
              <a:ext cx="5410455" cy="0"/>
            </a:xfrm>
            <a:prstGeom prst="line">
              <a:avLst/>
            </a:prstGeom>
            <a:ln cap="flat" w="54849">
              <a:solidFill>
                <a:srgbClr val="182F44"/>
              </a:solidFill>
              <a:prstDash val="solid"/>
              <a:headEnd type="none" len="sm" w="sm"/>
              <a:tailEnd type="none" len="sm" w="sm"/>
            </a:ln>
          </p:spPr>
        </p:sp>
      </p:grpSp>
      <p:sp>
        <p:nvSpPr>
          <p:cNvPr name="Freeform 6" id="6"/>
          <p:cNvSpPr/>
          <p:nvPr/>
        </p:nvSpPr>
        <p:spPr>
          <a:xfrm flipH="true" flipV="false" rot="0">
            <a:off x="7512269" y="9241140"/>
            <a:ext cx="2962223" cy="1045860"/>
          </a:xfrm>
          <a:custGeom>
            <a:avLst/>
            <a:gdLst/>
            <a:ahLst/>
            <a:cxnLst/>
            <a:rect r="r" b="b" t="t" l="l"/>
            <a:pathLst>
              <a:path h="1045860" w="2962223">
                <a:moveTo>
                  <a:pt x="2962223" y="0"/>
                </a:moveTo>
                <a:lnTo>
                  <a:pt x="0" y="0"/>
                </a:lnTo>
                <a:lnTo>
                  <a:pt x="0" y="1045860"/>
                </a:lnTo>
                <a:lnTo>
                  <a:pt x="2962223" y="1045860"/>
                </a:lnTo>
                <a:lnTo>
                  <a:pt x="2962223"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sp>
        <p:nvSpPr>
          <p:cNvPr name="Freeform 7" id="7"/>
          <p:cNvSpPr/>
          <p:nvPr/>
        </p:nvSpPr>
        <p:spPr>
          <a:xfrm flipH="false" flipV="false" rot="-10800000">
            <a:off x="7512269" y="-17160"/>
            <a:ext cx="2962223" cy="1045860"/>
          </a:xfrm>
          <a:custGeom>
            <a:avLst/>
            <a:gdLst/>
            <a:ahLst/>
            <a:cxnLst/>
            <a:rect r="r" b="b" t="t" l="l"/>
            <a:pathLst>
              <a:path h="1045860" w="2962223">
                <a:moveTo>
                  <a:pt x="0" y="0"/>
                </a:moveTo>
                <a:lnTo>
                  <a:pt x="2962223" y="0"/>
                </a:lnTo>
                <a:lnTo>
                  <a:pt x="2962223" y="1045860"/>
                </a:lnTo>
                <a:lnTo>
                  <a:pt x="0" y="1045860"/>
                </a:lnTo>
                <a:lnTo>
                  <a:pt x="0"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grpSp>
        <p:nvGrpSpPr>
          <p:cNvPr name="Group 8" id="8"/>
          <p:cNvGrpSpPr/>
          <p:nvPr/>
        </p:nvGrpSpPr>
        <p:grpSpPr>
          <a:xfrm rot="0">
            <a:off x="14052132" y="1028700"/>
            <a:ext cx="4057841" cy="8885494"/>
            <a:chOff x="0" y="0"/>
            <a:chExt cx="5410455" cy="11847326"/>
          </a:xfrm>
        </p:grpSpPr>
        <p:sp>
          <p:nvSpPr>
            <p:cNvPr name="AutoShape 9" id="9"/>
            <p:cNvSpPr/>
            <p:nvPr/>
          </p:nvSpPr>
          <p:spPr>
            <a:xfrm rot="-5400000">
              <a:off x="-540632" y="5896238"/>
              <a:ext cx="11847326" cy="0"/>
            </a:xfrm>
            <a:prstGeom prst="line">
              <a:avLst/>
            </a:prstGeom>
            <a:ln cap="flat" w="54849">
              <a:solidFill>
                <a:srgbClr val="182F44"/>
              </a:solidFill>
              <a:prstDash val="solid"/>
              <a:headEnd type="none" len="sm" w="sm"/>
              <a:tailEnd type="none" len="sm" w="sm"/>
            </a:ln>
          </p:spPr>
        </p:sp>
        <p:sp>
          <p:nvSpPr>
            <p:cNvPr name="AutoShape 10" id="10"/>
            <p:cNvSpPr/>
            <p:nvPr/>
          </p:nvSpPr>
          <p:spPr>
            <a:xfrm rot="-10800000">
              <a:off x="0" y="11792477"/>
              <a:ext cx="5410455" cy="0"/>
            </a:xfrm>
            <a:prstGeom prst="line">
              <a:avLst/>
            </a:prstGeom>
            <a:ln cap="flat" w="54849">
              <a:solidFill>
                <a:srgbClr val="182F44"/>
              </a:solidFill>
              <a:prstDash val="solid"/>
              <a:headEnd type="none" len="sm" w="sm"/>
              <a:tailEnd type="none" len="sm" w="sm"/>
            </a:ln>
          </p:spPr>
        </p:sp>
        <p:sp>
          <p:nvSpPr>
            <p:cNvPr name="AutoShape 11" id="11"/>
            <p:cNvSpPr/>
            <p:nvPr/>
          </p:nvSpPr>
          <p:spPr>
            <a:xfrm rot="0">
              <a:off x="0" y="0"/>
              <a:ext cx="5410455" cy="0"/>
            </a:xfrm>
            <a:prstGeom prst="line">
              <a:avLst/>
            </a:prstGeom>
            <a:ln cap="flat" w="54849">
              <a:solidFill>
                <a:srgbClr val="182F44"/>
              </a:solidFill>
              <a:prstDash val="solid"/>
              <a:headEnd type="none" len="sm" w="sm"/>
              <a:tailEnd type="none" len="sm" w="sm"/>
            </a:ln>
          </p:spPr>
        </p:sp>
      </p:grpSp>
      <p:sp>
        <p:nvSpPr>
          <p:cNvPr name="TextBox 12" id="12"/>
          <p:cNvSpPr txBox="true"/>
          <p:nvPr/>
        </p:nvSpPr>
        <p:spPr>
          <a:xfrm rot="0">
            <a:off x="189514" y="1282221"/>
            <a:ext cx="17908972" cy="596899"/>
          </a:xfrm>
          <a:prstGeom prst="rect">
            <a:avLst/>
          </a:prstGeom>
        </p:spPr>
        <p:txBody>
          <a:bodyPr anchor="t" rtlCol="false" tIns="0" lIns="0" bIns="0" rIns="0">
            <a:spAutoFit/>
          </a:bodyPr>
          <a:lstStyle/>
          <a:p>
            <a:pPr algn="ctr">
              <a:lnSpc>
                <a:spcPts val="4900"/>
              </a:lnSpc>
            </a:pPr>
            <a:r>
              <a:rPr lang="en-US" sz="3500">
                <a:solidFill>
                  <a:srgbClr val="000000"/>
                </a:solidFill>
                <a:latin typeface="Canva Sans Bold"/>
                <a:ea typeface="Canva Sans Bold"/>
                <a:cs typeface="Canva Sans Bold"/>
                <a:sym typeface="Canva Sans Bold"/>
              </a:rPr>
              <a:t>Q12.</a:t>
            </a:r>
            <a:r>
              <a:rPr lang="en-US" sz="3500">
                <a:solidFill>
                  <a:srgbClr val="000000"/>
                </a:solidFill>
                <a:latin typeface="Canva Sans Bold"/>
                <a:ea typeface="Canva Sans Bold"/>
                <a:cs typeface="Canva Sans Bold"/>
                <a:sym typeface="Canva Sans Bold"/>
              </a:rPr>
              <a:t>Find the delivery partner who has worked with the most different customers. </a:t>
            </a:r>
          </a:p>
        </p:txBody>
      </p:sp>
      <p:sp>
        <p:nvSpPr>
          <p:cNvPr name="TextBox 13" id="13"/>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14" id="14"/>
          <p:cNvSpPr txBox="true"/>
          <p:nvPr/>
        </p:nvSpPr>
        <p:spPr>
          <a:xfrm rot="0">
            <a:off x="414320" y="2541491"/>
            <a:ext cx="17449836" cy="6915149"/>
          </a:xfrm>
          <a:prstGeom prst="rect">
            <a:avLst/>
          </a:prstGeom>
        </p:spPr>
        <p:txBody>
          <a:bodyPr anchor="t" rtlCol="false" tIns="0" lIns="0" bIns="0" rIns="0">
            <a:spAutoFit/>
          </a:bodyPr>
          <a:lstStyle/>
          <a:p>
            <a:pPr algn="l">
              <a:lnSpc>
                <a:spcPts val="4200"/>
              </a:lnSpc>
              <a:spcBef>
                <a:spcPct val="0"/>
              </a:spcBef>
            </a:pPr>
            <a:r>
              <a:rPr lang="en-US" sz="3000">
                <a:solidFill>
                  <a:srgbClr val="5271FF"/>
                </a:solidFill>
                <a:latin typeface="Canva Sans Bold"/>
                <a:ea typeface="Canva Sans Bold"/>
                <a:cs typeface="Canva Sans Bold"/>
                <a:sym typeface="Canva Sans Bold"/>
              </a:rPr>
              <a:t>SELECT </a:t>
            </a:r>
          </a:p>
          <a:p>
            <a:pPr algn="l">
              <a:lnSpc>
                <a:spcPts val="4200"/>
              </a:lnSpc>
              <a:spcBef>
                <a:spcPct val="0"/>
              </a:spcBef>
            </a:pPr>
            <a:r>
              <a:rPr lang="en-US" sz="3000">
                <a:solidFill>
                  <a:srgbClr val="000000"/>
                </a:solidFill>
                <a:latin typeface="Canva Sans Bold"/>
                <a:ea typeface="Canva Sans Bold"/>
                <a:cs typeface="Canva Sans Bold"/>
                <a:sym typeface="Canva Sans Bold"/>
              </a:rPr>
              <a:t>    deliverypartners.partner_id,</a:t>
            </a:r>
          </a:p>
          <a:p>
            <a:pPr algn="l">
              <a:lnSpc>
                <a:spcPts val="4200"/>
              </a:lnSpc>
              <a:spcBef>
                <a:spcPct val="0"/>
              </a:spcBef>
            </a:pPr>
            <a:r>
              <a:rPr lang="en-US" sz="3000">
                <a:solidFill>
                  <a:srgbClr val="000000"/>
                </a:solidFill>
                <a:latin typeface="Canva Sans Bold"/>
                <a:ea typeface="Canva Sans Bold"/>
                <a:cs typeface="Canva Sans Bold"/>
                <a:sym typeface="Canva Sans Bold"/>
              </a:rPr>
              <a:t>    deliverypartners.</a:t>
            </a:r>
            <a:r>
              <a:rPr lang="en-US" sz="3000">
                <a:solidFill>
                  <a:srgbClr val="5271FF"/>
                </a:solidFill>
                <a:latin typeface="Canva Sans Bold"/>
                <a:ea typeface="Canva Sans Bold"/>
                <a:cs typeface="Canva Sans Bold"/>
                <a:sym typeface="Canva Sans Bold"/>
              </a:rPr>
              <a:t>name</a:t>
            </a:r>
            <a:r>
              <a:rPr lang="en-US" sz="3000">
                <a:solidFill>
                  <a:srgbClr val="000000"/>
                </a:solidFill>
                <a:latin typeface="Canva Sans Bold"/>
                <a:ea typeface="Canva Sans Bold"/>
                <a:cs typeface="Canva Sans Bold"/>
                <a:sym typeface="Canva Sans Bold"/>
              </a:rPr>
              <a:t>,</a:t>
            </a:r>
          </a:p>
          <a:p>
            <a:pPr algn="l">
              <a:lnSpc>
                <a:spcPts val="4200"/>
              </a:lnSpc>
              <a:spcBef>
                <a:spcPct val="0"/>
              </a:spcBef>
            </a:pPr>
            <a:r>
              <a:rPr lang="en-US" sz="3000">
                <a:solidFill>
                  <a:srgbClr val="000000"/>
                </a:solidFill>
                <a:latin typeface="Canva Sans Bold"/>
                <a:ea typeface="Canva Sans Bold"/>
                <a:cs typeface="Canva Sans Bold"/>
                <a:sym typeface="Canva Sans Bold"/>
              </a:rPr>
              <a:t>    </a:t>
            </a:r>
            <a:r>
              <a:rPr lang="en-US" sz="3000">
                <a:solidFill>
                  <a:srgbClr val="FF5757"/>
                </a:solidFill>
                <a:latin typeface="Canva Sans Bold"/>
                <a:ea typeface="Canva Sans Bold"/>
                <a:cs typeface="Canva Sans Bold"/>
                <a:sym typeface="Canva Sans Bold"/>
              </a:rPr>
              <a:t>COUNT</a:t>
            </a:r>
            <a:r>
              <a:rPr lang="en-US" sz="3000">
                <a:solidFill>
                  <a:srgbClr val="000000"/>
                </a:solidFill>
                <a:latin typeface="Canva Sans Bold"/>
                <a:ea typeface="Canva Sans Bold"/>
                <a:cs typeface="Canva Sans Bold"/>
                <a:sym typeface="Canva Sans Bold"/>
              </a:rPr>
              <a:t>(</a:t>
            </a:r>
            <a:r>
              <a:rPr lang="en-US" sz="3000">
                <a:solidFill>
                  <a:srgbClr val="5271FF"/>
                </a:solidFill>
                <a:latin typeface="Canva Sans Bold"/>
                <a:ea typeface="Canva Sans Bold"/>
                <a:cs typeface="Canva Sans Bold"/>
                <a:sym typeface="Canva Sans Bold"/>
              </a:rPr>
              <a:t>DISTINCT</a:t>
            </a:r>
            <a:r>
              <a:rPr lang="en-US" sz="3000">
                <a:solidFill>
                  <a:srgbClr val="000000"/>
                </a:solidFill>
                <a:latin typeface="Canva Sans Bold"/>
                <a:ea typeface="Canva Sans Bold"/>
                <a:cs typeface="Canva Sans Bold"/>
                <a:sym typeface="Canva Sans Bold"/>
              </a:rPr>
              <a:t> orders.customer_id) diff_customers</a:t>
            </a:r>
          </a:p>
          <a:p>
            <a:pPr algn="l">
              <a:lnSpc>
                <a:spcPts val="4200"/>
              </a:lnSpc>
              <a:spcBef>
                <a:spcPct val="0"/>
              </a:spcBef>
            </a:pPr>
            <a:r>
              <a:rPr lang="en-US" sz="3000">
                <a:solidFill>
                  <a:srgbClr val="5271FF"/>
                </a:solidFill>
                <a:latin typeface="Canva Sans Bold"/>
                <a:ea typeface="Canva Sans Bold"/>
                <a:cs typeface="Canva Sans Bold"/>
                <a:sym typeface="Canva Sans Bold"/>
              </a:rPr>
              <a:t>FROM</a:t>
            </a:r>
          </a:p>
          <a:p>
            <a:pPr algn="l">
              <a:lnSpc>
                <a:spcPts val="4200"/>
              </a:lnSpc>
              <a:spcBef>
                <a:spcPct val="0"/>
              </a:spcBef>
            </a:pPr>
            <a:r>
              <a:rPr lang="en-US" sz="3000">
                <a:solidFill>
                  <a:srgbClr val="000000"/>
                </a:solidFill>
                <a:latin typeface="Canva Sans Bold"/>
                <a:ea typeface="Canva Sans Bold"/>
                <a:cs typeface="Canva Sans Bold"/>
                <a:sym typeface="Canva Sans Bold"/>
              </a:rPr>
              <a:t>    deliverypartners</a:t>
            </a:r>
          </a:p>
          <a:p>
            <a:pPr algn="l">
              <a:lnSpc>
                <a:spcPts val="4200"/>
              </a:lnSpc>
              <a:spcBef>
                <a:spcPct val="0"/>
              </a:spcBef>
            </a:pPr>
            <a:r>
              <a:rPr lang="en-US" sz="3000">
                <a:solidFill>
                  <a:srgbClr val="000000"/>
                </a:solidFill>
                <a:latin typeface="Canva Sans Bold"/>
                <a:ea typeface="Canva Sans Bold"/>
                <a:cs typeface="Canva Sans Bold"/>
                <a:sym typeface="Canva Sans Bold"/>
              </a:rPr>
              <a:t>       </a:t>
            </a:r>
            <a:r>
              <a:rPr lang="en-US" sz="3000">
                <a:solidFill>
                  <a:srgbClr val="5271FF"/>
                </a:solidFill>
                <a:latin typeface="Canva Sans Bold"/>
                <a:ea typeface="Canva Sans Bold"/>
                <a:cs typeface="Canva Sans Bold"/>
                <a:sym typeface="Canva Sans Bold"/>
              </a:rPr>
              <a:t> JOIN</a:t>
            </a:r>
          </a:p>
          <a:p>
            <a:pPr algn="l">
              <a:lnSpc>
                <a:spcPts val="4200"/>
              </a:lnSpc>
              <a:spcBef>
                <a:spcPct val="0"/>
              </a:spcBef>
            </a:pPr>
            <a:r>
              <a:rPr lang="en-US" sz="3000">
                <a:solidFill>
                  <a:srgbClr val="000000"/>
                </a:solidFill>
                <a:latin typeface="Canva Sans Bold"/>
                <a:ea typeface="Canva Sans Bold"/>
                <a:cs typeface="Canva Sans Bold"/>
                <a:sym typeface="Canva Sans Bold"/>
              </a:rPr>
              <a:t>    orderdelivery ON deliverypartners.partner_id = orderdelivery.partner_id</a:t>
            </a:r>
          </a:p>
          <a:p>
            <a:pPr algn="l">
              <a:lnSpc>
                <a:spcPts val="4200"/>
              </a:lnSpc>
              <a:spcBef>
                <a:spcPct val="0"/>
              </a:spcBef>
            </a:pPr>
            <a:r>
              <a:rPr lang="en-US" sz="3000">
                <a:solidFill>
                  <a:srgbClr val="000000"/>
                </a:solidFill>
                <a:latin typeface="Canva Sans Bold"/>
                <a:ea typeface="Canva Sans Bold"/>
                <a:cs typeface="Canva Sans Bold"/>
                <a:sym typeface="Canva Sans Bold"/>
              </a:rPr>
              <a:t>        </a:t>
            </a:r>
            <a:r>
              <a:rPr lang="en-US" sz="3000">
                <a:solidFill>
                  <a:srgbClr val="5271FF"/>
                </a:solidFill>
                <a:latin typeface="Canva Sans Bold"/>
                <a:ea typeface="Canva Sans Bold"/>
                <a:cs typeface="Canva Sans Bold"/>
                <a:sym typeface="Canva Sans Bold"/>
              </a:rPr>
              <a:t>JOIN</a:t>
            </a:r>
          </a:p>
          <a:p>
            <a:pPr algn="l">
              <a:lnSpc>
                <a:spcPts val="4200"/>
              </a:lnSpc>
              <a:spcBef>
                <a:spcPct val="0"/>
              </a:spcBef>
            </a:pPr>
            <a:r>
              <a:rPr lang="en-US" sz="3000">
                <a:solidFill>
                  <a:srgbClr val="000000"/>
                </a:solidFill>
                <a:latin typeface="Canva Sans Bold"/>
                <a:ea typeface="Canva Sans Bold"/>
                <a:cs typeface="Canva Sans Bold"/>
                <a:sym typeface="Canva Sans Bold"/>
              </a:rPr>
              <a:t>    orders </a:t>
            </a:r>
            <a:r>
              <a:rPr lang="en-US" sz="3000">
                <a:solidFill>
                  <a:srgbClr val="5271FF"/>
                </a:solidFill>
                <a:latin typeface="Canva Sans Bold"/>
                <a:ea typeface="Canva Sans Bold"/>
                <a:cs typeface="Canva Sans Bold"/>
                <a:sym typeface="Canva Sans Bold"/>
              </a:rPr>
              <a:t>ON</a:t>
            </a:r>
            <a:r>
              <a:rPr lang="en-US" sz="3000">
                <a:solidFill>
                  <a:srgbClr val="000000"/>
                </a:solidFill>
                <a:latin typeface="Canva Sans Bold"/>
                <a:ea typeface="Canva Sans Bold"/>
                <a:cs typeface="Canva Sans Bold"/>
                <a:sym typeface="Canva Sans Bold"/>
              </a:rPr>
              <a:t> orderdelivery.order_id = orders.order_id</a:t>
            </a:r>
          </a:p>
          <a:p>
            <a:pPr algn="l">
              <a:lnSpc>
                <a:spcPts val="4200"/>
              </a:lnSpc>
              <a:spcBef>
                <a:spcPct val="0"/>
              </a:spcBef>
            </a:pPr>
            <a:r>
              <a:rPr lang="en-US" sz="3000">
                <a:solidFill>
                  <a:srgbClr val="5271FF"/>
                </a:solidFill>
                <a:latin typeface="Canva Sans Bold"/>
                <a:ea typeface="Canva Sans Bold"/>
                <a:cs typeface="Canva Sans Bold"/>
                <a:sym typeface="Canva Sans Bold"/>
              </a:rPr>
              <a:t>GROUP BY</a:t>
            </a:r>
            <a:r>
              <a:rPr lang="en-US" sz="3000">
                <a:solidFill>
                  <a:srgbClr val="000000"/>
                </a:solidFill>
                <a:latin typeface="Canva Sans Bold"/>
                <a:ea typeface="Canva Sans Bold"/>
                <a:cs typeface="Canva Sans Bold"/>
                <a:sym typeface="Canva Sans Bold"/>
              </a:rPr>
              <a:t> deliverypartners.partner_id , deliverypartners.</a:t>
            </a:r>
            <a:r>
              <a:rPr lang="en-US" sz="3000">
                <a:solidFill>
                  <a:srgbClr val="5271FF"/>
                </a:solidFill>
                <a:latin typeface="Canva Sans Bold"/>
                <a:ea typeface="Canva Sans Bold"/>
                <a:cs typeface="Canva Sans Bold"/>
                <a:sym typeface="Canva Sans Bold"/>
              </a:rPr>
              <a:t>name</a:t>
            </a:r>
          </a:p>
          <a:p>
            <a:pPr algn="l">
              <a:lnSpc>
                <a:spcPts val="4200"/>
              </a:lnSpc>
              <a:spcBef>
                <a:spcPct val="0"/>
              </a:spcBef>
            </a:pPr>
            <a:r>
              <a:rPr lang="en-US" sz="3000">
                <a:solidFill>
                  <a:srgbClr val="5271FF"/>
                </a:solidFill>
                <a:latin typeface="Canva Sans Bold"/>
                <a:ea typeface="Canva Sans Bold"/>
                <a:cs typeface="Canva Sans Bold"/>
                <a:sym typeface="Canva Sans Bold"/>
              </a:rPr>
              <a:t>ORDER BY</a:t>
            </a:r>
            <a:r>
              <a:rPr lang="en-US" sz="3000">
                <a:solidFill>
                  <a:srgbClr val="000000"/>
                </a:solidFill>
                <a:latin typeface="Canva Sans Bold"/>
                <a:ea typeface="Canva Sans Bold"/>
                <a:cs typeface="Canva Sans Bold"/>
                <a:sym typeface="Canva Sans Bold"/>
              </a:rPr>
              <a:t> diff_customers </a:t>
            </a:r>
            <a:r>
              <a:rPr lang="en-US" sz="3000">
                <a:solidFill>
                  <a:srgbClr val="5271FF"/>
                </a:solidFill>
                <a:latin typeface="Canva Sans Bold"/>
                <a:ea typeface="Canva Sans Bold"/>
                <a:cs typeface="Canva Sans Bold"/>
                <a:sym typeface="Canva Sans Bold"/>
              </a:rPr>
              <a:t>DESC</a:t>
            </a:r>
          </a:p>
          <a:p>
            <a:pPr algn="l">
              <a:lnSpc>
                <a:spcPts val="4200"/>
              </a:lnSpc>
              <a:spcBef>
                <a:spcPct val="0"/>
              </a:spcBef>
            </a:pPr>
            <a:r>
              <a:rPr lang="en-US" sz="3000">
                <a:solidFill>
                  <a:srgbClr val="5271FF"/>
                </a:solidFill>
                <a:latin typeface="Canva Sans Bold"/>
                <a:ea typeface="Canva Sans Bold"/>
                <a:cs typeface="Canva Sans Bold"/>
                <a:sym typeface="Canva Sans Bold"/>
              </a:rPr>
              <a:t>LIMIT</a:t>
            </a:r>
            <a:r>
              <a:rPr lang="en-US" sz="3000">
                <a:solidFill>
                  <a:srgbClr val="000000"/>
                </a:solidFill>
                <a:latin typeface="Canva Sans Bold"/>
                <a:ea typeface="Canva Sans Bold"/>
                <a:cs typeface="Canva Sans Bold"/>
                <a:sym typeface="Canva Sans Bold"/>
              </a:rPr>
              <a:t> </a:t>
            </a:r>
            <a:r>
              <a:rPr lang="en-US" sz="3000">
                <a:solidFill>
                  <a:srgbClr val="CB6CE6"/>
                </a:solidFill>
                <a:latin typeface="Canva Sans Bold"/>
                <a:ea typeface="Canva Sans Bold"/>
                <a:cs typeface="Canva Sans Bold"/>
                <a:sym typeface="Canva Sans Bold"/>
              </a:rPr>
              <a:t>1</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1BB72"/>
        </a:solidFill>
      </p:bgPr>
    </p:bg>
    <p:spTree>
      <p:nvGrpSpPr>
        <p:cNvPr id="1" name=""/>
        <p:cNvGrpSpPr/>
        <p:nvPr/>
      </p:nvGrpSpPr>
      <p:grpSpPr>
        <a:xfrm>
          <a:off x="0" y="0"/>
          <a:ext cx="0" cy="0"/>
          <a:chOff x="0" y="0"/>
          <a:chExt cx="0" cy="0"/>
        </a:xfrm>
      </p:grpSpPr>
      <p:grpSp>
        <p:nvGrpSpPr>
          <p:cNvPr name="Group 2" id="2"/>
          <p:cNvGrpSpPr/>
          <p:nvPr/>
        </p:nvGrpSpPr>
        <p:grpSpPr>
          <a:xfrm rot="0">
            <a:off x="201001" y="189188"/>
            <a:ext cx="4057841" cy="9908624"/>
            <a:chOff x="0" y="0"/>
            <a:chExt cx="5410455" cy="13211498"/>
          </a:xfrm>
        </p:grpSpPr>
        <p:sp>
          <p:nvSpPr>
            <p:cNvPr name="AutoShape 3" id="3"/>
            <p:cNvSpPr/>
            <p:nvPr/>
          </p:nvSpPr>
          <p:spPr>
            <a:xfrm>
              <a:off x="27424" y="0"/>
              <a:ext cx="0" cy="13211498"/>
            </a:xfrm>
            <a:prstGeom prst="line">
              <a:avLst/>
            </a:prstGeom>
            <a:ln cap="flat" w="54849">
              <a:solidFill>
                <a:srgbClr val="182F44"/>
              </a:solidFill>
              <a:prstDash val="solid"/>
              <a:headEnd type="none" len="sm" w="sm"/>
              <a:tailEnd type="none" len="sm" w="sm"/>
            </a:ln>
          </p:spPr>
        </p:sp>
        <p:sp>
          <p:nvSpPr>
            <p:cNvPr name="AutoShape 4" id="4"/>
            <p:cNvSpPr/>
            <p:nvPr/>
          </p:nvSpPr>
          <p:spPr>
            <a:xfrm>
              <a:off x="0" y="30582"/>
              <a:ext cx="5410455" cy="0"/>
            </a:xfrm>
            <a:prstGeom prst="line">
              <a:avLst/>
            </a:prstGeom>
            <a:ln cap="flat" w="54849">
              <a:solidFill>
                <a:srgbClr val="182F44"/>
              </a:solidFill>
              <a:prstDash val="solid"/>
              <a:headEnd type="none" len="sm" w="sm"/>
              <a:tailEnd type="none" len="sm" w="sm"/>
            </a:ln>
          </p:spPr>
        </p:sp>
        <p:sp>
          <p:nvSpPr>
            <p:cNvPr name="AutoShape 5" id="5"/>
            <p:cNvSpPr/>
            <p:nvPr/>
          </p:nvSpPr>
          <p:spPr>
            <a:xfrm flipH="true">
              <a:off x="0" y="13180916"/>
              <a:ext cx="5410455" cy="0"/>
            </a:xfrm>
            <a:prstGeom prst="line">
              <a:avLst/>
            </a:prstGeom>
            <a:ln cap="flat" w="54849">
              <a:solidFill>
                <a:srgbClr val="182F44"/>
              </a:solidFill>
              <a:prstDash val="solid"/>
              <a:headEnd type="none" len="sm" w="sm"/>
              <a:tailEnd type="none" len="sm" w="sm"/>
            </a:ln>
          </p:spPr>
        </p:sp>
      </p:grpSp>
      <p:grpSp>
        <p:nvGrpSpPr>
          <p:cNvPr name="Group 6" id="6"/>
          <p:cNvGrpSpPr/>
          <p:nvPr/>
        </p:nvGrpSpPr>
        <p:grpSpPr>
          <a:xfrm rot="0">
            <a:off x="14052132" y="189188"/>
            <a:ext cx="4057841" cy="9908624"/>
            <a:chOff x="0" y="0"/>
            <a:chExt cx="5410455" cy="13211498"/>
          </a:xfrm>
        </p:grpSpPr>
        <p:sp>
          <p:nvSpPr>
            <p:cNvPr name="AutoShape 7" id="7"/>
            <p:cNvSpPr/>
            <p:nvPr/>
          </p:nvSpPr>
          <p:spPr>
            <a:xfrm flipV="true">
              <a:off x="5383031" y="0"/>
              <a:ext cx="0" cy="13211498"/>
            </a:xfrm>
            <a:prstGeom prst="line">
              <a:avLst/>
            </a:prstGeom>
            <a:ln cap="flat" w="54849">
              <a:solidFill>
                <a:srgbClr val="182F44"/>
              </a:solidFill>
              <a:prstDash val="solid"/>
              <a:headEnd type="none" len="sm" w="sm"/>
              <a:tailEnd type="none" len="sm" w="sm"/>
            </a:ln>
          </p:spPr>
        </p:sp>
        <p:sp>
          <p:nvSpPr>
            <p:cNvPr name="AutoShape 8" id="8"/>
            <p:cNvSpPr/>
            <p:nvPr/>
          </p:nvSpPr>
          <p:spPr>
            <a:xfrm flipH="true">
              <a:off x="0" y="13180916"/>
              <a:ext cx="5410455" cy="0"/>
            </a:xfrm>
            <a:prstGeom prst="line">
              <a:avLst/>
            </a:prstGeom>
            <a:ln cap="flat" w="54849">
              <a:solidFill>
                <a:srgbClr val="182F44"/>
              </a:solidFill>
              <a:prstDash val="solid"/>
              <a:headEnd type="none" len="sm" w="sm"/>
              <a:tailEnd type="none" len="sm" w="sm"/>
            </a:ln>
          </p:spPr>
        </p:sp>
        <p:sp>
          <p:nvSpPr>
            <p:cNvPr name="AutoShape 9" id="9"/>
            <p:cNvSpPr/>
            <p:nvPr/>
          </p:nvSpPr>
          <p:spPr>
            <a:xfrm>
              <a:off x="0" y="30582"/>
              <a:ext cx="5410455" cy="0"/>
            </a:xfrm>
            <a:prstGeom prst="line">
              <a:avLst/>
            </a:prstGeom>
            <a:ln cap="flat" w="54849">
              <a:solidFill>
                <a:srgbClr val="182F44"/>
              </a:solidFill>
              <a:prstDash val="solid"/>
              <a:headEnd type="none" len="sm" w="sm"/>
              <a:tailEnd type="none" len="sm" w="sm"/>
            </a:ln>
          </p:spPr>
        </p:sp>
      </p:grpSp>
      <p:sp>
        <p:nvSpPr>
          <p:cNvPr name="TextBox 10" id="10"/>
          <p:cNvSpPr txBox="true"/>
          <p:nvPr/>
        </p:nvSpPr>
        <p:spPr>
          <a:xfrm rot="0">
            <a:off x="184751" y="654968"/>
            <a:ext cx="17908972" cy="941068"/>
          </a:xfrm>
          <a:prstGeom prst="rect">
            <a:avLst/>
          </a:prstGeom>
        </p:spPr>
        <p:txBody>
          <a:bodyPr anchor="t" rtlCol="false" tIns="0" lIns="0" bIns="0" rIns="0">
            <a:spAutoFit/>
          </a:bodyPr>
          <a:lstStyle/>
          <a:p>
            <a:pPr algn="ctr">
              <a:lnSpc>
                <a:spcPts val="3780"/>
              </a:lnSpc>
            </a:pPr>
            <a:r>
              <a:rPr lang="en-US" sz="2700">
                <a:solidFill>
                  <a:srgbClr val="000000"/>
                </a:solidFill>
                <a:latin typeface="Canva Sans Bold"/>
                <a:ea typeface="Canva Sans Bold"/>
                <a:cs typeface="Canva Sans Bold"/>
                <a:sym typeface="Canva Sans Bold"/>
              </a:rPr>
              <a:t>Q13.</a:t>
            </a:r>
            <a:r>
              <a:rPr lang="en-US" sz="2700">
                <a:solidFill>
                  <a:srgbClr val="000000"/>
                </a:solidFill>
                <a:latin typeface="Canva Sans Bold"/>
                <a:ea typeface="Canva Sans Bold"/>
                <a:cs typeface="Canva Sans Bold"/>
                <a:sym typeface="Canva Sans Bold"/>
              </a:rPr>
              <a:t>Identify customers who have the same city and have placed orders at the same restaurants, but on different dates. </a:t>
            </a:r>
          </a:p>
        </p:txBody>
      </p:sp>
      <p:sp>
        <p:nvSpPr>
          <p:cNvPr name="TextBox 11" id="11"/>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12" id="12"/>
          <p:cNvSpPr txBox="true"/>
          <p:nvPr/>
        </p:nvSpPr>
        <p:spPr>
          <a:xfrm rot="0">
            <a:off x="554420" y="1614542"/>
            <a:ext cx="17145986" cy="8157210"/>
          </a:xfrm>
          <a:prstGeom prst="rect">
            <a:avLst/>
          </a:prstGeom>
        </p:spPr>
        <p:txBody>
          <a:bodyPr anchor="t" rtlCol="false" tIns="0" lIns="0" bIns="0" rIns="0">
            <a:spAutoFit/>
          </a:bodyPr>
          <a:lstStyle/>
          <a:p>
            <a:pPr algn="l">
              <a:lnSpc>
                <a:spcPts val="2940"/>
              </a:lnSpc>
              <a:spcBef>
                <a:spcPct val="0"/>
              </a:spcBef>
            </a:pPr>
            <a:r>
              <a:rPr lang="en-US" sz="2100">
                <a:solidFill>
                  <a:srgbClr val="5271FF"/>
                </a:solidFill>
                <a:latin typeface="Canva Sans Bold"/>
                <a:ea typeface="Canva Sans Bold"/>
                <a:cs typeface="Canva Sans Bold"/>
                <a:sym typeface="Canva Sans Bold"/>
              </a:rPr>
              <a:t>SELECT DISTINCT</a:t>
            </a:r>
          </a:p>
          <a:p>
            <a:pPr algn="l">
              <a:lnSpc>
                <a:spcPts val="2940"/>
              </a:lnSpc>
              <a:spcBef>
                <a:spcPct val="0"/>
              </a:spcBef>
            </a:pPr>
            <a:r>
              <a:rPr lang="en-US" sz="2100">
                <a:solidFill>
                  <a:srgbClr val="000000"/>
                </a:solidFill>
                <a:latin typeface="Canva Sans Bold"/>
                <a:ea typeface="Canva Sans Bold"/>
                <a:cs typeface="Canva Sans Bold"/>
                <a:sym typeface="Canva Sans Bold"/>
              </a:rPr>
              <a:t>    c1.</a:t>
            </a:r>
            <a:r>
              <a:rPr lang="en-US" sz="2100">
                <a:solidFill>
                  <a:srgbClr val="5271FF"/>
                </a:solidFill>
                <a:latin typeface="Canva Sans Bold"/>
                <a:ea typeface="Canva Sans Bold"/>
                <a:cs typeface="Canva Sans Bold"/>
                <a:sym typeface="Canva Sans Bold"/>
              </a:rPr>
              <a:t>name AS</a:t>
            </a:r>
            <a:r>
              <a:rPr lang="en-US" sz="2100">
                <a:solidFill>
                  <a:srgbClr val="000000"/>
                </a:solidFill>
                <a:latin typeface="Canva Sans Bold"/>
                <a:ea typeface="Canva Sans Bold"/>
                <a:cs typeface="Canva Sans Bold"/>
                <a:sym typeface="Canva Sans Bold"/>
              </a:rPr>
              <a:t> customer1,</a:t>
            </a:r>
          </a:p>
          <a:p>
            <a:pPr algn="l">
              <a:lnSpc>
                <a:spcPts val="2940"/>
              </a:lnSpc>
              <a:spcBef>
                <a:spcPct val="0"/>
              </a:spcBef>
            </a:pPr>
            <a:r>
              <a:rPr lang="en-US" sz="2100">
                <a:solidFill>
                  <a:srgbClr val="000000"/>
                </a:solidFill>
                <a:latin typeface="Canva Sans Bold"/>
                <a:ea typeface="Canva Sans Bold"/>
                <a:cs typeface="Canva Sans Bold"/>
                <a:sym typeface="Canva Sans Bold"/>
              </a:rPr>
              <a:t>    c2.</a:t>
            </a:r>
            <a:r>
              <a:rPr lang="en-US" sz="2100">
                <a:solidFill>
                  <a:srgbClr val="5271FF"/>
                </a:solidFill>
                <a:latin typeface="Canva Sans Bold"/>
                <a:ea typeface="Canva Sans Bold"/>
                <a:cs typeface="Canva Sans Bold"/>
                <a:sym typeface="Canva Sans Bold"/>
              </a:rPr>
              <a:t>name AS</a:t>
            </a:r>
            <a:r>
              <a:rPr lang="en-US" sz="2100">
                <a:solidFill>
                  <a:srgbClr val="000000"/>
                </a:solidFill>
                <a:latin typeface="Canva Sans Bold"/>
                <a:ea typeface="Canva Sans Bold"/>
                <a:cs typeface="Canva Sans Bold"/>
                <a:sym typeface="Canva Sans Bold"/>
              </a:rPr>
              <a:t> customer2,</a:t>
            </a:r>
          </a:p>
          <a:p>
            <a:pPr algn="l">
              <a:lnSpc>
                <a:spcPts val="2940"/>
              </a:lnSpc>
              <a:spcBef>
                <a:spcPct val="0"/>
              </a:spcBef>
            </a:pPr>
            <a:r>
              <a:rPr lang="en-US" sz="2100">
                <a:solidFill>
                  <a:srgbClr val="000000"/>
                </a:solidFill>
                <a:latin typeface="Canva Sans Bold"/>
                <a:ea typeface="Canva Sans Bold"/>
                <a:cs typeface="Canva Sans Bold"/>
                <a:sym typeface="Canva Sans Bold"/>
              </a:rPr>
              <a:t>    c1.city,</a:t>
            </a:r>
          </a:p>
          <a:p>
            <a:pPr algn="l">
              <a:lnSpc>
                <a:spcPts val="2940"/>
              </a:lnSpc>
              <a:spcBef>
                <a:spcPct val="0"/>
              </a:spcBef>
            </a:pPr>
            <a:r>
              <a:rPr lang="en-US" sz="2100">
                <a:solidFill>
                  <a:srgbClr val="000000"/>
                </a:solidFill>
                <a:latin typeface="Canva Sans Bold"/>
                <a:ea typeface="Canva Sans Bold"/>
                <a:cs typeface="Canva Sans Bold"/>
                <a:sym typeface="Canva Sans Bold"/>
              </a:rPr>
              <a:t>    r.name </a:t>
            </a:r>
            <a:r>
              <a:rPr lang="en-US" sz="2100">
                <a:solidFill>
                  <a:srgbClr val="5271FF"/>
                </a:solidFill>
                <a:latin typeface="Canva Sans Bold"/>
                <a:ea typeface="Canva Sans Bold"/>
                <a:cs typeface="Canva Sans Bold"/>
                <a:sym typeface="Canva Sans Bold"/>
              </a:rPr>
              <a:t>AS</a:t>
            </a:r>
            <a:r>
              <a:rPr lang="en-US" sz="2100">
                <a:solidFill>
                  <a:srgbClr val="000000"/>
                </a:solidFill>
                <a:latin typeface="Canva Sans Bold"/>
                <a:ea typeface="Canva Sans Bold"/>
                <a:cs typeface="Canva Sans Bold"/>
                <a:sym typeface="Canva Sans Bold"/>
              </a:rPr>
              <a:t> restaurant,</a:t>
            </a:r>
          </a:p>
          <a:p>
            <a:pPr algn="l">
              <a:lnSpc>
                <a:spcPts val="2940"/>
              </a:lnSpc>
              <a:spcBef>
                <a:spcPct val="0"/>
              </a:spcBef>
            </a:pPr>
            <a:r>
              <a:rPr lang="en-US" sz="2100">
                <a:solidFill>
                  <a:srgbClr val="000000"/>
                </a:solidFill>
                <a:latin typeface="Canva Sans Bold"/>
                <a:ea typeface="Canva Sans Bold"/>
                <a:cs typeface="Canva Sans Bold"/>
                <a:sym typeface="Canva Sans Bold"/>
              </a:rPr>
              <a:t>    o1.order_date </a:t>
            </a:r>
            <a:r>
              <a:rPr lang="en-US" sz="2100">
                <a:solidFill>
                  <a:srgbClr val="5271FF"/>
                </a:solidFill>
                <a:latin typeface="Canva Sans Bold"/>
                <a:ea typeface="Canva Sans Bold"/>
                <a:cs typeface="Canva Sans Bold"/>
                <a:sym typeface="Canva Sans Bold"/>
              </a:rPr>
              <a:t>AS</a:t>
            </a:r>
            <a:r>
              <a:rPr lang="en-US" sz="2100">
                <a:solidFill>
                  <a:srgbClr val="000000"/>
                </a:solidFill>
                <a:latin typeface="Canva Sans Bold"/>
                <a:ea typeface="Canva Sans Bold"/>
                <a:cs typeface="Canva Sans Bold"/>
                <a:sym typeface="Canva Sans Bold"/>
              </a:rPr>
              <a:t> order_date1,</a:t>
            </a:r>
          </a:p>
          <a:p>
            <a:pPr algn="l">
              <a:lnSpc>
                <a:spcPts val="2940"/>
              </a:lnSpc>
              <a:spcBef>
                <a:spcPct val="0"/>
              </a:spcBef>
            </a:pPr>
            <a:r>
              <a:rPr lang="en-US" sz="2100">
                <a:solidFill>
                  <a:srgbClr val="000000"/>
                </a:solidFill>
                <a:latin typeface="Canva Sans Bold"/>
                <a:ea typeface="Canva Sans Bold"/>
                <a:cs typeface="Canva Sans Bold"/>
                <a:sym typeface="Canva Sans Bold"/>
              </a:rPr>
              <a:t>    o2.order_date </a:t>
            </a:r>
            <a:r>
              <a:rPr lang="en-US" sz="2100">
                <a:solidFill>
                  <a:srgbClr val="5271FF"/>
                </a:solidFill>
                <a:latin typeface="Canva Sans Bold"/>
                <a:ea typeface="Canva Sans Bold"/>
                <a:cs typeface="Canva Sans Bold"/>
                <a:sym typeface="Canva Sans Bold"/>
              </a:rPr>
              <a:t>AS</a:t>
            </a:r>
            <a:r>
              <a:rPr lang="en-US" sz="2100">
                <a:solidFill>
                  <a:srgbClr val="000000"/>
                </a:solidFill>
                <a:latin typeface="Canva Sans Bold"/>
                <a:ea typeface="Canva Sans Bold"/>
                <a:cs typeface="Canva Sans Bold"/>
                <a:sym typeface="Canva Sans Bold"/>
              </a:rPr>
              <a:t> order_date2</a:t>
            </a:r>
          </a:p>
          <a:p>
            <a:pPr algn="l">
              <a:lnSpc>
                <a:spcPts val="2940"/>
              </a:lnSpc>
              <a:spcBef>
                <a:spcPct val="0"/>
              </a:spcBef>
            </a:pPr>
            <a:r>
              <a:rPr lang="en-US" sz="2100">
                <a:solidFill>
                  <a:srgbClr val="5271FF"/>
                </a:solidFill>
                <a:latin typeface="Canva Sans Bold"/>
                <a:ea typeface="Canva Sans Bold"/>
                <a:cs typeface="Canva Sans Bold"/>
                <a:sym typeface="Canva Sans Bold"/>
              </a:rPr>
              <a:t>FROM</a:t>
            </a:r>
          </a:p>
          <a:p>
            <a:pPr algn="l">
              <a:lnSpc>
                <a:spcPts val="2940"/>
              </a:lnSpc>
              <a:spcBef>
                <a:spcPct val="0"/>
              </a:spcBef>
            </a:pPr>
            <a:r>
              <a:rPr lang="en-US" sz="2100">
                <a:solidFill>
                  <a:srgbClr val="000000"/>
                </a:solidFill>
                <a:latin typeface="Canva Sans Bold"/>
                <a:ea typeface="Canva Sans Bold"/>
                <a:cs typeface="Canva Sans Bold"/>
                <a:sym typeface="Canva Sans Bold"/>
              </a:rPr>
              <a:t>    Customers c1</a:t>
            </a:r>
          </a:p>
          <a:p>
            <a:pPr algn="l">
              <a:lnSpc>
                <a:spcPts val="2940"/>
              </a:lnSpc>
              <a:spcBef>
                <a:spcPct val="0"/>
              </a:spcBef>
            </a:pPr>
            <a:r>
              <a:rPr lang="en-US" sz="2100">
                <a:solidFill>
                  <a:srgbClr val="000000"/>
                </a:solidFill>
                <a:latin typeface="Canva Sans Bold"/>
                <a:ea typeface="Canva Sans Bold"/>
                <a:cs typeface="Canva Sans Bold"/>
                <a:sym typeface="Canva Sans Bold"/>
              </a:rPr>
              <a:t>        </a:t>
            </a:r>
            <a:r>
              <a:rPr lang="en-US" sz="2100">
                <a:solidFill>
                  <a:srgbClr val="5271FF"/>
                </a:solidFill>
                <a:latin typeface="Canva Sans Bold"/>
                <a:ea typeface="Canva Sans Bold"/>
                <a:cs typeface="Canva Sans Bold"/>
                <a:sym typeface="Canva Sans Bold"/>
              </a:rPr>
              <a:t>JOIN</a:t>
            </a:r>
          </a:p>
          <a:p>
            <a:pPr algn="l">
              <a:lnSpc>
                <a:spcPts val="2940"/>
              </a:lnSpc>
              <a:spcBef>
                <a:spcPct val="0"/>
              </a:spcBef>
            </a:pPr>
            <a:r>
              <a:rPr lang="en-US" sz="2100">
                <a:solidFill>
                  <a:srgbClr val="000000"/>
                </a:solidFill>
                <a:latin typeface="Canva Sans Bold"/>
                <a:ea typeface="Canva Sans Bold"/>
                <a:cs typeface="Canva Sans Bold"/>
                <a:sym typeface="Canva Sans Bold"/>
              </a:rPr>
              <a:t>    Orders o1 </a:t>
            </a:r>
            <a:r>
              <a:rPr lang="en-US" sz="2100">
                <a:solidFill>
                  <a:srgbClr val="5271FF"/>
                </a:solidFill>
                <a:latin typeface="Canva Sans Bold"/>
                <a:ea typeface="Canva Sans Bold"/>
                <a:cs typeface="Canva Sans Bold"/>
                <a:sym typeface="Canva Sans Bold"/>
              </a:rPr>
              <a:t>ON</a:t>
            </a:r>
            <a:r>
              <a:rPr lang="en-US" sz="2100">
                <a:solidFill>
                  <a:srgbClr val="000000"/>
                </a:solidFill>
                <a:latin typeface="Canva Sans Bold"/>
                <a:ea typeface="Canva Sans Bold"/>
                <a:cs typeface="Canva Sans Bold"/>
                <a:sym typeface="Canva Sans Bold"/>
              </a:rPr>
              <a:t> c1.customer_id = o1.customer_id</a:t>
            </a:r>
          </a:p>
          <a:p>
            <a:pPr algn="l">
              <a:lnSpc>
                <a:spcPts val="2940"/>
              </a:lnSpc>
              <a:spcBef>
                <a:spcPct val="0"/>
              </a:spcBef>
            </a:pPr>
            <a:r>
              <a:rPr lang="en-US" sz="2100">
                <a:solidFill>
                  <a:srgbClr val="000000"/>
                </a:solidFill>
                <a:latin typeface="Canva Sans Bold"/>
                <a:ea typeface="Canva Sans Bold"/>
                <a:cs typeface="Canva Sans Bold"/>
                <a:sym typeface="Canva Sans Bold"/>
              </a:rPr>
              <a:t>        </a:t>
            </a:r>
            <a:r>
              <a:rPr lang="en-US" sz="2100">
                <a:solidFill>
                  <a:srgbClr val="5271FF"/>
                </a:solidFill>
                <a:latin typeface="Canva Sans Bold"/>
                <a:ea typeface="Canva Sans Bold"/>
                <a:cs typeface="Canva Sans Bold"/>
                <a:sym typeface="Canva Sans Bold"/>
              </a:rPr>
              <a:t>JOIN</a:t>
            </a:r>
          </a:p>
          <a:p>
            <a:pPr algn="l">
              <a:lnSpc>
                <a:spcPts val="2940"/>
              </a:lnSpc>
              <a:spcBef>
                <a:spcPct val="0"/>
              </a:spcBef>
            </a:pPr>
            <a:r>
              <a:rPr lang="en-US" sz="2100">
                <a:solidFill>
                  <a:srgbClr val="000000"/>
                </a:solidFill>
                <a:latin typeface="Canva Sans Bold"/>
                <a:ea typeface="Canva Sans Bold"/>
                <a:cs typeface="Canva Sans Bold"/>
                <a:sym typeface="Canva Sans Bold"/>
              </a:rPr>
              <a:t>    Orders o2 </a:t>
            </a:r>
            <a:r>
              <a:rPr lang="en-US" sz="2100">
                <a:solidFill>
                  <a:srgbClr val="5271FF"/>
                </a:solidFill>
                <a:latin typeface="Canva Sans Bold"/>
                <a:ea typeface="Canva Sans Bold"/>
                <a:cs typeface="Canva Sans Bold"/>
                <a:sym typeface="Canva Sans Bold"/>
              </a:rPr>
              <a:t>ON</a:t>
            </a:r>
            <a:r>
              <a:rPr lang="en-US" sz="2100">
                <a:solidFill>
                  <a:srgbClr val="000000"/>
                </a:solidFill>
                <a:latin typeface="Canva Sans Bold"/>
                <a:ea typeface="Canva Sans Bold"/>
                <a:cs typeface="Canva Sans Bold"/>
                <a:sym typeface="Canva Sans Bold"/>
              </a:rPr>
              <a:t> o1.restaurant_id = o2.restaurant_id</a:t>
            </a:r>
          </a:p>
          <a:p>
            <a:pPr algn="l">
              <a:lnSpc>
                <a:spcPts val="2940"/>
              </a:lnSpc>
              <a:spcBef>
                <a:spcPct val="0"/>
              </a:spcBef>
            </a:pPr>
            <a:r>
              <a:rPr lang="en-US" sz="2100">
                <a:solidFill>
                  <a:srgbClr val="000000"/>
                </a:solidFill>
                <a:latin typeface="Canva Sans Bold"/>
                <a:ea typeface="Canva Sans Bold"/>
                <a:cs typeface="Canva Sans Bold"/>
                <a:sym typeface="Canva Sans Bold"/>
              </a:rPr>
              <a:t>        </a:t>
            </a:r>
            <a:r>
              <a:rPr lang="en-US" sz="2100">
                <a:solidFill>
                  <a:srgbClr val="5271FF"/>
                </a:solidFill>
                <a:latin typeface="Canva Sans Bold"/>
                <a:ea typeface="Canva Sans Bold"/>
                <a:cs typeface="Canva Sans Bold"/>
                <a:sym typeface="Canva Sans Bold"/>
              </a:rPr>
              <a:t>JOIN</a:t>
            </a:r>
          </a:p>
          <a:p>
            <a:pPr algn="l">
              <a:lnSpc>
                <a:spcPts val="2940"/>
              </a:lnSpc>
              <a:spcBef>
                <a:spcPct val="0"/>
              </a:spcBef>
            </a:pPr>
            <a:r>
              <a:rPr lang="en-US" sz="2100">
                <a:solidFill>
                  <a:srgbClr val="000000"/>
                </a:solidFill>
                <a:latin typeface="Canva Sans Bold"/>
                <a:ea typeface="Canva Sans Bold"/>
                <a:cs typeface="Canva Sans Bold"/>
                <a:sym typeface="Canva Sans Bold"/>
              </a:rPr>
              <a:t>    Customers c2 </a:t>
            </a:r>
            <a:r>
              <a:rPr lang="en-US" sz="2100">
                <a:solidFill>
                  <a:srgbClr val="5271FF"/>
                </a:solidFill>
                <a:latin typeface="Canva Sans Bold"/>
                <a:ea typeface="Canva Sans Bold"/>
                <a:cs typeface="Canva Sans Bold"/>
                <a:sym typeface="Canva Sans Bold"/>
              </a:rPr>
              <a:t>ON </a:t>
            </a:r>
            <a:r>
              <a:rPr lang="en-US" sz="2100">
                <a:solidFill>
                  <a:srgbClr val="000000"/>
                </a:solidFill>
                <a:latin typeface="Canva Sans Bold"/>
                <a:ea typeface="Canva Sans Bold"/>
                <a:cs typeface="Canva Sans Bold"/>
                <a:sym typeface="Canva Sans Bold"/>
              </a:rPr>
              <a:t>c1.city = c2.city</a:t>
            </a:r>
          </a:p>
          <a:p>
            <a:pPr algn="l">
              <a:lnSpc>
                <a:spcPts val="2940"/>
              </a:lnSpc>
              <a:spcBef>
                <a:spcPct val="0"/>
              </a:spcBef>
            </a:pPr>
            <a:r>
              <a:rPr lang="en-US" sz="2100">
                <a:solidFill>
                  <a:srgbClr val="000000"/>
                </a:solidFill>
                <a:latin typeface="Canva Sans Bold"/>
                <a:ea typeface="Canva Sans Bold"/>
                <a:cs typeface="Canva Sans Bold"/>
                <a:sym typeface="Canva Sans Bold"/>
              </a:rPr>
              <a:t>       </a:t>
            </a:r>
            <a:r>
              <a:rPr lang="en-US" sz="2100">
                <a:solidFill>
                  <a:srgbClr val="5271FF"/>
                </a:solidFill>
                <a:latin typeface="Canva Sans Bold"/>
                <a:ea typeface="Canva Sans Bold"/>
                <a:cs typeface="Canva Sans Bold"/>
                <a:sym typeface="Canva Sans Bold"/>
              </a:rPr>
              <a:t> AND</a:t>
            </a:r>
            <a:r>
              <a:rPr lang="en-US" sz="2100">
                <a:solidFill>
                  <a:srgbClr val="000000"/>
                </a:solidFill>
                <a:latin typeface="Canva Sans Bold"/>
                <a:ea typeface="Canva Sans Bold"/>
                <a:cs typeface="Canva Sans Bold"/>
                <a:sym typeface="Canva Sans Bold"/>
              </a:rPr>
              <a:t> c1.customer_id &lt;&gt; c2.customer_id</a:t>
            </a:r>
          </a:p>
          <a:p>
            <a:pPr algn="l">
              <a:lnSpc>
                <a:spcPts val="2940"/>
              </a:lnSpc>
              <a:spcBef>
                <a:spcPct val="0"/>
              </a:spcBef>
            </a:pPr>
            <a:r>
              <a:rPr lang="en-US" sz="2100">
                <a:solidFill>
                  <a:srgbClr val="000000"/>
                </a:solidFill>
                <a:latin typeface="Canva Sans Bold"/>
                <a:ea typeface="Canva Sans Bold"/>
                <a:cs typeface="Canva Sans Bold"/>
                <a:sym typeface="Canva Sans Bold"/>
              </a:rPr>
              <a:t>        </a:t>
            </a:r>
            <a:r>
              <a:rPr lang="en-US" sz="2100">
                <a:solidFill>
                  <a:srgbClr val="5271FF"/>
                </a:solidFill>
                <a:latin typeface="Canva Sans Bold"/>
                <a:ea typeface="Canva Sans Bold"/>
                <a:cs typeface="Canva Sans Bold"/>
                <a:sym typeface="Canva Sans Bold"/>
              </a:rPr>
              <a:t>AND</a:t>
            </a:r>
            <a:r>
              <a:rPr lang="en-US" sz="2100">
                <a:solidFill>
                  <a:srgbClr val="000000"/>
                </a:solidFill>
                <a:latin typeface="Canva Sans Bold"/>
                <a:ea typeface="Canva Sans Bold"/>
                <a:cs typeface="Canva Sans Bold"/>
                <a:sym typeface="Canva Sans Bold"/>
              </a:rPr>
              <a:t> o2.customer_id = c2.customer_id</a:t>
            </a:r>
          </a:p>
          <a:p>
            <a:pPr algn="l">
              <a:lnSpc>
                <a:spcPts val="2940"/>
              </a:lnSpc>
              <a:spcBef>
                <a:spcPct val="0"/>
              </a:spcBef>
            </a:pPr>
            <a:r>
              <a:rPr lang="en-US" sz="2100">
                <a:solidFill>
                  <a:srgbClr val="000000"/>
                </a:solidFill>
                <a:latin typeface="Canva Sans Bold"/>
                <a:ea typeface="Canva Sans Bold"/>
                <a:cs typeface="Canva Sans Bold"/>
                <a:sym typeface="Canva Sans Bold"/>
              </a:rPr>
              <a:t>        </a:t>
            </a:r>
            <a:r>
              <a:rPr lang="en-US" sz="2100">
                <a:solidFill>
                  <a:srgbClr val="5271FF"/>
                </a:solidFill>
                <a:latin typeface="Canva Sans Bold"/>
                <a:ea typeface="Canva Sans Bold"/>
                <a:cs typeface="Canva Sans Bold"/>
                <a:sym typeface="Canva Sans Bold"/>
              </a:rPr>
              <a:t>JOIN</a:t>
            </a:r>
          </a:p>
          <a:p>
            <a:pPr algn="l">
              <a:lnSpc>
                <a:spcPts val="2940"/>
              </a:lnSpc>
              <a:spcBef>
                <a:spcPct val="0"/>
              </a:spcBef>
            </a:pPr>
            <a:r>
              <a:rPr lang="en-US" sz="2100">
                <a:solidFill>
                  <a:srgbClr val="000000"/>
                </a:solidFill>
                <a:latin typeface="Canva Sans Bold"/>
                <a:ea typeface="Canva Sans Bold"/>
                <a:cs typeface="Canva Sans Bold"/>
                <a:sym typeface="Canva Sans Bold"/>
              </a:rPr>
              <a:t>    Restaurants r </a:t>
            </a:r>
            <a:r>
              <a:rPr lang="en-US" sz="2100">
                <a:solidFill>
                  <a:srgbClr val="5271FF"/>
                </a:solidFill>
                <a:latin typeface="Canva Sans Bold"/>
                <a:ea typeface="Canva Sans Bold"/>
                <a:cs typeface="Canva Sans Bold"/>
                <a:sym typeface="Canva Sans Bold"/>
              </a:rPr>
              <a:t>ON</a:t>
            </a:r>
            <a:r>
              <a:rPr lang="en-US" sz="2100">
                <a:solidFill>
                  <a:srgbClr val="000000"/>
                </a:solidFill>
                <a:latin typeface="Canva Sans Bold"/>
                <a:ea typeface="Canva Sans Bold"/>
                <a:cs typeface="Canva Sans Bold"/>
                <a:sym typeface="Canva Sans Bold"/>
              </a:rPr>
              <a:t> o1.restaurant_id = r.restaurant_id</a:t>
            </a:r>
          </a:p>
          <a:p>
            <a:pPr algn="l">
              <a:lnSpc>
                <a:spcPts val="2940"/>
              </a:lnSpc>
              <a:spcBef>
                <a:spcPct val="0"/>
              </a:spcBef>
            </a:pPr>
            <a:r>
              <a:rPr lang="en-US" sz="2100">
                <a:solidFill>
                  <a:srgbClr val="5271FF"/>
                </a:solidFill>
                <a:latin typeface="Canva Sans Bold"/>
                <a:ea typeface="Canva Sans Bold"/>
                <a:cs typeface="Canva Sans Bold"/>
                <a:sym typeface="Canva Sans Bold"/>
              </a:rPr>
              <a:t>WHERE</a:t>
            </a:r>
          </a:p>
          <a:p>
            <a:pPr algn="l">
              <a:lnSpc>
                <a:spcPts val="2940"/>
              </a:lnSpc>
              <a:spcBef>
                <a:spcPct val="0"/>
              </a:spcBef>
            </a:pPr>
            <a:r>
              <a:rPr lang="en-US" sz="2100">
                <a:solidFill>
                  <a:srgbClr val="000000"/>
                </a:solidFill>
                <a:latin typeface="Canva Sans Bold"/>
                <a:ea typeface="Canva Sans Bold"/>
                <a:cs typeface="Canva Sans Bold"/>
                <a:sym typeface="Canva Sans Bold"/>
              </a:rPr>
              <a:t>    o1.order_date &lt;&gt; o2.order_date</a:t>
            </a:r>
          </a:p>
          <a:p>
            <a:pPr algn="l">
              <a:lnSpc>
                <a:spcPts val="2940"/>
              </a:lnSpc>
              <a:spcBef>
                <a:spcPct val="0"/>
              </a:spcBef>
            </a:pPr>
            <a:r>
              <a:rPr lang="en-US" sz="2100">
                <a:solidFill>
                  <a:srgbClr val="5271FF"/>
                </a:solidFill>
                <a:latin typeface="Canva Sans Bold"/>
                <a:ea typeface="Canva Sans Bold"/>
                <a:cs typeface="Canva Sans Bold"/>
                <a:sym typeface="Canva Sans Bold"/>
              </a:rPr>
              <a:t>ORDER BY </a:t>
            </a:r>
            <a:r>
              <a:rPr lang="en-US" sz="2100">
                <a:solidFill>
                  <a:srgbClr val="000000"/>
                </a:solidFill>
                <a:latin typeface="Canva Sans Bold"/>
                <a:ea typeface="Canva Sans Bold"/>
                <a:cs typeface="Canva Sans Bold"/>
                <a:sym typeface="Canva Sans Bold"/>
              </a:rPr>
              <a:t>c1.city , r.</a:t>
            </a:r>
            <a:r>
              <a:rPr lang="en-US" sz="2100">
                <a:solidFill>
                  <a:srgbClr val="5271FF"/>
                </a:solidFill>
                <a:latin typeface="Canva Sans Bold"/>
                <a:ea typeface="Canva Sans Bold"/>
                <a:cs typeface="Canva Sans Bold"/>
                <a:sym typeface="Canva Sans Bold"/>
              </a:rPr>
              <a:t>name</a:t>
            </a:r>
            <a:r>
              <a:rPr lang="en-US" sz="2100">
                <a:solidFill>
                  <a:srgbClr val="000000"/>
                </a:solidFill>
                <a:latin typeface="Canva Sans Bold"/>
                <a:ea typeface="Canva Sans Bold"/>
                <a:cs typeface="Canva Sans Bold"/>
                <a:sym typeface="Canva Sans Bold"/>
              </a:rPr>
              <a:t> , o1.order_date;</a:t>
            </a:r>
          </a:p>
        </p:txBody>
      </p:sp>
      <p:sp>
        <p:nvSpPr>
          <p:cNvPr name="Freeform 13" id="13"/>
          <p:cNvSpPr/>
          <p:nvPr/>
        </p:nvSpPr>
        <p:spPr>
          <a:xfrm flipH="true" flipV="false" rot="0">
            <a:off x="7512269" y="9241140"/>
            <a:ext cx="2962223" cy="1045860"/>
          </a:xfrm>
          <a:custGeom>
            <a:avLst/>
            <a:gdLst/>
            <a:ahLst/>
            <a:cxnLst/>
            <a:rect r="r" b="b" t="t" l="l"/>
            <a:pathLst>
              <a:path h="1045860" w="2962223">
                <a:moveTo>
                  <a:pt x="2962223" y="0"/>
                </a:moveTo>
                <a:lnTo>
                  <a:pt x="0" y="0"/>
                </a:lnTo>
                <a:lnTo>
                  <a:pt x="0" y="1045860"/>
                </a:lnTo>
                <a:lnTo>
                  <a:pt x="2962223" y="1045860"/>
                </a:lnTo>
                <a:lnTo>
                  <a:pt x="2962223"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sp>
        <p:nvSpPr>
          <p:cNvPr name="Freeform 14" id="14"/>
          <p:cNvSpPr/>
          <p:nvPr/>
        </p:nvSpPr>
        <p:spPr>
          <a:xfrm flipH="false" flipV="false" rot="-10800000">
            <a:off x="7512269" y="-333742"/>
            <a:ext cx="2962223" cy="1045860"/>
          </a:xfrm>
          <a:custGeom>
            <a:avLst/>
            <a:gdLst/>
            <a:ahLst/>
            <a:cxnLst/>
            <a:rect r="r" b="b" t="t" l="l"/>
            <a:pathLst>
              <a:path h="1045860" w="2962223">
                <a:moveTo>
                  <a:pt x="0" y="0"/>
                </a:moveTo>
                <a:lnTo>
                  <a:pt x="2962223" y="0"/>
                </a:lnTo>
                <a:lnTo>
                  <a:pt x="2962223" y="1045860"/>
                </a:lnTo>
                <a:lnTo>
                  <a:pt x="0" y="1045860"/>
                </a:lnTo>
                <a:lnTo>
                  <a:pt x="0"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spTree>
  </p:cSld>
  <p:clrMapOvr>
    <a:masterClrMapping/>
  </p:clrMapOvr>
</p:sld>
</file>

<file path=ppt/slides/slide16.xml><?xml version="1.0" encoding="utf-8"?>
<p:sld xmlns:p="http://schemas.openxmlformats.org/presentationml/2006/main" xmlns:a="http://schemas.openxmlformats.org/drawingml/2006/main">
  <p:cSld>
    <p:bg>
      <p:bgPr>
        <a:solidFill>
          <a:srgbClr val="E1BB72"/>
        </a:solidFill>
      </p:bgPr>
    </p:bg>
    <p:spTree>
      <p:nvGrpSpPr>
        <p:cNvPr id="1" name=""/>
        <p:cNvGrpSpPr/>
        <p:nvPr/>
      </p:nvGrpSpPr>
      <p:grpSpPr>
        <a:xfrm>
          <a:off x="0" y="0"/>
          <a:ext cx="0" cy="0"/>
          <a:chOff x="0" y="0"/>
          <a:chExt cx="0" cy="0"/>
        </a:xfrm>
      </p:grpSpPr>
      <p:grpSp>
        <p:nvGrpSpPr>
          <p:cNvPr name="Group 2" id="2"/>
          <p:cNvGrpSpPr/>
          <p:nvPr/>
        </p:nvGrpSpPr>
        <p:grpSpPr>
          <a:xfrm rot="0">
            <a:off x="176021" y="378376"/>
            <a:ext cx="4057841" cy="9530247"/>
            <a:chOff x="0" y="0"/>
            <a:chExt cx="5410455" cy="12706996"/>
          </a:xfrm>
        </p:grpSpPr>
        <p:sp>
          <p:nvSpPr>
            <p:cNvPr name="AutoShape 3" id="3"/>
            <p:cNvSpPr/>
            <p:nvPr/>
          </p:nvSpPr>
          <p:spPr>
            <a:xfrm>
              <a:off x="27424" y="0"/>
              <a:ext cx="0" cy="12706996"/>
            </a:xfrm>
            <a:prstGeom prst="line">
              <a:avLst/>
            </a:prstGeom>
            <a:ln cap="flat" w="54849">
              <a:solidFill>
                <a:srgbClr val="182F44"/>
              </a:solidFill>
              <a:prstDash val="solid"/>
              <a:headEnd type="none" len="sm" w="sm"/>
              <a:tailEnd type="none" len="sm" w="sm"/>
            </a:ln>
          </p:spPr>
        </p:sp>
        <p:sp>
          <p:nvSpPr>
            <p:cNvPr name="AutoShape 4" id="4"/>
            <p:cNvSpPr/>
            <p:nvPr/>
          </p:nvSpPr>
          <p:spPr>
            <a:xfrm>
              <a:off x="0" y="29414"/>
              <a:ext cx="5410455" cy="0"/>
            </a:xfrm>
            <a:prstGeom prst="line">
              <a:avLst/>
            </a:prstGeom>
            <a:ln cap="flat" w="54849">
              <a:solidFill>
                <a:srgbClr val="182F44"/>
              </a:solidFill>
              <a:prstDash val="solid"/>
              <a:headEnd type="none" len="sm" w="sm"/>
              <a:tailEnd type="none" len="sm" w="sm"/>
            </a:ln>
          </p:spPr>
        </p:sp>
        <p:sp>
          <p:nvSpPr>
            <p:cNvPr name="AutoShape 5" id="5"/>
            <p:cNvSpPr/>
            <p:nvPr/>
          </p:nvSpPr>
          <p:spPr>
            <a:xfrm flipH="true">
              <a:off x="0" y="12677582"/>
              <a:ext cx="5410455" cy="0"/>
            </a:xfrm>
            <a:prstGeom prst="line">
              <a:avLst/>
            </a:prstGeom>
            <a:ln cap="flat" w="54849">
              <a:solidFill>
                <a:srgbClr val="182F44"/>
              </a:solidFill>
              <a:prstDash val="solid"/>
              <a:headEnd type="none" len="sm" w="sm"/>
              <a:tailEnd type="none" len="sm" w="sm"/>
            </a:ln>
          </p:spPr>
        </p:sp>
      </p:grpSp>
      <p:grpSp>
        <p:nvGrpSpPr>
          <p:cNvPr name="Group 6" id="6"/>
          <p:cNvGrpSpPr/>
          <p:nvPr/>
        </p:nvGrpSpPr>
        <p:grpSpPr>
          <a:xfrm rot="0">
            <a:off x="14052132" y="378376"/>
            <a:ext cx="4057841" cy="9530247"/>
            <a:chOff x="0" y="0"/>
            <a:chExt cx="5410455" cy="12706996"/>
          </a:xfrm>
        </p:grpSpPr>
        <p:sp>
          <p:nvSpPr>
            <p:cNvPr name="AutoShape 7" id="7"/>
            <p:cNvSpPr/>
            <p:nvPr/>
          </p:nvSpPr>
          <p:spPr>
            <a:xfrm flipV="true">
              <a:off x="5383031" y="0"/>
              <a:ext cx="0" cy="12706996"/>
            </a:xfrm>
            <a:prstGeom prst="line">
              <a:avLst/>
            </a:prstGeom>
            <a:ln cap="flat" w="54849">
              <a:solidFill>
                <a:srgbClr val="182F44"/>
              </a:solidFill>
              <a:prstDash val="solid"/>
              <a:headEnd type="none" len="sm" w="sm"/>
              <a:tailEnd type="none" len="sm" w="sm"/>
            </a:ln>
          </p:spPr>
        </p:sp>
        <p:sp>
          <p:nvSpPr>
            <p:cNvPr name="AutoShape 8" id="8"/>
            <p:cNvSpPr/>
            <p:nvPr/>
          </p:nvSpPr>
          <p:spPr>
            <a:xfrm flipH="true">
              <a:off x="0" y="12677582"/>
              <a:ext cx="5410455" cy="0"/>
            </a:xfrm>
            <a:prstGeom prst="line">
              <a:avLst/>
            </a:prstGeom>
            <a:ln cap="flat" w="54849">
              <a:solidFill>
                <a:srgbClr val="182F44"/>
              </a:solidFill>
              <a:prstDash val="solid"/>
              <a:headEnd type="none" len="sm" w="sm"/>
              <a:tailEnd type="none" len="sm" w="sm"/>
            </a:ln>
          </p:spPr>
        </p:sp>
        <p:sp>
          <p:nvSpPr>
            <p:cNvPr name="AutoShape 9" id="9"/>
            <p:cNvSpPr/>
            <p:nvPr/>
          </p:nvSpPr>
          <p:spPr>
            <a:xfrm>
              <a:off x="0" y="29414"/>
              <a:ext cx="5410455" cy="0"/>
            </a:xfrm>
            <a:prstGeom prst="line">
              <a:avLst/>
            </a:prstGeom>
            <a:ln cap="flat" w="54849">
              <a:solidFill>
                <a:srgbClr val="182F44"/>
              </a:solidFill>
              <a:prstDash val="solid"/>
              <a:headEnd type="none" len="sm" w="sm"/>
              <a:tailEnd type="none" len="sm" w="sm"/>
            </a:ln>
          </p:spPr>
        </p:sp>
      </p:grpSp>
      <p:sp>
        <p:nvSpPr>
          <p:cNvPr name="TextBox 10" id="10"/>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11" id="11"/>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12" id="12"/>
          <p:cNvSpPr txBox="true"/>
          <p:nvPr/>
        </p:nvSpPr>
        <p:spPr>
          <a:xfrm rot="0">
            <a:off x="343382" y="1645920"/>
            <a:ext cx="17591711" cy="7612380"/>
          </a:xfrm>
          <a:prstGeom prst="rect">
            <a:avLst/>
          </a:prstGeom>
        </p:spPr>
        <p:txBody>
          <a:bodyPr anchor="t" rtlCol="false" tIns="0" lIns="0" bIns="0" rIns="0">
            <a:spAutoFit/>
          </a:bodyPr>
          <a:lstStyle/>
          <a:p>
            <a:pPr algn="just">
              <a:lnSpc>
                <a:spcPts val="6720"/>
              </a:lnSpc>
              <a:spcBef>
                <a:spcPct val="0"/>
              </a:spcBef>
            </a:pPr>
            <a:r>
              <a:rPr lang="en-US" sz="4800">
                <a:solidFill>
                  <a:srgbClr val="BF00A0"/>
                </a:solidFill>
                <a:latin typeface="Forum"/>
                <a:ea typeface="Forum"/>
                <a:cs typeface="Forum"/>
                <a:sym typeface="Forum"/>
              </a:rPr>
              <a:t>"As we conclude, it's clear that SQL is a powerful tool in data analysis, transforming raw information into actionable insights. From understanding customer behavior to assessing restaurant performance, the queries we discussed today allow us to efficiently manage and analyze data. By applying these SQL techniques, you'll be better equipped to handle real-world data challenges, driving better decisions and more effective business strategies. Thank you for your attention, and I hope this session has provided clarity and inspiration for your future data analysis projects."</a:t>
            </a:r>
          </a:p>
        </p:txBody>
      </p:sp>
      <p:sp>
        <p:nvSpPr>
          <p:cNvPr name="TextBox 13" id="13"/>
          <p:cNvSpPr txBox="true"/>
          <p:nvPr/>
        </p:nvSpPr>
        <p:spPr>
          <a:xfrm rot="0">
            <a:off x="6751848" y="547052"/>
            <a:ext cx="3412688" cy="877570"/>
          </a:xfrm>
          <a:prstGeom prst="rect">
            <a:avLst/>
          </a:prstGeom>
        </p:spPr>
        <p:txBody>
          <a:bodyPr anchor="t" rtlCol="false" tIns="0" lIns="0" bIns="0" rIns="0">
            <a:spAutoFit/>
          </a:bodyPr>
          <a:lstStyle/>
          <a:p>
            <a:pPr algn="ctr">
              <a:lnSpc>
                <a:spcPts val="7279"/>
              </a:lnSpc>
            </a:pPr>
            <a:r>
              <a:rPr lang="en-US" sz="5199">
                <a:solidFill>
                  <a:srgbClr val="5271FF"/>
                </a:solidFill>
                <a:latin typeface="Bellota Bold"/>
                <a:ea typeface="Bellota Bold"/>
                <a:cs typeface="Bellota Bold"/>
                <a:sym typeface="Bellota Bold"/>
              </a:rPr>
              <a:t>Conclusion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1BB72"/>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3758306" cy="8229600"/>
            <a:chOff x="0" y="0"/>
            <a:chExt cx="5011075" cy="10972800"/>
          </a:xfrm>
        </p:grpSpPr>
        <p:sp>
          <p:nvSpPr>
            <p:cNvPr name="AutoShape 3" id="3"/>
            <p:cNvSpPr/>
            <p:nvPr/>
          </p:nvSpPr>
          <p:spPr>
            <a:xfrm rot="5400000">
              <a:off x="-5461000" y="5461000"/>
              <a:ext cx="10972800" cy="0"/>
            </a:xfrm>
            <a:prstGeom prst="line">
              <a:avLst/>
            </a:prstGeom>
            <a:ln cap="flat" w="50800">
              <a:solidFill>
                <a:srgbClr val="182F44"/>
              </a:solidFill>
              <a:prstDash val="solid"/>
              <a:headEnd type="none" len="sm" w="sm"/>
              <a:tailEnd type="none" len="sm" w="sm"/>
            </a:ln>
          </p:spPr>
        </p:sp>
        <p:sp>
          <p:nvSpPr>
            <p:cNvPr name="AutoShape 4" id="4"/>
            <p:cNvSpPr/>
            <p:nvPr/>
          </p:nvSpPr>
          <p:spPr>
            <a:xfrm rot="0">
              <a:off x="0" y="0"/>
              <a:ext cx="5011075" cy="0"/>
            </a:xfrm>
            <a:prstGeom prst="line">
              <a:avLst/>
            </a:prstGeom>
            <a:ln cap="flat" w="50800">
              <a:solidFill>
                <a:srgbClr val="182F44"/>
              </a:solidFill>
              <a:prstDash val="solid"/>
              <a:headEnd type="none" len="sm" w="sm"/>
              <a:tailEnd type="none" len="sm" w="sm"/>
            </a:ln>
          </p:spPr>
        </p:sp>
        <p:sp>
          <p:nvSpPr>
            <p:cNvPr name="AutoShape 5" id="5"/>
            <p:cNvSpPr/>
            <p:nvPr/>
          </p:nvSpPr>
          <p:spPr>
            <a:xfrm rot="-10800000">
              <a:off x="0" y="10922000"/>
              <a:ext cx="5011075" cy="0"/>
            </a:xfrm>
            <a:prstGeom prst="line">
              <a:avLst/>
            </a:prstGeom>
            <a:ln cap="flat" w="50800">
              <a:solidFill>
                <a:srgbClr val="182F44"/>
              </a:solidFill>
              <a:prstDash val="solid"/>
              <a:headEnd type="none" len="sm" w="sm"/>
              <a:tailEnd type="none" len="sm" w="sm"/>
            </a:ln>
          </p:spPr>
        </p:sp>
      </p:grpSp>
      <p:grpSp>
        <p:nvGrpSpPr>
          <p:cNvPr name="Group 6" id="6"/>
          <p:cNvGrpSpPr/>
          <p:nvPr/>
        </p:nvGrpSpPr>
        <p:grpSpPr>
          <a:xfrm rot="0">
            <a:off x="13500994" y="1028700"/>
            <a:ext cx="3758306" cy="8229600"/>
            <a:chOff x="0" y="0"/>
            <a:chExt cx="5011075" cy="10972800"/>
          </a:xfrm>
        </p:grpSpPr>
        <p:sp>
          <p:nvSpPr>
            <p:cNvPr name="AutoShape 7" id="7"/>
            <p:cNvSpPr/>
            <p:nvPr/>
          </p:nvSpPr>
          <p:spPr>
            <a:xfrm rot="-5400000">
              <a:off x="-500725" y="5461000"/>
              <a:ext cx="10972800" cy="0"/>
            </a:xfrm>
            <a:prstGeom prst="line">
              <a:avLst/>
            </a:prstGeom>
            <a:ln cap="flat" w="50800">
              <a:solidFill>
                <a:srgbClr val="182F44"/>
              </a:solidFill>
              <a:prstDash val="solid"/>
              <a:headEnd type="none" len="sm" w="sm"/>
              <a:tailEnd type="none" len="sm" w="sm"/>
            </a:ln>
          </p:spPr>
        </p:sp>
        <p:sp>
          <p:nvSpPr>
            <p:cNvPr name="AutoShape 8" id="8"/>
            <p:cNvSpPr/>
            <p:nvPr/>
          </p:nvSpPr>
          <p:spPr>
            <a:xfrm rot="-10800000">
              <a:off x="0" y="10922000"/>
              <a:ext cx="5011075" cy="0"/>
            </a:xfrm>
            <a:prstGeom prst="line">
              <a:avLst/>
            </a:prstGeom>
            <a:ln cap="flat" w="50800">
              <a:solidFill>
                <a:srgbClr val="182F44"/>
              </a:solidFill>
              <a:prstDash val="solid"/>
              <a:headEnd type="none" len="sm" w="sm"/>
              <a:tailEnd type="none" len="sm" w="sm"/>
            </a:ln>
          </p:spPr>
        </p:sp>
        <p:sp>
          <p:nvSpPr>
            <p:cNvPr name="AutoShape 9" id="9"/>
            <p:cNvSpPr/>
            <p:nvPr/>
          </p:nvSpPr>
          <p:spPr>
            <a:xfrm rot="0">
              <a:off x="0" y="0"/>
              <a:ext cx="5011075" cy="0"/>
            </a:xfrm>
            <a:prstGeom prst="line">
              <a:avLst/>
            </a:prstGeom>
            <a:ln cap="flat" w="50800">
              <a:solidFill>
                <a:srgbClr val="182F44"/>
              </a:solidFill>
              <a:prstDash val="solid"/>
              <a:headEnd type="none" len="sm" w="sm"/>
              <a:tailEnd type="none" len="sm" w="sm"/>
            </a:ln>
          </p:spPr>
        </p:sp>
      </p:grpSp>
      <p:grpSp>
        <p:nvGrpSpPr>
          <p:cNvPr name="Group 10" id="10"/>
          <p:cNvGrpSpPr/>
          <p:nvPr/>
        </p:nvGrpSpPr>
        <p:grpSpPr>
          <a:xfrm rot="0">
            <a:off x="2126259" y="3746869"/>
            <a:ext cx="14035482" cy="2447054"/>
            <a:chOff x="0" y="0"/>
            <a:chExt cx="18713977" cy="3262739"/>
          </a:xfrm>
        </p:grpSpPr>
        <p:sp>
          <p:nvSpPr>
            <p:cNvPr name="TextBox 11" id="11"/>
            <p:cNvSpPr txBox="true"/>
            <p:nvPr/>
          </p:nvSpPr>
          <p:spPr>
            <a:xfrm rot="0">
              <a:off x="0" y="-9525"/>
              <a:ext cx="18713977" cy="1939925"/>
            </a:xfrm>
            <a:prstGeom prst="rect">
              <a:avLst/>
            </a:prstGeom>
          </p:spPr>
          <p:txBody>
            <a:bodyPr anchor="t" rtlCol="false" tIns="0" lIns="0" bIns="0" rIns="0">
              <a:spAutoFit/>
            </a:bodyPr>
            <a:lstStyle/>
            <a:p>
              <a:pPr algn="ctr">
                <a:lnSpc>
                  <a:spcPts val="11400"/>
                </a:lnSpc>
              </a:pPr>
              <a:r>
                <a:rPr lang="en-US" sz="9500" spc="-427">
                  <a:solidFill>
                    <a:srgbClr val="182F44"/>
                  </a:solidFill>
                  <a:latin typeface="Forum"/>
                  <a:ea typeface="Forum"/>
                  <a:cs typeface="Forum"/>
                  <a:sym typeface="Forum"/>
                </a:rPr>
                <a:t>THANK YOU!</a:t>
              </a:r>
            </a:p>
          </p:txBody>
        </p:sp>
        <p:sp>
          <p:nvSpPr>
            <p:cNvPr name="TextBox 12" id="12"/>
            <p:cNvSpPr txBox="true"/>
            <p:nvPr/>
          </p:nvSpPr>
          <p:spPr>
            <a:xfrm rot="0">
              <a:off x="0" y="2036554"/>
              <a:ext cx="18713977" cy="1226185"/>
            </a:xfrm>
            <a:prstGeom prst="rect">
              <a:avLst/>
            </a:prstGeom>
          </p:spPr>
          <p:txBody>
            <a:bodyPr anchor="t" rtlCol="false" tIns="0" lIns="0" bIns="0" rIns="0">
              <a:spAutoFit/>
            </a:bodyPr>
            <a:lstStyle/>
            <a:p>
              <a:pPr algn="ctr">
                <a:lnSpc>
                  <a:spcPts val="3780"/>
                </a:lnSpc>
              </a:pPr>
              <a:r>
                <a:rPr lang="en-US" sz="2700" spc="216">
                  <a:solidFill>
                    <a:srgbClr val="182F44"/>
                  </a:solidFill>
                  <a:latin typeface="Open Sauce"/>
                  <a:ea typeface="Open Sauce"/>
                  <a:cs typeface="Open Sauce"/>
                  <a:sym typeface="Open Sauce"/>
                </a:rPr>
                <a:t>"I’D LOVE YOUR FEEDBACK ON MY SQL QUERIES AND DATA ANALYSIS PRESENTATION. TAKE A LOOK AND LET ME KNOW YOUR THOUGHTS!"</a:t>
              </a:r>
            </a:p>
          </p:txBody>
        </p:sp>
      </p:grpSp>
      <p:sp>
        <p:nvSpPr>
          <p:cNvPr name="Freeform 13" id="13"/>
          <p:cNvSpPr/>
          <p:nvPr/>
        </p:nvSpPr>
        <p:spPr>
          <a:xfrm flipH="false" flipV="false" rot="0">
            <a:off x="6447318" y="537164"/>
            <a:ext cx="5393364" cy="2732580"/>
          </a:xfrm>
          <a:custGeom>
            <a:avLst/>
            <a:gdLst/>
            <a:ahLst/>
            <a:cxnLst/>
            <a:rect r="r" b="b" t="t" l="l"/>
            <a:pathLst>
              <a:path h="2732580" w="5393364">
                <a:moveTo>
                  <a:pt x="0" y="0"/>
                </a:moveTo>
                <a:lnTo>
                  <a:pt x="5393364" y="0"/>
                </a:lnTo>
                <a:lnTo>
                  <a:pt x="5393364" y="2732580"/>
                </a:lnTo>
                <a:lnTo>
                  <a:pt x="0" y="2732580"/>
                </a:lnTo>
                <a:lnTo>
                  <a:pt x="0" y="0"/>
                </a:lnTo>
                <a:close/>
              </a:path>
            </a:pathLst>
          </a:custGeom>
          <a:blipFill>
            <a:blip r:embed="rId2">
              <a:extLst>
                <a:ext uri="{96DAC541-7B7A-43D3-8B79-37D633B846F1}">
                  <asvg:svgBlip xmlns:asvg="http://schemas.microsoft.com/office/drawing/2016/SVG/main" r:embed="rId3"/>
                </a:ext>
              </a:extLst>
            </a:blip>
            <a:stretch>
              <a:fillRect l="0" t="0" r="0" b="-93066"/>
            </a:stretch>
          </a:blipFill>
        </p:spPr>
      </p:sp>
      <p:sp>
        <p:nvSpPr>
          <p:cNvPr name="Freeform 14" id="14"/>
          <p:cNvSpPr/>
          <p:nvPr/>
        </p:nvSpPr>
        <p:spPr>
          <a:xfrm flipH="false" flipV="true" rot="0">
            <a:off x="6447318" y="7013948"/>
            <a:ext cx="5393364" cy="2732580"/>
          </a:xfrm>
          <a:custGeom>
            <a:avLst/>
            <a:gdLst/>
            <a:ahLst/>
            <a:cxnLst/>
            <a:rect r="r" b="b" t="t" l="l"/>
            <a:pathLst>
              <a:path h="2732580" w="5393364">
                <a:moveTo>
                  <a:pt x="0" y="2732580"/>
                </a:moveTo>
                <a:lnTo>
                  <a:pt x="5393364" y="2732580"/>
                </a:lnTo>
                <a:lnTo>
                  <a:pt x="5393364" y="0"/>
                </a:lnTo>
                <a:lnTo>
                  <a:pt x="0" y="0"/>
                </a:lnTo>
                <a:lnTo>
                  <a:pt x="0" y="2732580"/>
                </a:lnTo>
                <a:close/>
              </a:path>
            </a:pathLst>
          </a:custGeom>
          <a:blipFill>
            <a:blip r:embed="rId2">
              <a:extLst>
                <a:ext uri="{96DAC541-7B7A-43D3-8B79-37D633B846F1}">
                  <asvg:svgBlip xmlns:asvg="http://schemas.microsoft.com/office/drawing/2016/SVG/main" r:embed="rId3"/>
                </a:ext>
              </a:extLst>
            </a:blip>
            <a:stretch>
              <a:fillRect l="0" t="0" r="0" b="-93066"/>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E1BB72"/>
        </a:solidFill>
      </p:bgPr>
    </p:bg>
    <p:spTree>
      <p:nvGrpSpPr>
        <p:cNvPr id="1" name=""/>
        <p:cNvGrpSpPr/>
        <p:nvPr/>
      </p:nvGrpSpPr>
      <p:grpSpPr>
        <a:xfrm>
          <a:off x="0" y="0"/>
          <a:ext cx="0" cy="0"/>
          <a:chOff x="0" y="0"/>
          <a:chExt cx="0" cy="0"/>
        </a:xfrm>
      </p:grpSpPr>
      <p:sp>
        <p:nvSpPr>
          <p:cNvPr name="TextBox 2" id="2"/>
          <p:cNvSpPr txBox="true"/>
          <p:nvPr/>
        </p:nvSpPr>
        <p:spPr>
          <a:xfrm rot="0">
            <a:off x="2612518" y="1668889"/>
            <a:ext cx="13057845" cy="8381625"/>
          </a:xfrm>
          <a:prstGeom prst="rect">
            <a:avLst/>
          </a:prstGeom>
        </p:spPr>
        <p:txBody>
          <a:bodyPr anchor="t" rtlCol="false" tIns="0" lIns="0" bIns="0" rIns="0">
            <a:spAutoFit/>
          </a:bodyPr>
          <a:lstStyle/>
          <a:p>
            <a:pPr algn="just">
              <a:lnSpc>
                <a:spcPts val="5508"/>
              </a:lnSpc>
            </a:pPr>
            <a:r>
              <a:rPr lang="en-US" sz="5400" spc="-243">
                <a:solidFill>
                  <a:srgbClr val="FF3131"/>
                </a:solidFill>
                <a:latin typeface="Forum"/>
                <a:ea typeface="Forum"/>
                <a:cs typeface="Forum"/>
                <a:sym typeface="Forum"/>
              </a:rPr>
              <a:t>Welcome to today's presentation on SQL Queries and Data Analysis, with a focus on Swiggy data. In this session, we'll explore essential SQL queries that are pivotal in deriving insights from data—whether it's identifying customer behavior, calculating restaurant ratings, or analyzing orders. SQL enables us to interact with data efficiently, and by the end of this presentation, you’ll have a deeper understanding of how to apply these queries to extract valuable insights from databases. Let’s dive into the world of SQL and uncover the stories hidden within our data."</a:t>
            </a:r>
          </a:p>
        </p:txBody>
      </p:sp>
      <p:sp>
        <p:nvSpPr>
          <p:cNvPr name="AutoShape 3" id="3"/>
          <p:cNvSpPr/>
          <p:nvPr/>
        </p:nvSpPr>
        <p:spPr>
          <a:xfrm rot="0">
            <a:off x="16220363" y="5143500"/>
            <a:ext cx="2067637" cy="0"/>
          </a:xfrm>
          <a:prstGeom prst="line">
            <a:avLst/>
          </a:prstGeom>
          <a:ln cap="flat" w="38100">
            <a:solidFill>
              <a:srgbClr val="182F44"/>
            </a:solidFill>
            <a:prstDash val="solid"/>
            <a:headEnd type="none" len="sm" w="sm"/>
            <a:tailEnd type="none" len="sm" w="sm"/>
          </a:ln>
        </p:spPr>
      </p:sp>
      <p:sp>
        <p:nvSpPr>
          <p:cNvPr name="AutoShape 4" id="4"/>
          <p:cNvSpPr/>
          <p:nvPr/>
        </p:nvSpPr>
        <p:spPr>
          <a:xfrm rot="0">
            <a:off x="-5119" y="5143500"/>
            <a:ext cx="2067637" cy="0"/>
          </a:xfrm>
          <a:prstGeom prst="line">
            <a:avLst/>
          </a:prstGeom>
          <a:ln cap="flat" w="38100">
            <a:solidFill>
              <a:srgbClr val="182F44"/>
            </a:solidFill>
            <a:prstDash val="solid"/>
            <a:headEnd type="none" len="sm" w="sm"/>
            <a:tailEnd type="none" len="sm" w="sm"/>
          </a:ln>
        </p:spPr>
      </p:sp>
      <p:sp>
        <p:nvSpPr>
          <p:cNvPr name="TextBox 5" id="5"/>
          <p:cNvSpPr txBox="true"/>
          <p:nvPr/>
        </p:nvSpPr>
        <p:spPr>
          <a:xfrm rot="0">
            <a:off x="6615849" y="405161"/>
            <a:ext cx="3779282" cy="877570"/>
          </a:xfrm>
          <a:prstGeom prst="rect">
            <a:avLst/>
          </a:prstGeom>
        </p:spPr>
        <p:txBody>
          <a:bodyPr anchor="t" rtlCol="false" tIns="0" lIns="0" bIns="0" rIns="0">
            <a:spAutoFit/>
          </a:bodyPr>
          <a:lstStyle/>
          <a:p>
            <a:pPr algn="ctr">
              <a:lnSpc>
                <a:spcPts val="7279"/>
              </a:lnSpc>
            </a:pPr>
            <a:r>
              <a:rPr lang="en-US" sz="5199">
                <a:solidFill>
                  <a:srgbClr val="80FF66"/>
                </a:solidFill>
                <a:latin typeface="Bellota Bold"/>
                <a:ea typeface="Bellota Bold"/>
                <a:cs typeface="Bellota Bold"/>
                <a:sym typeface="Bellota Bold"/>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1BB72"/>
        </a:solidFill>
      </p:bgPr>
    </p:bg>
    <p:spTree>
      <p:nvGrpSpPr>
        <p:cNvPr id="1" name=""/>
        <p:cNvGrpSpPr/>
        <p:nvPr/>
      </p:nvGrpSpPr>
      <p:grpSpPr>
        <a:xfrm>
          <a:off x="0" y="0"/>
          <a:ext cx="0" cy="0"/>
          <a:chOff x="0" y="0"/>
          <a:chExt cx="0" cy="0"/>
        </a:xfrm>
      </p:grpSpPr>
      <p:grpSp>
        <p:nvGrpSpPr>
          <p:cNvPr name="Group 2" id="2"/>
          <p:cNvGrpSpPr/>
          <p:nvPr/>
        </p:nvGrpSpPr>
        <p:grpSpPr>
          <a:xfrm rot="0">
            <a:off x="201001" y="1028700"/>
            <a:ext cx="4057841" cy="8885494"/>
            <a:chOff x="0" y="0"/>
            <a:chExt cx="5410455" cy="11847326"/>
          </a:xfrm>
        </p:grpSpPr>
        <p:sp>
          <p:nvSpPr>
            <p:cNvPr name="AutoShape 3" id="3"/>
            <p:cNvSpPr/>
            <p:nvPr/>
          </p:nvSpPr>
          <p:spPr>
            <a:xfrm>
              <a:off x="27424" y="0"/>
              <a:ext cx="0" cy="11847326"/>
            </a:xfrm>
            <a:prstGeom prst="line">
              <a:avLst/>
            </a:prstGeom>
            <a:ln cap="flat" w="54849">
              <a:solidFill>
                <a:srgbClr val="182F44"/>
              </a:solidFill>
              <a:prstDash val="solid"/>
              <a:headEnd type="none" len="sm" w="sm"/>
              <a:tailEnd type="none" len="sm" w="sm"/>
            </a:ln>
          </p:spPr>
        </p:sp>
        <p:sp>
          <p:nvSpPr>
            <p:cNvPr name="AutoShape 4" id="4"/>
            <p:cNvSpPr/>
            <p:nvPr/>
          </p:nvSpPr>
          <p:spPr>
            <a:xfrm>
              <a:off x="0" y="27424"/>
              <a:ext cx="5410455" cy="0"/>
            </a:xfrm>
            <a:prstGeom prst="line">
              <a:avLst/>
            </a:prstGeom>
            <a:ln cap="flat" w="54849">
              <a:solidFill>
                <a:srgbClr val="182F44"/>
              </a:solidFill>
              <a:prstDash val="solid"/>
              <a:headEnd type="none" len="sm" w="sm"/>
              <a:tailEnd type="none" len="sm" w="sm"/>
            </a:ln>
          </p:spPr>
        </p:sp>
        <p:sp>
          <p:nvSpPr>
            <p:cNvPr name="AutoShape 5" id="5"/>
            <p:cNvSpPr/>
            <p:nvPr/>
          </p:nvSpPr>
          <p:spPr>
            <a:xfrm flipH="true">
              <a:off x="0" y="11819901"/>
              <a:ext cx="5410455" cy="0"/>
            </a:xfrm>
            <a:prstGeom prst="line">
              <a:avLst/>
            </a:prstGeom>
            <a:ln cap="flat" w="54849">
              <a:solidFill>
                <a:srgbClr val="182F44"/>
              </a:solidFill>
              <a:prstDash val="solid"/>
              <a:headEnd type="none" len="sm" w="sm"/>
              <a:tailEnd type="none" len="sm" w="sm"/>
            </a:ln>
          </p:spPr>
        </p:sp>
      </p:grpSp>
      <p:sp>
        <p:nvSpPr>
          <p:cNvPr name="Freeform 6" id="6"/>
          <p:cNvSpPr/>
          <p:nvPr/>
        </p:nvSpPr>
        <p:spPr>
          <a:xfrm flipH="true" flipV="false" rot="0">
            <a:off x="7010914" y="9172275"/>
            <a:ext cx="3157273" cy="1114725"/>
          </a:xfrm>
          <a:custGeom>
            <a:avLst/>
            <a:gdLst/>
            <a:ahLst/>
            <a:cxnLst/>
            <a:rect r="r" b="b" t="t" l="l"/>
            <a:pathLst>
              <a:path h="1114725" w="3157273">
                <a:moveTo>
                  <a:pt x="3157274" y="0"/>
                </a:moveTo>
                <a:lnTo>
                  <a:pt x="0" y="0"/>
                </a:lnTo>
                <a:lnTo>
                  <a:pt x="0" y="1114725"/>
                </a:lnTo>
                <a:lnTo>
                  <a:pt x="3157274" y="1114725"/>
                </a:lnTo>
                <a:lnTo>
                  <a:pt x="3157274"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sp>
        <p:nvSpPr>
          <p:cNvPr name="Freeform 7" id="7"/>
          <p:cNvSpPr/>
          <p:nvPr/>
        </p:nvSpPr>
        <p:spPr>
          <a:xfrm flipH="false" flipV="false" rot="-10800000">
            <a:off x="7463820" y="0"/>
            <a:ext cx="2913622" cy="1028700"/>
          </a:xfrm>
          <a:custGeom>
            <a:avLst/>
            <a:gdLst/>
            <a:ahLst/>
            <a:cxnLst/>
            <a:rect r="r" b="b" t="t" l="l"/>
            <a:pathLst>
              <a:path h="1028700" w="2913622">
                <a:moveTo>
                  <a:pt x="0" y="0"/>
                </a:moveTo>
                <a:lnTo>
                  <a:pt x="2913621" y="0"/>
                </a:lnTo>
                <a:lnTo>
                  <a:pt x="2913621"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grpSp>
        <p:nvGrpSpPr>
          <p:cNvPr name="Group 8" id="8"/>
          <p:cNvGrpSpPr/>
          <p:nvPr/>
        </p:nvGrpSpPr>
        <p:grpSpPr>
          <a:xfrm rot="0">
            <a:off x="14052132" y="1028700"/>
            <a:ext cx="4057841" cy="8885494"/>
            <a:chOff x="0" y="0"/>
            <a:chExt cx="5410455" cy="11847326"/>
          </a:xfrm>
        </p:grpSpPr>
        <p:sp>
          <p:nvSpPr>
            <p:cNvPr name="AutoShape 9" id="9"/>
            <p:cNvSpPr/>
            <p:nvPr/>
          </p:nvSpPr>
          <p:spPr>
            <a:xfrm rot="-5400000">
              <a:off x="-540632" y="5896238"/>
              <a:ext cx="11847326" cy="0"/>
            </a:xfrm>
            <a:prstGeom prst="line">
              <a:avLst/>
            </a:prstGeom>
            <a:ln cap="flat" w="54849">
              <a:solidFill>
                <a:srgbClr val="182F44"/>
              </a:solidFill>
              <a:prstDash val="solid"/>
              <a:headEnd type="none" len="sm" w="sm"/>
              <a:tailEnd type="none" len="sm" w="sm"/>
            </a:ln>
          </p:spPr>
        </p:sp>
        <p:sp>
          <p:nvSpPr>
            <p:cNvPr name="AutoShape 10" id="10"/>
            <p:cNvSpPr/>
            <p:nvPr/>
          </p:nvSpPr>
          <p:spPr>
            <a:xfrm rot="-10800000">
              <a:off x="0" y="11792477"/>
              <a:ext cx="5410455" cy="0"/>
            </a:xfrm>
            <a:prstGeom prst="line">
              <a:avLst/>
            </a:prstGeom>
            <a:ln cap="flat" w="54849">
              <a:solidFill>
                <a:srgbClr val="182F44"/>
              </a:solidFill>
              <a:prstDash val="solid"/>
              <a:headEnd type="none" len="sm" w="sm"/>
              <a:tailEnd type="none" len="sm" w="sm"/>
            </a:ln>
          </p:spPr>
        </p:sp>
        <p:sp>
          <p:nvSpPr>
            <p:cNvPr name="AutoShape 11" id="11"/>
            <p:cNvSpPr/>
            <p:nvPr/>
          </p:nvSpPr>
          <p:spPr>
            <a:xfrm rot="0">
              <a:off x="0" y="0"/>
              <a:ext cx="5410455" cy="0"/>
            </a:xfrm>
            <a:prstGeom prst="line">
              <a:avLst/>
            </a:prstGeom>
            <a:ln cap="flat" w="54849">
              <a:solidFill>
                <a:srgbClr val="182F44"/>
              </a:solidFill>
              <a:prstDash val="solid"/>
              <a:headEnd type="none" len="sm" w="sm"/>
              <a:tailEnd type="none" len="sm" w="sm"/>
            </a:ln>
          </p:spPr>
        </p:sp>
      </p:grpSp>
      <p:sp>
        <p:nvSpPr>
          <p:cNvPr name="TextBox 12" id="12"/>
          <p:cNvSpPr txBox="true"/>
          <p:nvPr/>
        </p:nvSpPr>
        <p:spPr>
          <a:xfrm rot="0">
            <a:off x="378622" y="1800380"/>
            <a:ext cx="17530757" cy="771525"/>
          </a:xfrm>
          <a:prstGeom prst="rect">
            <a:avLst/>
          </a:prstGeom>
        </p:spPr>
        <p:txBody>
          <a:bodyPr anchor="t" rtlCol="false" tIns="0" lIns="0" bIns="0" rIns="0">
            <a:spAutoFit/>
          </a:bodyPr>
          <a:lstStyle/>
          <a:p>
            <a:pPr algn="just">
              <a:lnSpc>
                <a:spcPts val="6300"/>
              </a:lnSpc>
            </a:pPr>
            <a:r>
              <a:rPr lang="en-US" sz="4500">
                <a:solidFill>
                  <a:srgbClr val="000000"/>
                </a:solidFill>
                <a:latin typeface="Canva Sans Bold"/>
                <a:ea typeface="Canva Sans Bold"/>
                <a:cs typeface="Canva Sans Bold"/>
                <a:sym typeface="Canva Sans Bold"/>
              </a:rPr>
              <a:t>Q1.        </a:t>
            </a:r>
            <a:r>
              <a:rPr lang="en-US" sz="4500">
                <a:solidFill>
                  <a:srgbClr val="182F44"/>
                </a:solidFill>
                <a:latin typeface="Canva Sans Bold"/>
                <a:ea typeface="Canva Sans Bold"/>
                <a:cs typeface="Canva Sans Bold"/>
                <a:sym typeface="Canva Sans Bold"/>
              </a:rPr>
              <a:t>  Display all customers who live in 'Delhi'.</a:t>
            </a:r>
          </a:p>
        </p:txBody>
      </p:sp>
      <p:sp>
        <p:nvSpPr>
          <p:cNvPr name="TextBox 13" id="13"/>
          <p:cNvSpPr txBox="true"/>
          <p:nvPr/>
        </p:nvSpPr>
        <p:spPr>
          <a:xfrm rot="0">
            <a:off x="9195155" y="4642802"/>
            <a:ext cx="9711" cy="912057"/>
          </a:xfrm>
          <a:prstGeom prst="rect">
            <a:avLst/>
          </a:prstGeom>
        </p:spPr>
        <p:txBody>
          <a:bodyPr anchor="t" rtlCol="false" tIns="0" lIns="0" bIns="0" rIns="0">
            <a:spAutoFit/>
          </a:bodyPr>
          <a:lstStyle/>
          <a:p>
            <a:pPr algn="ctr">
              <a:lnSpc>
                <a:spcPts val="7421"/>
              </a:lnSpc>
            </a:pPr>
          </a:p>
        </p:txBody>
      </p:sp>
      <p:sp>
        <p:nvSpPr>
          <p:cNvPr name="TextBox 14" id="14"/>
          <p:cNvSpPr txBox="true"/>
          <p:nvPr/>
        </p:nvSpPr>
        <p:spPr>
          <a:xfrm rot="0">
            <a:off x="1028700" y="3764469"/>
            <a:ext cx="16230600" cy="4772025"/>
          </a:xfrm>
          <a:prstGeom prst="rect">
            <a:avLst/>
          </a:prstGeom>
        </p:spPr>
        <p:txBody>
          <a:bodyPr anchor="t" rtlCol="false" tIns="0" lIns="0" bIns="0" rIns="0">
            <a:spAutoFit/>
          </a:bodyPr>
          <a:lstStyle/>
          <a:p>
            <a:pPr algn="l">
              <a:lnSpc>
                <a:spcPts val="6300"/>
              </a:lnSpc>
              <a:spcBef>
                <a:spcPct val="0"/>
              </a:spcBef>
            </a:pPr>
            <a:r>
              <a:rPr lang="en-US" sz="4500">
                <a:solidFill>
                  <a:srgbClr val="5271FF"/>
                </a:solidFill>
                <a:latin typeface="Canva Sans Bold"/>
                <a:ea typeface="Canva Sans Bold"/>
                <a:cs typeface="Canva Sans Bold"/>
                <a:sym typeface="Canva Sans Bold"/>
              </a:rPr>
              <a:t>SELECT </a:t>
            </a:r>
          </a:p>
          <a:p>
            <a:pPr algn="l">
              <a:lnSpc>
                <a:spcPts val="6300"/>
              </a:lnSpc>
              <a:spcBef>
                <a:spcPct val="0"/>
              </a:spcBef>
            </a:pPr>
            <a:r>
              <a:rPr lang="en-US" sz="4500">
                <a:solidFill>
                  <a:srgbClr val="000000"/>
                </a:solidFill>
                <a:latin typeface="Canva Sans Bold"/>
                <a:ea typeface="Canva Sans Bold"/>
                <a:cs typeface="Canva Sans Bold"/>
                <a:sym typeface="Canva Sans Bold"/>
              </a:rPr>
              <a:t>    *</a:t>
            </a:r>
          </a:p>
          <a:p>
            <a:pPr algn="l">
              <a:lnSpc>
                <a:spcPts val="6300"/>
              </a:lnSpc>
              <a:spcBef>
                <a:spcPct val="0"/>
              </a:spcBef>
            </a:pPr>
            <a:r>
              <a:rPr lang="en-US" sz="4500">
                <a:solidFill>
                  <a:srgbClr val="5271FF"/>
                </a:solidFill>
                <a:latin typeface="Canva Sans Bold"/>
                <a:ea typeface="Canva Sans Bold"/>
                <a:cs typeface="Canva Sans Bold"/>
                <a:sym typeface="Canva Sans Bold"/>
              </a:rPr>
              <a:t>FROM</a:t>
            </a:r>
          </a:p>
          <a:p>
            <a:pPr algn="l">
              <a:lnSpc>
                <a:spcPts val="6300"/>
              </a:lnSpc>
              <a:spcBef>
                <a:spcPct val="0"/>
              </a:spcBef>
            </a:pPr>
            <a:r>
              <a:rPr lang="en-US" sz="4500">
                <a:solidFill>
                  <a:srgbClr val="000000"/>
                </a:solidFill>
                <a:latin typeface="Canva Sans Bold"/>
                <a:ea typeface="Canva Sans Bold"/>
                <a:cs typeface="Canva Sans Bold"/>
                <a:sym typeface="Canva Sans Bold"/>
              </a:rPr>
              <a:t>    </a:t>
            </a:r>
            <a:r>
              <a:rPr lang="en-US" sz="4500">
                <a:solidFill>
                  <a:srgbClr val="000000"/>
                </a:solidFill>
                <a:latin typeface="Canva Sans Bold"/>
                <a:ea typeface="Canva Sans Bold"/>
                <a:cs typeface="Canva Sans Bold"/>
                <a:sym typeface="Canva Sans Bold"/>
              </a:rPr>
              <a:t>customers</a:t>
            </a:r>
          </a:p>
          <a:p>
            <a:pPr algn="l">
              <a:lnSpc>
                <a:spcPts val="6300"/>
              </a:lnSpc>
              <a:spcBef>
                <a:spcPct val="0"/>
              </a:spcBef>
            </a:pPr>
            <a:r>
              <a:rPr lang="en-US" sz="4500">
                <a:solidFill>
                  <a:srgbClr val="5271FF"/>
                </a:solidFill>
                <a:latin typeface="Canva Sans Bold"/>
                <a:ea typeface="Canva Sans Bold"/>
                <a:cs typeface="Canva Sans Bold"/>
                <a:sym typeface="Canva Sans Bold"/>
              </a:rPr>
              <a:t>WHERE</a:t>
            </a:r>
          </a:p>
          <a:p>
            <a:pPr algn="l">
              <a:lnSpc>
                <a:spcPts val="6300"/>
              </a:lnSpc>
              <a:spcBef>
                <a:spcPct val="0"/>
              </a:spcBef>
            </a:pPr>
            <a:r>
              <a:rPr lang="en-US" sz="4500">
                <a:solidFill>
                  <a:srgbClr val="000000"/>
                </a:solidFill>
                <a:latin typeface="Canva Sans Bold"/>
                <a:ea typeface="Canva Sans Bold"/>
                <a:cs typeface="Canva Sans Bold"/>
                <a:sym typeface="Canva Sans Bold"/>
              </a:rPr>
              <a:t>    city = </a:t>
            </a:r>
            <a:r>
              <a:rPr lang="en-US" sz="4500">
                <a:solidFill>
                  <a:srgbClr val="FF3131"/>
                </a:solidFill>
                <a:latin typeface="Canva Sans Bold"/>
                <a:ea typeface="Canva Sans Bold"/>
                <a:cs typeface="Canva Sans Bold"/>
                <a:sym typeface="Canva Sans Bold"/>
              </a:rPr>
              <a:t>'Delhi'</a:t>
            </a:r>
            <a:r>
              <a:rPr lang="en-US" sz="4500">
                <a:solidFill>
                  <a:srgbClr val="000000"/>
                </a:solidFill>
                <a:latin typeface="Canva Sans Bold"/>
                <a:ea typeface="Canva Sans Bold"/>
                <a:cs typeface="Canva Sans Bold"/>
                <a:sym typeface="Canva Sans Bold"/>
              </a:rPr>
              <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1BB72"/>
        </a:solidFill>
      </p:bgPr>
    </p:bg>
    <p:spTree>
      <p:nvGrpSpPr>
        <p:cNvPr id="1" name=""/>
        <p:cNvGrpSpPr/>
        <p:nvPr/>
      </p:nvGrpSpPr>
      <p:grpSpPr>
        <a:xfrm>
          <a:off x="0" y="0"/>
          <a:ext cx="0" cy="0"/>
          <a:chOff x="0" y="0"/>
          <a:chExt cx="0" cy="0"/>
        </a:xfrm>
      </p:grpSpPr>
      <p:grpSp>
        <p:nvGrpSpPr>
          <p:cNvPr name="Group 2" id="2"/>
          <p:cNvGrpSpPr/>
          <p:nvPr/>
        </p:nvGrpSpPr>
        <p:grpSpPr>
          <a:xfrm rot="0">
            <a:off x="201001" y="1028700"/>
            <a:ext cx="4057841" cy="8885494"/>
            <a:chOff x="0" y="0"/>
            <a:chExt cx="5410455" cy="11847326"/>
          </a:xfrm>
        </p:grpSpPr>
        <p:sp>
          <p:nvSpPr>
            <p:cNvPr name="AutoShape 3" id="3"/>
            <p:cNvSpPr/>
            <p:nvPr/>
          </p:nvSpPr>
          <p:spPr>
            <a:xfrm>
              <a:off x="27424" y="0"/>
              <a:ext cx="0" cy="11847326"/>
            </a:xfrm>
            <a:prstGeom prst="line">
              <a:avLst/>
            </a:prstGeom>
            <a:ln cap="flat" w="54849">
              <a:solidFill>
                <a:srgbClr val="182F44"/>
              </a:solidFill>
              <a:prstDash val="solid"/>
              <a:headEnd type="none" len="sm" w="sm"/>
              <a:tailEnd type="none" len="sm" w="sm"/>
            </a:ln>
          </p:spPr>
        </p:sp>
        <p:sp>
          <p:nvSpPr>
            <p:cNvPr name="AutoShape 4" id="4"/>
            <p:cNvSpPr/>
            <p:nvPr/>
          </p:nvSpPr>
          <p:spPr>
            <a:xfrm>
              <a:off x="0" y="27424"/>
              <a:ext cx="5410455" cy="0"/>
            </a:xfrm>
            <a:prstGeom prst="line">
              <a:avLst/>
            </a:prstGeom>
            <a:ln cap="flat" w="54849">
              <a:solidFill>
                <a:srgbClr val="182F44"/>
              </a:solidFill>
              <a:prstDash val="solid"/>
              <a:headEnd type="none" len="sm" w="sm"/>
              <a:tailEnd type="none" len="sm" w="sm"/>
            </a:ln>
          </p:spPr>
        </p:sp>
        <p:sp>
          <p:nvSpPr>
            <p:cNvPr name="AutoShape 5" id="5"/>
            <p:cNvSpPr/>
            <p:nvPr/>
          </p:nvSpPr>
          <p:spPr>
            <a:xfrm flipH="true">
              <a:off x="0" y="11819901"/>
              <a:ext cx="5410455" cy="0"/>
            </a:xfrm>
            <a:prstGeom prst="line">
              <a:avLst/>
            </a:prstGeom>
            <a:ln cap="flat" w="54849">
              <a:solidFill>
                <a:srgbClr val="182F44"/>
              </a:solidFill>
              <a:prstDash val="solid"/>
              <a:headEnd type="none" len="sm" w="sm"/>
              <a:tailEnd type="none" len="sm" w="sm"/>
            </a:ln>
          </p:spPr>
        </p:sp>
      </p:grpSp>
      <p:sp>
        <p:nvSpPr>
          <p:cNvPr name="Freeform 6" id="6"/>
          <p:cNvSpPr/>
          <p:nvPr/>
        </p:nvSpPr>
        <p:spPr>
          <a:xfrm flipH="true" flipV="false" rot="0">
            <a:off x="7087959" y="9121389"/>
            <a:ext cx="3301400" cy="1165611"/>
          </a:xfrm>
          <a:custGeom>
            <a:avLst/>
            <a:gdLst/>
            <a:ahLst/>
            <a:cxnLst/>
            <a:rect r="r" b="b" t="t" l="l"/>
            <a:pathLst>
              <a:path h="1165611" w="3301400">
                <a:moveTo>
                  <a:pt x="3301400" y="0"/>
                </a:moveTo>
                <a:lnTo>
                  <a:pt x="0" y="0"/>
                </a:lnTo>
                <a:lnTo>
                  <a:pt x="0" y="1165611"/>
                </a:lnTo>
                <a:lnTo>
                  <a:pt x="3301400" y="1165611"/>
                </a:lnTo>
                <a:lnTo>
                  <a:pt x="3301400"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sp>
        <p:nvSpPr>
          <p:cNvPr name="Freeform 7" id="7"/>
          <p:cNvSpPr/>
          <p:nvPr/>
        </p:nvSpPr>
        <p:spPr>
          <a:xfrm flipH="false" flipV="false" rot="-10800000">
            <a:off x="7115649" y="0"/>
            <a:ext cx="3246020" cy="1146059"/>
          </a:xfrm>
          <a:custGeom>
            <a:avLst/>
            <a:gdLst/>
            <a:ahLst/>
            <a:cxnLst/>
            <a:rect r="r" b="b" t="t" l="l"/>
            <a:pathLst>
              <a:path h="1146059" w="3246020">
                <a:moveTo>
                  <a:pt x="0" y="0"/>
                </a:moveTo>
                <a:lnTo>
                  <a:pt x="3246020" y="0"/>
                </a:lnTo>
                <a:lnTo>
                  <a:pt x="3246020" y="1146059"/>
                </a:lnTo>
                <a:lnTo>
                  <a:pt x="0" y="1146059"/>
                </a:lnTo>
                <a:lnTo>
                  <a:pt x="0"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grpSp>
        <p:nvGrpSpPr>
          <p:cNvPr name="Group 8" id="8"/>
          <p:cNvGrpSpPr/>
          <p:nvPr/>
        </p:nvGrpSpPr>
        <p:grpSpPr>
          <a:xfrm rot="0">
            <a:off x="14052132" y="1028700"/>
            <a:ext cx="4057841" cy="8885494"/>
            <a:chOff x="0" y="0"/>
            <a:chExt cx="5410455" cy="11847326"/>
          </a:xfrm>
        </p:grpSpPr>
        <p:sp>
          <p:nvSpPr>
            <p:cNvPr name="AutoShape 9" id="9"/>
            <p:cNvSpPr/>
            <p:nvPr/>
          </p:nvSpPr>
          <p:spPr>
            <a:xfrm rot="-5400000">
              <a:off x="-540632" y="5896238"/>
              <a:ext cx="11847326" cy="0"/>
            </a:xfrm>
            <a:prstGeom prst="line">
              <a:avLst/>
            </a:prstGeom>
            <a:ln cap="flat" w="54849">
              <a:solidFill>
                <a:srgbClr val="182F44"/>
              </a:solidFill>
              <a:prstDash val="solid"/>
              <a:headEnd type="none" len="sm" w="sm"/>
              <a:tailEnd type="none" len="sm" w="sm"/>
            </a:ln>
          </p:spPr>
        </p:sp>
        <p:sp>
          <p:nvSpPr>
            <p:cNvPr name="AutoShape 10" id="10"/>
            <p:cNvSpPr/>
            <p:nvPr/>
          </p:nvSpPr>
          <p:spPr>
            <a:xfrm rot="-10800000">
              <a:off x="0" y="11792477"/>
              <a:ext cx="5410455" cy="0"/>
            </a:xfrm>
            <a:prstGeom prst="line">
              <a:avLst/>
            </a:prstGeom>
            <a:ln cap="flat" w="54849">
              <a:solidFill>
                <a:srgbClr val="182F44"/>
              </a:solidFill>
              <a:prstDash val="solid"/>
              <a:headEnd type="none" len="sm" w="sm"/>
              <a:tailEnd type="none" len="sm" w="sm"/>
            </a:ln>
          </p:spPr>
        </p:sp>
        <p:sp>
          <p:nvSpPr>
            <p:cNvPr name="AutoShape 11" id="11"/>
            <p:cNvSpPr/>
            <p:nvPr/>
          </p:nvSpPr>
          <p:spPr>
            <a:xfrm rot="0">
              <a:off x="0" y="0"/>
              <a:ext cx="5410455" cy="0"/>
            </a:xfrm>
            <a:prstGeom prst="line">
              <a:avLst/>
            </a:prstGeom>
            <a:ln cap="flat" w="54849">
              <a:solidFill>
                <a:srgbClr val="182F44"/>
              </a:solidFill>
              <a:prstDash val="solid"/>
              <a:headEnd type="none" len="sm" w="sm"/>
              <a:tailEnd type="none" len="sm" w="sm"/>
            </a:ln>
          </p:spPr>
        </p:sp>
      </p:grpSp>
      <p:sp>
        <p:nvSpPr>
          <p:cNvPr name="TextBox 12" id="12"/>
          <p:cNvSpPr txBox="true"/>
          <p:nvPr/>
        </p:nvSpPr>
        <p:spPr>
          <a:xfrm rot="0">
            <a:off x="201001" y="1776732"/>
            <a:ext cx="17933272" cy="771525"/>
          </a:xfrm>
          <a:prstGeom prst="rect">
            <a:avLst/>
          </a:prstGeom>
        </p:spPr>
        <p:txBody>
          <a:bodyPr anchor="t" rtlCol="false" tIns="0" lIns="0" bIns="0" rIns="0">
            <a:spAutoFit/>
          </a:bodyPr>
          <a:lstStyle/>
          <a:p>
            <a:pPr algn="ctr">
              <a:lnSpc>
                <a:spcPts val="6300"/>
              </a:lnSpc>
            </a:pPr>
            <a:r>
              <a:rPr lang="en-US" sz="4500">
                <a:solidFill>
                  <a:srgbClr val="000000"/>
                </a:solidFill>
                <a:latin typeface="Canva Sans Bold"/>
                <a:ea typeface="Canva Sans Bold"/>
                <a:cs typeface="Canva Sans Bold"/>
                <a:sym typeface="Canva Sans Bold"/>
              </a:rPr>
              <a:t>Q2.Find the average rating of all restaurants in 'Mumbai'.</a:t>
            </a:r>
          </a:p>
        </p:txBody>
      </p:sp>
      <p:sp>
        <p:nvSpPr>
          <p:cNvPr name="TextBox 13" id="13"/>
          <p:cNvSpPr txBox="true"/>
          <p:nvPr/>
        </p:nvSpPr>
        <p:spPr>
          <a:xfrm rot="0">
            <a:off x="579378" y="3457849"/>
            <a:ext cx="17104922" cy="5441324"/>
          </a:xfrm>
          <a:prstGeom prst="rect">
            <a:avLst/>
          </a:prstGeom>
        </p:spPr>
        <p:txBody>
          <a:bodyPr anchor="t" rtlCol="false" tIns="0" lIns="0" bIns="0" rIns="0">
            <a:spAutoFit/>
          </a:bodyPr>
          <a:lstStyle/>
          <a:p>
            <a:pPr algn="l">
              <a:lnSpc>
                <a:spcPts val="6159"/>
              </a:lnSpc>
            </a:pPr>
            <a:r>
              <a:rPr lang="en-US" sz="4399">
                <a:solidFill>
                  <a:srgbClr val="5271FF"/>
                </a:solidFill>
                <a:latin typeface="Canva Sans Bold"/>
                <a:ea typeface="Canva Sans Bold"/>
                <a:cs typeface="Canva Sans Bold"/>
                <a:sym typeface="Canva Sans Bold"/>
              </a:rPr>
              <a:t>SELECT</a:t>
            </a:r>
            <a:r>
              <a:rPr lang="en-US" sz="4399">
                <a:solidFill>
                  <a:srgbClr val="000000"/>
                </a:solidFill>
                <a:latin typeface="Canva Sans Bold"/>
                <a:ea typeface="Canva Sans Bold"/>
                <a:cs typeface="Canva Sans Bold"/>
                <a:sym typeface="Canva Sans Bold"/>
              </a:rPr>
              <a:t> </a:t>
            </a:r>
          </a:p>
          <a:p>
            <a:pPr algn="l">
              <a:lnSpc>
                <a:spcPts val="6159"/>
              </a:lnSpc>
            </a:pPr>
            <a:r>
              <a:rPr lang="en-US" sz="4399">
                <a:solidFill>
                  <a:srgbClr val="000000"/>
                </a:solidFill>
                <a:latin typeface="Canva Sans Bold"/>
                <a:ea typeface="Canva Sans Bold"/>
                <a:cs typeface="Canva Sans Bold"/>
                <a:sym typeface="Canva Sans Bold"/>
              </a:rPr>
              <a:t>    city, AVG(rating) AS average_rating</a:t>
            </a:r>
          </a:p>
          <a:p>
            <a:pPr algn="l">
              <a:lnSpc>
                <a:spcPts val="6159"/>
              </a:lnSpc>
            </a:pPr>
            <a:r>
              <a:rPr lang="en-US" sz="4399">
                <a:solidFill>
                  <a:srgbClr val="5271FF"/>
                </a:solidFill>
                <a:latin typeface="Canva Sans Bold"/>
                <a:ea typeface="Canva Sans Bold"/>
                <a:cs typeface="Canva Sans Bold"/>
                <a:sym typeface="Canva Sans Bold"/>
              </a:rPr>
              <a:t>FROM</a:t>
            </a:r>
          </a:p>
          <a:p>
            <a:pPr algn="l">
              <a:lnSpc>
                <a:spcPts val="6159"/>
              </a:lnSpc>
            </a:pPr>
            <a:r>
              <a:rPr lang="en-US" sz="4399">
                <a:solidFill>
                  <a:srgbClr val="000000"/>
                </a:solidFill>
                <a:latin typeface="Canva Sans Bold"/>
                <a:ea typeface="Canva Sans Bold"/>
                <a:cs typeface="Canva Sans Bold"/>
                <a:sym typeface="Canva Sans Bold"/>
              </a:rPr>
              <a:t>    restaurants</a:t>
            </a:r>
          </a:p>
          <a:p>
            <a:pPr algn="l">
              <a:lnSpc>
                <a:spcPts val="6159"/>
              </a:lnSpc>
            </a:pPr>
            <a:r>
              <a:rPr lang="en-US" sz="4399">
                <a:solidFill>
                  <a:srgbClr val="5271FF"/>
                </a:solidFill>
                <a:latin typeface="Canva Sans Bold"/>
                <a:ea typeface="Canva Sans Bold"/>
                <a:cs typeface="Canva Sans Bold"/>
                <a:sym typeface="Canva Sans Bold"/>
              </a:rPr>
              <a:t>WHERE</a:t>
            </a:r>
          </a:p>
          <a:p>
            <a:pPr algn="l">
              <a:lnSpc>
                <a:spcPts val="6159"/>
              </a:lnSpc>
            </a:pPr>
            <a:r>
              <a:rPr lang="en-US" sz="4399">
                <a:solidFill>
                  <a:srgbClr val="000000"/>
                </a:solidFill>
                <a:latin typeface="Canva Sans Bold"/>
                <a:ea typeface="Canva Sans Bold"/>
                <a:cs typeface="Canva Sans Bold"/>
                <a:sym typeface="Canva Sans Bold"/>
              </a:rPr>
              <a:t>    city = </a:t>
            </a:r>
            <a:r>
              <a:rPr lang="en-US" sz="4399">
                <a:solidFill>
                  <a:srgbClr val="FF3131"/>
                </a:solidFill>
                <a:latin typeface="Canva Sans Bold"/>
                <a:ea typeface="Canva Sans Bold"/>
                <a:cs typeface="Canva Sans Bold"/>
                <a:sym typeface="Canva Sans Bold"/>
              </a:rPr>
              <a:t>'Mumbai'</a:t>
            </a:r>
          </a:p>
          <a:p>
            <a:pPr algn="l">
              <a:lnSpc>
                <a:spcPts val="6159"/>
              </a:lnSpc>
            </a:pPr>
            <a:r>
              <a:rPr lang="en-US" sz="4399">
                <a:solidFill>
                  <a:srgbClr val="5271FF"/>
                </a:solidFill>
                <a:latin typeface="Canva Sans Bold"/>
                <a:ea typeface="Canva Sans Bold"/>
                <a:cs typeface="Canva Sans Bold"/>
                <a:sym typeface="Canva Sans Bold"/>
              </a:rPr>
              <a:t>group by</a:t>
            </a:r>
            <a:r>
              <a:rPr lang="en-US" sz="4399">
                <a:solidFill>
                  <a:srgbClr val="000000"/>
                </a:solidFill>
                <a:latin typeface="Canva Sans Bold"/>
                <a:ea typeface="Canva Sans Bold"/>
                <a:cs typeface="Canva Sans Bold"/>
                <a:sym typeface="Canva Sans Bold"/>
              </a:rPr>
              <a:t> city;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1BB72"/>
        </a:solidFill>
      </p:bgPr>
    </p:bg>
    <p:spTree>
      <p:nvGrpSpPr>
        <p:cNvPr id="1" name=""/>
        <p:cNvGrpSpPr/>
        <p:nvPr/>
      </p:nvGrpSpPr>
      <p:grpSpPr>
        <a:xfrm>
          <a:off x="0" y="0"/>
          <a:ext cx="0" cy="0"/>
          <a:chOff x="0" y="0"/>
          <a:chExt cx="0" cy="0"/>
        </a:xfrm>
      </p:grpSpPr>
      <p:grpSp>
        <p:nvGrpSpPr>
          <p:cNvPr name="Group 2" id="2"/>
          <p:cNvGrpSpPr/>
          <p:nvPr/>
        </p:nvGrpSpPr>
        <p:grpSpPr>
          <a:xfrm rot="0">
            <a:off x="201001" y="1028700"/>
            <a:ext cx="4057841" cy="8885494"/>
            <a:chOff x="0" y="0"/>
            <a:chExt cx="5410455" cy="11847326"/>
          </a:xfrm>
        </p:grpSpPr>
        <p:sp>
          <p:nvSpPr>
            <p:cNvPr name="AutoShape 3" id="3"/>
            <p:cNvSpPr/>
            <p:nvPr/>
          </p:nvSpPr>
          <p:spPr>
            <a:xfrm>
              <a:off x="27424" y="0"/>
              <a:ext cx="0" cy="11847326"/>
            </a:xfrm>
            <a:prstGeom prst="line">
              <a:avLst/>
            </a:prstGeom>
            <a:ln cap="flat" w="54849">
              <a:solidFill>
                <a:srgbClr val="182F44"/>
              </a:solidFill>
              <a:prstDash val="solid"/>
              <a:headEnd type="none" len="sm" w="sm"/>
              <a:tailEnd type="none" len="sm" w="sm"/>
            </a:ln>
          </p:spPr>
        </p:sp>
        <p:sp>
          <p:nvSpPr>
            <p:cNvPr name="AutoShape 4" id="4"/>
            <p:cNvSpPr/>
            <p:nvPr/>
          </p:nvSpPr>
          <p:spPr>
            <a:xfrm>
              <a:off x="0" y="27424"/>
              <a:ext cx="5410455" cy="0"/>
            </a:xfrm>
            <a:prstGeom prst="line">
              <a:avLst/>
            </a:prstGeom>
            <a:ln cap="flat" w="54849">
              <a:solidFill>
                <a:srgbClr val="182F44"/>
              </a:solidFill>
              <a:prstDash val="solid"/>
              <a:headEnd type="none" len="sm" w="sm"/>
              <a:tailEnd type="none" len="sm" w="sm"/>
            </a:ln>
          </p:spPr>
        </p:sp>
        <p:sp>
          <p:nvSpPr>
            <p:cNvPr name="AutoShape 5" id="5"/>
            <p:cNvSpPr/>
            <p:nvPr/>
          </p:nvSpPr>
          <p:spPr>
            <a:xfrm flipH="true">
              <a:off x="0" y="11819901"/>
              <a:ext cx="5410455" cy="0"/>
            </a:xfrm>
            <a:prstGeom prst="line">
              <a:avLst/>
            </a:prstGeom>
            <a:ln cap="flat" w="54849">
              <a:solidFill>
                <a:srgbClr val="182F44"/>
              </a:solidFill>
              <a:prstDash val="solid"/>
              <a:headEnd type="none" len="sm" w="sm"/>
              <a:tailEnd type="none" len="sm" w="sm"/>
            </a:ln>
          </p:spPr>
        </p:sp>
      </p:grpSp>
      <p:sp>
        <p:nvSpPr>
          <p:cNvPr name="Freeform 6" id="6"/>
          <p:cNvSpPr/>
          <p:nvPr/>
        </p:nvSpPr>
        <p:spPr>
          <a:xfrm flipH="true" flipV="false" rot="0">
            <a:off x="6749933" y="9016181"/>
            <a:ext cx="3599383" cy="1270819"/>
          </a:xfrm>
          <a:custGeom>
            <a:avLst/>
            <a:gdLst/>
            <a:ahLst/>
            <a:cxnLst/>
            <a:rect r="r" b="b" t="t" l="l"/>
            <a:pathLst>
              <a:path h="1270819" w="3599383">
                <a:moveTo>
                  <a:pt x="3599383" y="0"/>
                </a:moveTo>
                <a:lnTo>
                  <a:pt x="0" y="0"/>
                </a:lnTo>
                <a:lnTo>
                  <a:pt x="0" y="1270819"/>
                </a:lnTo>
                <a:lnTo>
                  <a:pt x="3599383" y="1270819"/>
                </a:lnTo>
                <a:lnTo>
                  <a:pt x="3599383"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sp>
        <p:nvSpPr>
          <p:cNvPr name="Freeform 7" id="7"/>
          <p:cNvSpPr/>
          <p:nvPr/>
        </p:nvSpPr>
        <p:spPr>
          <a:xfrm flipH="false" flipV="false" rot="-10800000">
            <a:off x="6749933" y="0"/>
            <a:ext cx="3676669" cy="1298106"/>
          </a:xfrm>
          <a:custGeom>
            <a:avLst/>
            <a:gdLst/>
            <a:ahLst/>
            <a:cxnLst/>
            <a:rect r="r" b="b" t="t" l="l"/>
            <a:pathLst>
              <a:path h="1298106" w="3676669">
                <a:moveTo>
                  <a:pt x="0" y="0"/>
                </a:moveTo>
                <a:lnTo>
                  <a:pt x="3676669" y="0"/>
                </a:lnTo>
                <a:lnTo>
                  <a:pt x="3676669" y="1298106"/>
                </a:lnTo>
                <a:lnTo>
                  <a:pt x="0" y="1298106"/>
                </a:lnTo>
                <a:lnTo>
                  <a:pt x="0"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grpSp>
        <p:nvGrpSpPr>
          <p:cNvPr name="Group 8" id="8"/>
          <p:cNvGrpSpPr/>
          <p:nvPr/>
        </p:nvGrpSpPr>
        <p:grpSpPr>
          <a:xfrm rot="0">
            <a:off x="14052132" y="1028700"/>
            <a:ext cx="4057841" cy="8885494"/>
            <a:chOff x="0" y="0"/>
            <a:chExt cx="5410455" cy="11847326"/>
          </a:xfrm>
        </p:grpSpPr>
        <p:sp>
          <p:nvSpPr>
            <p:cNvPr name="AutoShape 9" id="9"/>
            <p:cNvSpPr/>
            <p:nvPr/>
          </p:nvSpPr>
          <p:spPr>
            <a:xfrm rot="-5400000">
              <a:off x="-540632" y="5896238"/>
              <a:ext cx="11847326" cy="0"/>
            </a:xfrm>
            <a:prstGeom prst="line">
              <a:avLst/>
            </a:prstGeom>
            <a:ln cap="flat" w="54849">
              <a:solidFill>
                <a:srgbClr val="182F44"/>
              </a:solidFill>
              <a:prstDash val="solid"/>
              <a:headEnd type="none" len="sm" w="sm"/>
              <a:tailEnd type="none" len="sm" w="sm"/>
            </a:ln>
          </p:spPr>
        </p:sp>
        <p:sp>
          <p:nvSpPr>
            <p:cNvPr name="AutoShape 10" id="10"/>
            <p:cNvSpPr/>
            <p:nvPr/>
          </p:nvSpPr>
          <p:spPr>
            <a:xfrm rot="-10800000">
              <a:off x="0" y="11792477"/>
              <a:ext cx="5410455" cy="0"/>
            </a:xfrm>
            <a:prstGeom prst="line">
              <a:avLst/>
            </a:prstGeom>
            <a:ln cap="flat" w="54849">
              <a:solidFill>
                <a:srgbClr val="182F44"/>
              </a:solidFill>
              <a:prstDash val="solid"/>
              <a:headEnd type="none" len="sm" w="sm"/>
              <a:tailEnd type="none" len="sm" w="sm"/>
            </a:ln>
          </p:spPr>
        </p:sp>
        <p:sp>
          <p:nvSpPr>
            <p:cNvPr name="AutoShape 11" id="11"/>
            <p:cNvSpPr/>
            <p:nvPr/>
          </p:nvSpPr>
          <p:spPr>
            <a:xfrm rot="0">
              <a:off x="0" y="0"/>
              <a:ext cx="5410455" cy="0"/>
            </a:xfrm>
            <a:prstGeom prst="line">
              <a:avLst/>
            </a:prstGeom>
            <a:ln cap="flat" w="54849">
              <a:solidFill>
                <a:srgbClr val="182F44"/>
              </a:solidFill>
              <a:prstDash val="solid"/>
              <a:headEnd type="none" len="sm" w="sm"/>
              <a:tailEnd type="none" len="sm" w="sm"/>
            </a:ln>
          </p:spPr>
        </p:sp>
      </p:grpSp>
      <p:sp>
        <p:nvSpPr>
          <p:cNvPr name="TextBox 12" id="12"/>
          <p:cNvSpPr txBox="true"/>
          <p:nvPr/>
        </p:nvSpPr>
        <p:spPr>
          <a:xfrm rot="0">
            <a:off x="201001" y="1800380"/>
            <a:ext cx="17908972" cy="755015"/>
          </a:xfrm>
          <a:prstGeom prst="rect">
            <a:avLst/>
          </a:prstGeom>
        </p:spPr>
        <p:txBody>
          <a:bodyPr anchor="t" rtlCol="false" tIns="0" lIns="0" bIns="0" rIns="0">
            <a:spAutoFit/>
          </a:bodyPr>
          <a:lstStyle/>
          <a:p>
            <a:pPr algn="ctr">
              <a:lnSpc>
                <a:spcPts val="6160"/>
              </a:lnSpc>
            </a:pPr>
            <a:r>
              <a:rPr lang="en-US" sz="4400">
                <a:solidFill>
                  <a:srgbClr val="000000"/>
                </a:solidFill>
                <a:latin typeface="Canva Sans Bold"/>
                <a:ea typeface="Canva Sans Bold"/>
                <a:cs typeface="Canva Sans Bold"/>
                <a:sym typeface="Canva Sans Bold"/>
              </a:rPr>
              <a:t>Q3.List all customers who have placed at least one order.</a:t>
            </a:r>
          </a:p>
        </p:txBody>
      </p:sp>
      <p:sp>
        <p:nvSpPr>
          <p:cNvPr name="TextBox 13" id="13"/>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14" id="14"/>
          <p:cNvSpPr txBox="true"/>
          <p:nvPr/>
        </p:nvSpPr>
        <p:spPr>
          <a:xfrm rot="0">
            <a:off x="690559" y="3855553"/>
            <a:ext cx="16916407" cy="4660265"/>
          </a:xfrm>
          <a:prstGeom prst="rect">
            <a:avLst/>
          </a:prstGeom>
        </p:spPr>
        <p:txBody>
          <a:bodyPr anchor="t" rtlCol="false" tIns="0" lIns="0" bIns="0" rIns="0">
            <a:spAutoFit/>
          </a:bodyPr>
          <a:lstStyle/>
          <a:p>
            <a:pPr algn="l">
              <a:lnSpc>
                <a:spcPts val="6160"/>
              </a:lnSpc>
              <a:spcBef>
                <a:spcPct val="0"/>
              </a:spcBef>
            </a:pPr>
            <a:r>
              <a:rPr lang="en-US" sz="4400">
                <a:solidFill>
                  <a:srgbClr val="5271FF"/>
                </a:solidFill>
                <a:latin typeface="Canva Sans Bold"/>
                <a:ea typeface="Canva Sans Bold"/>
                <a:cs typeface="Canva Sans Bold"/>
                <a:sym typeface="Canva Sans Bold"/>
              </a:rPr>
              <a:t>SELECT DISTINCT</a:t>
            </a:r>
          </a:p>
          <a:p>
            <a:pPr algn="l">
              <a:lnSpc>
                <a:spcPts val="6160"/>
              </a:lnSpc>
              <a:spcBef>
                <a:spcPct val="0"/>
              </a:spcBef>
            </a:pPr>
            <a:r>
              <a:rPr lang="en-US" sz="4400">
                <a:solidFill>
                  <a:srgbClr val="000000"/>
                </a:solidFill>
                <a:latin typeface="Canva Sans Bold"/>
                <a:ea typeface="Canva Sans Bold"/>
                <a:cs typeface="Canva Sans Bold"/>
                <a:sym typeface="Canva Sans Bold"/>
              </a:rPr>
              <a:t>    customers.name</a:t>
            </a:r>
          </a:p>
          <a:p>
            <a:pPr algn="l">
              <a:lnSpc>
                <a:spcPts val="6160"/>
              </a:lnSpc>
              <a:spcBef>
                <a:spcPct val="0"/>
              </a:spcBef>
            </a:pPr>
            <a:r>
              <a:rPr lang="en-US" sz="4400">
                <a:solidFill>
                  <a:srgbClr val="5271FF"/>
                </a:solidFill>
                <a:latin typeface="Canva Sans Bold"/>
                <a:ea typeface="Canva Sans Bold"/>
                <a:cs typeface="Canva Sans Bold"/>
                <a:sym typeface="Canva Sans Bold"/>
              </a:rPr>
              <a:t>FROM</a:t>
            </a:r>
          </a:p>
          <a:p>
            <a:pPr algn="l">
              <a:lnSpc>
                <a:spcPts val="6160"/>
              </a:lnSpc>
              <a:spcBef>
                <a:spcPct val="0"/>
              </a:spcBef>
            </a:pPr>
            <a:r>
              <a:rPr lang="en-US" sz="4400">
                <a:solidFill>
                  <a:srgbClr val="000000"/>
                </a:solidFill>
                <a:latin typeface="Canva Sans Bold"/>
                <a:ea typeface="Canva Sans Bold"/>
                <a:cs typeface="Canva Sans Bold"/>
                <a:sym typeface="Canva Sans Bold"/>
              </a:rPr>
              <a:t>    customers</a:t>
            </a:r>
          </a:p>
          <a:p>
            <a:pPr algn="l">
              <a:lnSpc>
                <a:spcPts val="6160"/>
              </a:lnSpc>
              <a:spcBef>
                <a:spcPct val="0"/>
              </a:spcBef>
            </a:pPr>
            <a:r>
              <a:rPr lang="en-US" sz="4400">
                <a:solidFill>
                  <a:srgbClr val="000000"/>
                </a:solidFill>
                <a:latin typeface="Canva Sans Bold"/>
                <a:ea typeface="Canva Sans Bold"/>
                <a:cs typeface="Canva Sans Bold"/>
                <a:sym typeface="Canva Sans Bold"/>
              </a:rPr>
              <a:t>        </a:t>
            </a:r>
            <a:r>
              <a:rPr lang="en-US" sz="4400">
                <a:solidFill>
                  <a:srgbClr val="5271FF"/>
                </a:solidFill>
                <a:latin typeface="Canva Sans Bold"/>
                <a:ea typeface="Canva Sans Bold"/>
                <a:cs typeface="Canva Sans Bold"/>
                <a:sym typeface="Canva Sans Bold"/>
              </a:rPr>
              <a:t>JOIN</a:t>
            </a:r>
          </a:p>
          <a:p>
            <a:pPr algn="l">
              <a:lnSpc>
                <a:spcPts val="6160"/>
              </a:lnSpc>
              <a:spcBef>
                <a:spcPct val="0"/>
              </a:spcBef>
            </a:pPr>
            <a:r>
              <a:rPr lang="en-US" sz="4400">
                <a:solidFill>
                  <a:srgbClr val="000000"/>
                </a:solidFill>
                <a:latin typeface="Canva Sans Bold"/>
                <a:ea typeface="Canva Sans Bold"/>
                <a:cs typeface="Canva Sans Bold"/>
                <a:sym typeface="Canva Sans Bold"/>
              </a:rPr>
              <a:t>    orders </a:t>
            </a:r>
            <a:r>
              <a:rPr lang="en-US" sz="4400">
                <a:solidFill>
                  <a:srgbClr val="5271FF"/>
                </a:solidFill>
                <a:latin typeface="Canva Sans Bold"/>
                <a:ea typeface="Canva Sans Bold"/>
                <a:cs typeface="Canva Sans Bold"/>
                <a:sym typeface="Canva Sans Bold"/>
              </a:rPr>
              <a:t>ON</a:t>
            </a:r>
            <a:r>
              <a:rPr lang="en-US" sz="4400">
                <a:solidFill>
                  <a:srgbClr val="000000"/>
                </a:solidFill>
                <a:latin typeface="Canva Sans Bold"/>
                <a:ea typeface="Canva Sans Bold"/>
                <a:cs typeface="Canva Sans Bold"/>
                <a:sym typeface="Canva Sans Bold"/>
              </a:rPr>
              <a:t> customers.customer_id = orders.customer_id;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1BB72"/>
        </a:solidFill>
      </p:bgPr>
    </p:bg>
    <p:spTree>
      <p:nvGrpSpPr>
        <p:cNvPr id="1" name=""/>
        <p:cNvGrpSpPr/>
        <p:nvPr/>
      </p:nvGrpSpPr>
      <p:grpSpPr>
        <a:xfrm>
          <a:off x="0" y="0"/>
          <a:ext cx="0" cy="0"/>
          <a:chOff x="0" y="0"/>
          <a:chExt cx="0" cy="0"/>
        </a:xfrm>
      </p:grpSpPr>
      <p:grpSp>
        <p:nvGrpSpPr>
          <p:cNvPr name="Group 2" id="2"/>
          <p:cNvGrpSpPr/>
          <p:nvPr/>
        </p:nvGrpSpPr>
        <p:grpSpPr>
          <a:xfrm rot="0">
            <a:off x="201001" y="1028700"/>
            <a:ext cx="4057841" cy="8885494"/>
            <a:chOff x="0" y="0"/>
            <a:chExt cx="5410455" cy="11847326"/>
          </a:xfrm>
        </p:grpSpPr>
        <p:sp>
          <p:nvSpPr>
            <p:cNvPr name="AutoShape 3" id="3"/>
            <p:cNvSpPr/>
            <p:nvPr/>
          </p:nvSpPr>
          <p:spPr>
            <a:xfrm>
              <a:off x="27424" y="0"/>
              <a:ext cx="0" cy="11847326"/>
            </a:xfrm>
            <a:prstGeom prst="line">
              <a:avLst/>
            </a:prstGeom>
            <a:ln cap="flat" w="54849">
              <a:solidFill>
                <a:srgbClr val="182F44"/>
              </a:solidFill>
              <a:prstDash val="solid"/>
              <a:headEnd type="none" len="sm" w="sm"/>
              <a:tailEnd type="none" len="sm" w="sm"/>
            </a:ln>
          </p:spPr>
        </p:sp>
        <p:sp>
          <p:nvSpPr>
            <p:cNvPr name="AutoShape 4" id="4"/>
            <p:cNvSpPr/>
            <p:nvPr/>
          </p:nvSpPr>
          <p:spPr>
            <a:xfrm>
              <a:off x="0" y="27424"/>
              <a:ext cx="5410455" cy="0"/>
            </a:xfrm>
            <a:prstGeom prst="line">
              <a:avLst/>
            </a:prstGeom>
            <a:ln cap="flat" w="54849">
              <a:solidFill>
                <a:srgbClr val="182F44"/>
              </a:solidFill>
              <a:prstDash val="solid"/>
              <a:headEnd type="none" len="sm" w="sm"/>
              <a:tailEnd type="none" len="sm" w="sm"/>
            </a:ln>
          </p:spPr>
        </p:sp>
        <p:sp>
          <p:nvSpPr>
            <p:cNvPr name="AutoShape 5" id="5"/>
            <p:cNvSpPr/>
            <p:nvPr/>
          </p:nvSpPr>
          <p:spPr>
            <a:xfrm flipH="true">
              <a:off x="0" y="11819901"/>
              <a:ext cx="5410455" cy="0"/>
            </a:xfrm>
            <a:prstGeom prst="line">
              <a:avLst/>
            </a:prstGeom>
            <a:ln cap="flat" w="54849">
              <a:solidFill>
                <a:srgbClr val="182F44"/>
              </a:solidFill>
              <a:prstDash val="solid"/>
              <a:headEnd type="none" len="sm" w="sm"/>
              <a:tailEnd type="none" len="sm" w="sm"/>
            </a:ln>
          </p:spPr>
        </p:sp>
      </p:grpSp>
      <p:sp>
        <p:nvSpPr>
          <p:cNvPr name="Freeform 6" id="6"/>
          <p:cNvSpPr/>
          <p:nvPr/>
        </p:nvSpPr>
        <p:spPr>
          <a:xfrm flipH="true" flipV="false" rot="0">
            <a:off x="6880534" y="9137163"/>
            <a:ext cx="3256722" cy="1149837"/>
          </a:xfrm>
          <a:custGeom>
            <a:avLst/>
            <a:gdLst/>
            <a:ahLst/>
            <a:cxnLst/>
            <a:rect r="r" b="b" t="t" l="l"/>
            <a:pathLst>
              <a:path h="1149837" w="3256722">
                <a:moveTo>
                  <a:pt x="3256721" y="0"/>
                </a:moveTo>
                <a:lnTo>
                  <a:pt x="0" y="0"/>
                </a:lnTo>
                <a:lnTo>
                  <a:pt x="0" y="1149837"/>
                </a:lnTo>
                <a:lnTo>
                  <a:pt x="3256721" y="1149837"/>
                </a:lnTo>
                <a:lnTo>
                  <a:pt x="3256721"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sp>
        <p:nvSpPr>
          <p:cNvPr name="Freeform 7" id="7"/>
          <p:cNvSpPr/>
          <p:nvPr/>
        </p:nvSpPr>
        <p:spPr>
          <a:xfrm flipH="false" flipV="false" rot="-10800000">
            <a:off x="7093370" y="0"/>
            <a:ext cx="3204243" cy="1131308"/>
          </a:xfrm>
          <a:custGeom>
            <a:avLst/>
            <a:gdLst/>
            <a:ahLst/>
            <a:cxnLst/>
            <a:rect r="r" b="b" t="t" l="l"/>
            <a:pathLst>
              <a:path h="1131308" w="3204243">
                <a:moveTo>
                  <a:pt x="0" y="0"/>
                </a:moveTo>
                <a:lnTo>
                  <a:pt x="3204243" y="0"/>
                </a:lnTo>
                <a:lnTo>
                  <a:pt x="3204243" y="1131308"/>
                </a:lnTo>
                <a:lnTo>
                  <a:pt x="0" y="1131308"/>
                </a:lnTo>
                <a:lnTo>
                  <a:pt x="0"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grpSp>
        <p:nvGrpSpPr>
          <p:cNvPr name="Group 8" id="8"/>
          <p:cNvGrpSpPr/>
          <p:nvPr/>
        </p:nvGrpSpPr>
        <p:grpSpPr>
          <a:xfrm rot="0">
            <a:off x="14052132" y="1028700"/>
            <a:ext cx="4057841" cy="8885494"/>
            <a:chOff x="0" y="0"/>
            <a:chExt cx="5410455" cy="11847326"/>
          </a:xfrm>
        </p:grpSpPr>
        <p:sp>
          <p:nvSpPr>
            <p:cNvPr name="AutoShape 9" id="9"/>
            <p:cNvSpPr/>
            <p:nvPr/>
          </p:nvSpPr>
          <p:spPr>
            <a:xfrm rot="-5400000">
              <a:off x="-540632" y="5896238"/>
              <a:ext cx="11847326" cy="0"/>
            </a:xfrm>
            <a:prstGeom prst="line">
              <a:avLst/>
            </a:prstGeom>
            <a:ln cap="flat" w="54849">
              <a:solidFill>
                <a:srgbClr val="182F44"/>
              </a:solidFill>
              <a:prstDash val="solid"/>
              <a:headEnd type="none" len="sm" w="sm"/>
              <a:tailEnd type="none" len="sm" w="sm"/>
            </a:ln>
          </p:spPr>
        </p:sp>
        <p:sp>
          <p:nvSpPr>
            <p:cNvPr name="AutoShape 10" id="10"/>
            <p:cNvSpPr/>
            <p:nvPr/>
          </p:nvSpPr>
          <p:spPr>
            <a:xfrm rot="-10800000">
              <a:off x="0" y="11792477"/>
              <a:ext cx="5410455" cy="0"/>
            </a:xfrm>
            <a:prstGeom prst="line">
              <a:avLst/>
            </a:prstGeom>
            <a:ln cap="flat" w="54849">
              <a:solidFill>
                <a:srgbClr val="182F44"/>
              </a:solidFill>
              <a:prstDash val="solid"/>
              <a:headEnd type="none" len="sm" w="sm"/>
              <a:tailEnd type="none" len="sm" w="sm"/>
            </a:ln>
          </p:spPr>
        </p:sp>
        <p:sp>
          <p:nvSpPr>
            <p:cNvPr name="AutoShape 11" id="11"/>
            <p:cNvSpPr/>
            <p:nvPr/>
          </p:nvSpPr>
          <p:spPr>
            <a:xfrm rot="0">
              <a:off x="0" y="0"/>
              <a:ext cx="5410455" cy="0"/>
            </a:xfrm>
            <a:prstGeom prst="line">
              <a:avLst/>
            </a:prstGeom>
            <a:ln cap="flat" w="54849">
              <a:solidFill>
                <a:srgbClr val="182F44"/>
              </a:solidFill>
              <a:prstDash val="solid"/>
              <a:headEnd type="none" len="sm" w="sm"/>
              <a:tailEnd type="none" len="sm" w="sm"/>
            </a:ln>
          </p:spPr>
        </p:sp>
      </p:grpSp>
      <p:sp>
        <p:nvSpPr>
          <p:cNvPr name="TextBox 12" id="12"/>
          <p:cNvSpPr txBox="true"/>
          <p:nvPr/>
        </p:nvSpPr>
        <p:spPr>
          <a:xfrm rot="0">
            <a:off x="189514" y="1502783"/>
            <a:ext cx="17908972" cy="738504"/>
          </a:xfrm>
          <a:prstGeom prst="rect">
            <a:avLst/>
          </a:prstGeom>
        </p:spPr>
        <p:txBody>
          <a:bodyPr anchor="t" rtlCol="false" tIns="0" lIns="0" bIns="0" rIns="0">
            <a:spAutoFit/>
          </a:bodyPr>
          <a:lstStyle/>
          <a:p>
            <a:pPr algn="ctr">
              <a:lnSpc>
                <a:spcPts val="6020"/>
              </a:lnSpc>
            </a:pPr>
            <a:r>
              <a:rPr lang="en-US" sz="4300">
                <a:solidFill>
                  <a:srgbClr val="000000"/>
                </a:solidFill>
                <a:latin typeface="Canva Sans Bold"/>
                <a:ea typeface="Canva Sans Bold"/>
                <a:cs typeface="Canva Sans Bold"/>
                <a:sym typeface="Canva Sans Bold"/>
              </a:rPr>
              <a:t>Q4.</a:t>
            </a:r>
            <a:r>
              <a:rPr lang="en-US" sz="4300">
                <a:solidFill>
                  <a:srgbClr val="000000"/>
                </a:solidFill>
                <a:latin typeface="Canva Sans Bold"/>
                <a:ea typeface="Canva Sans Bold"/>
                <a:cs typeface="Canva Sans Bold"/>
                <a:sym typeface="Canva Sans Bold"/>
              </a:rPr>
              <a:t>Display the total number of orders placed by each customer.</a:t>
            </a:r>
          </a:p>
        </p:txBody>
      </p:sp>
      <p:sp>
        <p:nvSpPr>
          <p:cNvPr name="TextBox 13" id="13"/>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14" id="14"/>
          <p:cNvSpPr txBox="true"/>
          <p:nvPr/>
        </p:nvSpPr>
        <p:spPr>
          <a:xfrm rot="0">
            <a:off x="960894" y="3347458"/>
            <a:ext cx="16356926" cy="5329554"/>
          </a:xfrm>
          <a:prstGeom prst="rect">
            <a:avLst/>
          </a:prstGeom>
        </p:spPr>
        <p:txBody>
          <a:bodyPr anchor="t" rtlCol="false" tIns="0" lIns="0" bIns="0" rIns="0">
            <a:spAutoFit/>
          </a:bodyPr>
          <a:lstStyle/>
          <a:p>
            <a:pPr algn="l">
              <a:lnSpc>
                <a:spcPts val="6020"/>
              </a:lnSpc>
              <a:spcBef>
                <a:spcPct val="0"/>
              </a:spcBef>
            </a:pPr>
            <a:r>
              <a:rPr lang="en-US" sz="4300">
                <a:solidFill>
                  <a:srgbClr val="5271FF"/>
                </a:solidFill>
                <a:latin typeface="Canva Sans Bold"/>
                <a:ea typeface="Canva Sans Bold"/>
                <a:cs typeface="Canva Sans Bold"/>
                <a:sym typeface="Canva Sans Bold"/>
              </a:rPr>
              <a:t>SELECT </a:t>
            </a:r>
          </a:p>
          <a:p>
            <a:pPr algn="l">
              <a:lnSpc>
                <a:spcPts val="6160"/>
              </a:lnSpc>
              <a:spcBef>
                <a:spcPct val="0"/>
              </a:spcBef>
            </a:pPr>
            <a:r>
              <a:rPr lang="en-US" sz="4400">
                <a:solidFill>
                  <a:srgbClr val="000000"/>
                </a:solidFill>
                <a:latin typeface="Canva Sans Bold"/>
                <a:ea typeface="Canva Sans Bold"/>
                <a:cs typeface="Canva Sans Bold"/>
                <a:sym typeface="Canva Sans Bold"/>
              </a:rPr>
              <a:t>    customers.name, </a:t>
            </a:r>
            <a:r>
              <a:rPr lang="en-US" sz="4400">
                <a:solidFill>
                  <a:srgbClr val="FF3131"/>
                </a:solidFill>
                <a:latin typeface="Canva Sans Bold"/>
                <a:ea typeface="Canva Sans Bold"/>
                <a:cs typeface="Canva Sans Bold"/>
                <a:sym typeface="Canva Sans Bold"/>
              </a:rPr>
              <a:t>COUNT</a:t>
            </a:r>
            <a:r>
              <a:rPr lang="en-US" sz="4400">
                <a:solidFill>
                  <a:srgbClr val="000000"/>
                </a:solidFill>
                <a:latin typeface="Canva Sans Bold"/>
                <a:ea typeface="Canva Sans Bold"/>
                <a:cs typeface="Canva Sans Bold"/>
                <a:sym typeface="Canva Sans Bold"/>
              </a:rPr>
              <a:t>(orders.order_id) </a:t>
            </a:r>
            <a:r>
              <a:rPr lang="en-US" sz="4400">
                <a:solidFill>
                  <a:srgbClr val="5271FF"/>
                </a:solidFill>
                <a:latin typeface="Canva Sans Bold"/>
                <a:ea typeface="Canva Sans Bold"/>
                <a:cs typeface="Canva Sans Bold"/>
                <a:sym typeface="Canva Sans Bold"/>
              </a:rPr>
              <a:t>AS</a:t>
            </a:r>
            <a:r>
              <a:rPr lang="en-US" sz="4400">
                <a:solidFill>
                  <a:srgbClr val="000000"/>
                </a:solidFill>
                <a:latin typeface="Canva Sans Bold"/>
                <a:ea typeface="Canva Sans Bold"/>
                <a:cs typeface="Canva Sans Bold"/>
                <a:sym typeface="Canva Sans Bold"/>
              </a:rPr>
              <a:t> total_orders</a:t>
            </a:r>
          </a:p>
          <a:p>
            <a:pPr algn="l">
              <a:lnSpc>
                <a:spcPts val="6020"/>
              </a:lnSpc>
              <a:spcBef>
                <a:spcPct val="0"/>
              </a:spcBef>
            </a:pPr>
            <a:r>
              <a:rPr lang="en-US" sz="4300">
                <a:solidFill>
                  <a:srgbClr val="5271FF"/>
                </a:solidFill>
                <a:latin typeface="Canva Sans Bold"/>
                <a:ea typeface="Canva Sans Bold"/>
                <a:cs typeface="Canva Sans Bold"/>
                <a:sym typeface="Canva Sans Bold"/>
              </a:rPr>
              <a:t>FROM</a:t>
            </a:r>
          </a:p>
          <a:p>
            <a:pPr algn="l">
              <a:lnSpc>
                <a:spcPts val="6020"/>
              </a:lnSpc>
              <a:spcBef>
                <a:spcPct val="0"/>
              </a:spcBef>
            </a:pPr>
            <a:r>
              <a:rPr lang="en-US" sz="4300">
                <a:solidFill>
                  <a:srgbClr val="000000"/>
                </a:solidFill>
                <a:latin typeface="Canva Sans Bold"/>
                <a:ea typeface="Canva Sans Bold"/>
                <a:cs typeface="Canva Sans Bold"/>
                <a:sym typeface="Canva Sans Bold"/>
              </a:rPr>
              <a:t>    customers</a:t>
            </a:r>
          </a:p>
          <a:p>
            <a:pPr algn="l">
              <a:lnSpc>
                <a:spcPts val="6020"/>
              </a:lnSpc>
              <a:spcBef>
                <a:spcPct val="0"/>
              </a:spcBef>
            </a:pPr>
            <a:r>
              <a:rPr lang="en-US" sz="4300">
                <a:solidFill>
                  <a:srgbClr val="000000"/>
                </a:solidFill>
                <a:latin typeface="Canva Sans Bold"/>
                <a:ea typeface="Canva Sans Bold"/>
                <a:cs typeface="Canva Sans Bold"/>
                <a:sym typeface="Canva Sans Bold"/>
              </a:rPr>
              <a:t>        </a:t>
            </a:r>
            <a:r>
              <a:rPr lang="en-US" sz="4300">
                <a:solidFill>
                  <a:srgbClr val="5271FF"/>
                </a:solidFill>
                <a:latin typeface="Canva Sans Bold"/>
                <a:ea typeface="Canva Sans Bold"/>
                <a:cs typeface="Canva Sans Bold"/>
                <a:sym typeface="Canva Sans Bold"/>
              </a:rPr>
              <a:t>LEFT JOIN</a:t>
            </a:r>
          </a:p>
          <a:p>
            <a:pPr algn="l">
              <a:lnSpc>
                <a:spcPts val="6020"/>
              </a:lnSpc>
              <a:spcBef>
                <a:spcPct val="0"/>
              </a:spcBef>
            </a:pPr>
            <a:r>
              <a:rPr lang="en-US" sz="4300">
                <a:solidFill>
                  <a:srgbClr val="000000"/>
                </a:solidFill>
                <a:latin typeface="Canva Sans Bold"/>
                <a:ea typeface="Canva Sans Bold"/>
                <a:cs typeface="Canva Sans Bold"/>
                <a:sym typeface="Canva Sans Bold"/>
              </a:rPr>
              <a:t>    orders </a:t>
            </a:r>
            <a:r>
              <a:rPr lang="en-US" sz="4300">
                <a:solidFill>
                  <a:srgbClr val="5271FF"/>
                </a:solidFill>
                <a:latin typeface="Canva Sans Bold"/>
                <a:ea typeface="Canva Sans Bold"/>
                <a:cs typeface="Canva Sans Bold"/>
                <a:sym typeface="Canva Sans Bold"/>
              </a:rPr>
              <a:t>ON </a:t>
            </a:r>
            <a:r>
              <a:rPr lang="en-US" sz="4300">
                <a:solidFill>
                  <a:srgbClr val="000000"/>
                </a:solidFill>
                <a:latin typeface="Canva Sans Bold"/>
                <a:ea typeface="Canva Sans Bold"/>
                <a:cs typeface="Canva Sans Bold"/>
                <a:sym typeface="Canva Sans Bold"/>
              </a:rPr>
              <a:t>customers.customer_id = orders.customer_id</a:t>
            </a:r>
          </a:p>
          <a:p>
            <a:pPr algn="l">
              <a:lnSpc>
                <a:spcPts val="6020"/>
              </a:lnSpc>
              <a:spcBef>
                <a:spcPct val="0"/>
              </a:spcBef>
            </a:pPr>
            <a:r>
              <a:rPr lang="en-US" sz="4300">
                <a:solidFill>
                  <a:srgbClr val="5271FF"/>
                </a:solidFill>
                <a:latin typeface="Canva Sans Bold"/>
                <a:ea typeface="Canva Sans Bold"/>
                <a:cs typeface="Canva Sans Bold"/>
                <a:sym typeface="Canva Sans Bold"/>
              </a:rPr>
              <a:t>GROUP BY</a:t>
            </a:r>
            <a:r>
              <a:rPr lang="en-US" sz="4300">
                <a:solidFill>
                  <a:srgbClr val="000000"/>
                </a:solidFill>
                <a:latin typeface="Canva Sans Bold"/>
                <a:ea typeface="Canva Sans Bold"/>
                <a:cs typeface="Canva Sans Bold"/>
                <a:sym typeface="Canva Sans Bold"/>
              </a:rPr>
              <a:t> customers.</a:t>
            </a:r>
            <a:r>
              <a:rPr lang="en-US" sz="4300">
                <a:solidFill>
                  <a:srgbClr val="5271FF"/>
                </a:solidFill>
                <a:latin typeface="Canva Sans Bold"/>
                <a:ea typeface="Canva Sans Bold"/>
                <a:cs typeface="Canva Sans Bold"/>
                <a:sym typeface="Canva Sans Bold"/>
              </a:rPr>
              <a:t>name</a:t>
            </a:r>
            <a:r>
              <a:rPr lang="en-US" sz="4300">
                <a:solidFill>
                  <a:srgbClr val="000000"/>
                </a:solidFill>
                <a:latin typeface="Canva Sans Bold"/>
                <a:ea typeface="Canva Sans Bold"/>
                <a:cs typeface="Canva Sans Bold"/>
                <a:sym typeface="Canva Sans Bold"/>
              </a:rPr>
              <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1BB72"/>
        </a:solidFill>
      </p:bgPr>
    </p:bg>
    <p:spTree>
      <p:nvGrpSpPr>
        <p:cNvPr id="1" name=""/>
        <p:cNvGrpSpPr/>
        <p:nvPr/>
      </p:nvGrpSpPr>
      <p:grpSpPr>
        <a:xfrm>
          <a:off x="0" y="0"/>
          <a:ext cx="0" cy="0"/>
          <a:chOff x="0" y="0"/>
          <a:chExt cx="0" cy="0"/>
        </a:xfrm>
      </p:grpSpPr>
      <p:grpSp>
        <p:nvGrpSpPr>
          <p:cNvPr name="Group 2" id="2"/>
          <p:cNvGrpSpPr/>
          <p:nvPr/>
        </p:nvGrpSpPr>
        <p:grpSpPr>
          <a:xfrm rot="0">
            <a:off x="201001" y="1028700"/>
            <a:ext cx="4057841" cy="8885494"/>
            <a:chOff x="0" y="0"/>
            <a:chExt cx="5410455" cy="11847326"/>
          </a:xfrm>
        </p:grpSpPr>
        <p:sp>
          <p:nvSpPr>
            <p:cNvPr name="AutoShape 3" id="3"/>
            <p:cNvSpPr/>
            <p:nvPr/>
          </p:nvSpPr>
          <p:spPr>
            <a:xfrm>
              <a:off x="27424" y="0"/>
              <a:ext cx="0" cy="11847326"/>
            </a:xfrm>
            <a:prstGeom prst="line">
              <a:avLst/>
            </a:prstGeom>
            <a:ln cap="flat" w="54849">
              <a:solidFill>
                <a:srgbClr val="182F44"/>
              </a:solidFill>
              <a:prstDash val="solid"/>
              <a:headEnd type="none" len="sm" w="sm"/>
              <a:tailEnd type="none" len="sm" w="sm"/>
            </a:ln>
          </p:spPr>
        </p:sp>
        <p:sp>
          <p:nvSpPr>
            <p:cNvPr name="AutoShape 4" id="4"/>
            <p:cNvSpPr/>
            <p:nvPr/>
          </p:nvSpPr>
          <p:spPr>
            <a:xfrm>
              <a:off x="0" y="27424"/>
              <a:ext cx="5410455" cy="0"/>
            </a:xfrm>
            <a:prstGeom prst="line">
              <a:avLst/>
            </a:prstGeom>
            <a:ln cap="flat" w="54849">
              <a:solidFill>
                <a:srgbClr val="182F44"/>
              </a:solidFill>
              <a:prstDash val="solid"/>
              <a:headEnd type="none" len="sm" w="sm"/>
              <a:tailEnd type="none" len="sm" w="sm"/>
            </a:ln>
          </p:spPr>
        </p:sp>
        <p:sp>
          <p:nvSpPr>
            <p:cNvPr name="AutoShape 5" id="5"/>
            <p:cNvSpPr/>
            <p:nvPr/>
          </p:nvSpPr>
          <p:spPr>
            <a:xfrm flipH="true">
              <a:off x="0" y="11819901"/>
              <a:ext cx="5410455" cy="0"/>
            </a:xfrm>
            <a:prstGeom prst="line">
              <a:avLst/>
            </a:prstGeom>
            <a:ln cap="flat" w="54849">
              <a:solidFill>
                <a:srgbClr val="182F44"/>
              </a:solidFill>
              <a:prstDash val="solid"/>
              <a:headEnd type="none" len="sm" w="sm"/>
              <a:tailEnd type="none" len="sm" w="sm"/>
            </a:ln>
          </p:spPr>
        </p:sp>
      </p:grpSp>
      <p:sp>
        <p:nvSpPr>
          <p:cNvPr name="Freeform 6" id="6"/>
          <p:cNvSpPr/>
          <p:nvPr/>
        </p:nvSpPr>
        <p:spPr>
          <a:xfrm flipH="true" flipV="false" rot="0">
            <a:off x="7271656" y="9194858"/>
            <a:ext cx="3093309" cy="1092142"/>
          </a:xfrm>
          <a:custGeom>
            <a:avLst/>
            <a:gdLst/>
            <a:ahLst/>
            <a:cxnLst/>
            <a:rect r="r" b="b" t="t" l="l"/>
            <a:pathLst>
              <a:path h="1092142" w="3093309">
                <a:moveTo>
                  <a:pt x="3093309" y="0"/>
                </a:moveTo>
                <a:lnTo>
                  <a:pt x="0" y="0"/>
                </a:lnTo>
                <a:lnTo>
                  <a:pt x="0" y="1092142"/>
                </a:lnTo>
                <a:lnTo>
                  <a:pt x="3093309" y="1092142"/>
                </a:lnTo>
                <a:lnTo>
                  <a:pt x="3093309"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sp>
        <p:nvSpPr>
          <p:cNvPr name="Freeform 7" id="7"/>
          <p:cNvSpPr/>
          <p:nvPr/>
        </p:nvSpPr>
        <p:spPr>
          <a:xfrm flipH="false" flipV="false" rot="-10800000">
            <a:off x="7271656" y="0"/>
            <a:ext cx="3093309" cy="1092142"/>
          </a:xfrm>
          <a:custGeom>
            <a:avLst/>
            <a:gdLst/>
            <a:ahLst/>
            <a:cxnLst/>
            <a:rect r="r" b="b" t="t" l="l"/>
            <a:pathLst>
              <a:path h="1092142" w="3093309">
                <a:moveTo>
                  <a:pt x="0" y="0"/>
                </a:moveTo>
                <a:lnTo>
                  <a:pt x="3093309" y="0"/>
                </a:lnTo>
                <a:lnTo>
                  <a:pt x="3093309" y="1092142"/>
                </a:lnTo>
                <a:lnTo>
                  <a:pt x="0" y="1092142"/>
                </a:lnTo>
                <a:lnTo>
                  <a:pt x="0"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grpSp>
        <p:nvGrpSpPr>
          <p:cNvPr name="Group 8" id="8"/>
          <p:cNvGrpSpPr/>
          <p:nvPr/>
        </p:nvGrpSpPr>
        <p:grpSpPr>
          <a:xfrm rot="0">
            <a:off x="14052132" y="1028700"/>
            <a:ext cx="4057841" cy="8885494"/>
            <a:chOff x="0" y="0"/>
            <a:chExt cx="5410455" cy="11847326"/>
          </a:xfrm>
        </p:grpSpPr>
        <p:sp>
          <p:nvSpPr>
            <p:cNvPr name="AutoShape 9" id="9"/>
            <p:cNvSpPr/>
            <p:nvPr/>
          </p:nvSpPr>
          <p:spPr>
            <a:xfrm rot="-5400000">
              <a:off x="-540632" y="5896238"/>
              <a:ext cx="11847326" cy="0"/>
            </a:xfrm>
            <a:prstGeom prst="line">
              <a:avLst/>
            </a:prstGeom>
            <a:ln cap="flat" w="54849">
              <a:solidFill>
                <a:srgbClr val="182F44"/>
              </a:solidFill>
              <a:prstDash val="solid"/>
              <a:headEnd type="none" len="sm" w="sm"/>
              <a:tailEnd type="none" len="sm" w="sm"/>
            </a:ln>
          </p:spPr>
        </p:sp>
        <p:sp>
          <p:nvSpPr>
            <p:cNvPr name="AutoShape 10" id="10"/>
            <p:cNvSpPr/>
            <p:nvPr/>
          </p:nvSpPr>
          <p:spPr>
            <a:xfrm rot="-10800000">
              <a:off x="0" y="11792477"/>
              <a:ext cx="5410455" cy="0"/>
            </a:xfrm>
            <a:prstGeom prst="line">
              <a:avLst/>
            </a:prstGeom>
            <a:ln cap="flat" w="54849">
              <a:solidFill>
                <a:srgbClr val="182F44"/>
              </a:solidFill>
              <a:prstDash val="solid"/>
              <a:headEnd type="none" len="sm" w="sm"/>
              <a:tailEnd type="none" len="sm" w="sm"/>
            </a:ln>
          </p:spPr>
        </p:sp>
        <p:sp>
          <p:nvSpPr>
            <p:cNvPr name="AutoShape 11" id="11"/>
            <p:cNvSpPr/>
            <p:nvPr/>
          </p:nvSpPr>
          <p:spPr>
            <a:xfrm rot="0">
              <a:off x="0" y="0"/>
              <a:ext cx="5410455" cy="0"/>
            </a:xfrm>
            <a:prstGeom prst="line">
              <a:avLst/>
            </a:prstGeom>
            <a:ln cap="flat" w="54849">
              <a:solidFill>
                <a:srgbClr val="182F44"/>
              </a:solidFill>
              <a:prstDash val="solid"/>
              <a:headEnd type="none" len="sm" w="sm"/>
              <a:tailEnd type="none" len="sm" w="sm"/>
            </a:ln>
          </p:spPr>
        </p:sp>
      </p:grpSp>
      <p:sp>
        <p:nvSpPr>
          <p:cNvPr name="TextBox 12" id="12"/>
          <p:cNvSpPr txBox="true"/>
          <p:nvPr/>
        </p:nvSpPr>
        <p:spPr>
          <a:xfrm rot="0">
            <a:off x="201001" y="1800380"/>
            <a:ext cx="17908972" cy="755015"/>
          </a:xfrm>
          <a:prstGeom prst="rect">
            <a:avLst/>
          </a:prstGeom>
        </p:spPr>
        <p:txBody>
          <a:bodyPr anchor="t" rtlCol="false" tIns="0" lIns="0" bIns="0" rIns="0">
            <a:spAutoFit/>
          </a:bodyPr>
          <a:lstStyle/>
          <a:p>
            <a:pPr algn="ctr">
              <a:lnSpc>
                <a:spcPts val="6160"/>
              </a:lnSpc>
            </a:pPr>
            <a:r>
              <a:rPr lang="en-US" sz="4400">
                <a:solidFill>
                  <a:srgbClr val="000000"/>
                </a:solidFill>
                <a:latin typeface="Canva Sans Bold"/>
                <a:ea typeface="Canva Sans Bold"/>
                <a:cs typeface="Canva Sans Bold"/>
                <a:sym typeface="Canva Sans Bold"/>
              </a:rPr>
              <a:t>Q5.</a:t>
            </a:r>
            <a:r>
              <a:rPr lang="en-US" sz="4400">
                <a:solidFill>
                  <a:srgbClr val="000000"/>
                </a:solidFill>
                <a:latin typeface="Canva Sans Bold"/>
                <a:ea typeface="Canva Sans Bold"/>
                <a:cs typeface="Canva Sans Bold"/>
                <a:sym typeface="Canva Sans Bold"/>
              </a:rPr>
              <a:t>Find the total revenue generated by each restaurant.</a:t>
            </a:r>
          </a:p>
        </p:txBody>
      </p:sp>
      <p:sp>
        <p:nvSpPr>
          <p:cNvPr name="TextBox 13" id="13"/>
          <p:cNvSpPr txBox="true"/>
          <p:nvPr/>
        </p:nvSpPr>
        <p:spPr>
          <a:xfrm rot="0">
            <a:off x="7531137" y="3824629"/>
            <a:ext cx="9525" cy="887095"/>
          </a:xfrm>
          <a:prstGeom prst="rect">
            <a:avLst/>
          </a:prstGeom>
        </p:spPr>
        <p:txBody>
          <a:bodyPr anchor="t" rtlCol="false" tIns="0" lIns="0" bIns="0" rIns="0">
            <a:spAutoFit/>
          </a:bodyPr>
          <a:lstStyle/>
          <a:p>
            <a:pPr algn="ctr">
              <a:lnSpc>
                <a:spcPts val="7279"/>
              </a:lnSpc>
            </a:pPr>
          </a:p>
        </p:txBody>
      </p:sp>
      <p:sp>
        <p:nvSpPr>
          <p:cNvPr name="TextBox 14" id="14"/>
          <p:cNvSpPr txBox="true"/>
          <p:nvPr/>
        </p:nvSpPr>
        <p:spPr>
          <a:xfrm rot="0">
            <a:off x="654486" y="3428970"/>
            <a:ext cx="16979028" cy="5441315"/>
          </a:xfrm>
          <a:prstGeom prst="rect">
            <a:avLst/>
          </a:prstGeom>
        </p:spPr>
        <p:txBody>
          <a:bodyPr anchor="t" rtlCol="false" tIns="0" lIns="0" bIns="0" rIns="0">
            <a:spAutoFit/>
          </a:bodyPr>
          <a:lstStyle/>
          <a:p>
            <a:pPr algn="l">
              <a:lnSpc>
                <a:spcPts val="6160"/>
              </a:lnSpc>
              <a:spcBef>
                <a:spcPct val="0"/>
              </a:spcBef>
            </a:pPr>
            <a:r>
              <a:rPr lang="en-US" sz="4400">
                <a:solidFill>
                  <a:srgbClr val="5271FF"/>
                </a:solidFill>
                <a:latin typeface="Canva Sans Bold"/>
                <a:ea typeface="Canva Sans Bold"/>
                <a:cs typeface="Canva Sans Bold"/>
                <a:sym typeface="Canva Sans Bold"/>
              </a:rPr>
              <a:t>SELECT </a:t>
            </a:r>
          </a:p>
          <a:p>
            <a:pPr algn="l">
              <a:lnSpc>
                <a:spcPts val="6160"/>
              </a:lnSpc>
              <a:spcBef>
                <a:spcPct val="0"/>
              </a:spcBef>
            </a:pPr>
            <a:r>
              <a:rPr lang="en-US" sz="4400">
                <a:solidFill>
                  <a:srgbClr val="000000"/>
                </a:solidFill>
                <a:latin typeface="Canva Sans Bold"/>
                <a:ea typeface="Canva Sans Bold"/>
                <a:cs typeface="Canva Sans Bold"/>
                <a:sym typeface="Canva Sans Bold"/>
              </a:rPr>
              <a:t>    restaurants.name, </a:t>
            </a:r>
            <a:r>
              <a:rPr lang="en-US" sz="4400">
                <a:solidFill>
                  <a:srgbClr val="5271FF"/>
                </a:solidFill>
                <a:latin typeface="Canva Sans Bold"/>
                <a:ea typeface="Canva Sans Bold"/>
                <a:cs typeface="Canva Sans Bold"/>
                <a:sym typeface="Canva Sans Bold"/>
              </a:rPr>
              <a:t>COALESCE</a:t>
            </a:r>
            <a:r>
              <a:rPr lang="en-US" sz="4400">
                <a:solidFill>
                  <a:srgbClr val="000000"/>
                </a:solidFill>
                <a:latin typeface="Canva Sans Bold"/>
                <a:ea typeface="Canva Sans Bold"/>
                <a:cs typeface="Canva Sans Bold"/>
                <a:sym typeface="Canva Sans Bold"/>
              </a:rPr>
              <a:t>(SUM(orders.total_amount), </a:t>
            </a:r>
            <a:r>
              <a:rPr lang="en-US" sz="4400">
                <a:solidFill>
                  <a:srgbClr val="FF3131"/>
                </a:solidFill>
                <a:latin typeface="Canva Sans Bold"/>
                <a:ea typeface="Canva Sans Bold"/>
                <a:cs typeface="Canva Sans Bold"/>
                <a:sym typeface="Canva Sans Bold"/>
              </a:rPr>
              <a:t>0</a:t>
            </a:r>
            <a:r>
              <a:rPr lang="en-US" sz="4400">
                <a:solidFill>
                  <a:srgbClr val="000000"/>
                </a:solidFill>
                <a:latin typeface="Canva Sans Bold"/>
                <a:ea typeface="Canva Sans Bold"/>
                <a:cs typeface="Canva Sans Bold"/>
                <a:sym typeface="Canva Sans Bold"/>
              </a:rPr>
              <a:t>)</a:t>
            </a:r>
          </a:p>
          <a:p>
            <a:pPr algn="l">
              <a:lnSpc>
                <a:spcPts val="6160"/>
              </a:lnSpc>
              <a:spcBef>
                <a:spcPct val="0"/>
              </a:spcBef>
            </a:pPr>
            <a:r>
              <a:rPr lang="en-US" sz="4400">
                <a:solidFill>
                  <a:srgbClr val="5271FF"/>
                </a:solidFill>
                <a:latin typeface="Canva Sans Bold"/>
                <a:ea typeface="Canva Sans Bold"/>
                <a:cs typeface="Canva Sans Bold"/>
                <a:sym typeface="Canva Sans Bold"/>
              </a:rPr>
              <a:t>FROM</a:t>
            </a:r>
          </a:p>
          <a:p>
            <a:pPr algn="l">
              <a:lnSpc>
                <a:spcPts val="6160"/>
              </a:lnSpc>
              <a:spcBef>
                <a:spcPct val="0"/>
              </a:spcBef>
            </a:pPr>
            <a:r>
              <a:rPr lang="en-US" sz="4400">
                <a:solidFill>
                  <a:srgbClr val="000000"/>
                </a:solidFill>
                <a:latin typeface="Canva Sans Bold"/>
                <a:ea typeface="Canva Sans Bold"/>
                <a:cs typeface="Canva Sans Bold"/>
                <a:sym typeface="Canva Sans Bold"/>
              </a:rPr>
              <a:t>    restaurants</a:t>
            </a:r>
          </a:p>
          <a:p>
            <a:pPr algn="l">
              <a:lnSpc>
                <a:spcPts val="6160"/>
              </a:lnSpc>
              <a:spcBef>
                <a:spcPct val="0"/>
              </a:spcBef>
            </a:pPr>
            <a:r>
              <a:rPr lang="en-US" sz="4400">
                <a:solidFill>
                  <a:srgbClr val="000000"/>
                </a:solidFill>
                <a:latin typeface="Canva Sans Bold"/>
                <a:ea typeface="Canva Sans Bold"/>
                <a:cs typeface="Canva Sans Bold"/>
                <a:sym typeface="Canva Sans Bold"/>
              </a:rPr>
              <a:t>        </a:t>
            </a:r>
            <a:r>
              <a:rPr lang="en-US" sz="4400">
                <a:solidFill>
                  <a:srgbClr val="5271FF"/>
                </a:solidFill>
                <a:latin typeface="Canva Sans Bold"/>
                <a:ea typeface="Canva Sans Bold"/>
                <a:cs typeface="Canva Sans Bold"/>
                <a:sym typeface="Canva Sans Bold"/>
              </a:rPr>
              <a:t>LEFT JOIN</a:t>
            </a:r>
          </a:p>
          <a:p>
            <a:pPr algn="l">
              <a:lnSpc>
                <a:spcPts val="6160"/>
              </a:lnSpc>
              <a:spcBef>
                <a:spcPct val="0"/>
              </a:spcBef>
            </a:pPr>
            <a:r>
              <a:rPr lang="en-US" sz="4400">
                <a:solidFill>
                  <a:srgbClr val="000000"/>
                </a:solidFill>
                <a:latin typeface="Canva Sans Bold"/>
                <a:ea typeface="Canva Sans Bold"/>
                <a:cs typeface="Canva Sans Bold"/>
                <a:sym typeface="Canva Sans Bold"/>
              </a:rPr>
              <a:t>    orders </a:t>
            </a:r>
            <a:r>
              <a:rPr lang="en-US" sz="4400">
                <a:solidFill>
                  <a:srgbClr val="5271FF"/>
                </a:solidFill>
                <a:latin typeface="Canva Sans Bold"/>
                <a:ea typeface="Canva Sans Bold"/>
                <a:cs typeface="Canva Sans Bold"/>
                <a:sym typeface="Canva Sans Bold"/>
              </a:rPr>
              <a:t>ON</a:t>
            </a:r>
            <a:r>
              <a:rPr lang="en-US" sz="4400">
                <a:solidFill>
                  <a:srgbClr val="000000"/>
                </a:solidFill>
                <a:latin typeface="Canva Sans Bold"/>
                <a:ea typeface="Canva Sans Bold"/>
                <a:cs typeface="Canva Sans Bold"/>
                <a:sym typeface="Canva Sans Bold"/>
              </a:rPr>
              <a:t> orders.restaurant_id = restaurants.restaurant_id</a:t>
            </a:r>
          </a:p>
          <a:p>
            <a:pPr algn="l">
              <a:lnSpc>
                <a:spcPts val="6160"/>
              </a:lnSpc>
              <a:spcBef>
                <a:spcPct val="0"/>
              </a:spcBef>
            </a:pPr>
            <a:r>
              <a:rPr lang="en-US" sz="4400">
                <a:solidFill>
                  <a:srgbClr val="5271FF"/>
                </a:solidFill>
                <a:latin typeface="Canva Sans Bold"/>
                <a:ea typeface="Canva Sans Bold"/>
                <a:cs typeface="Canva Sans Bold"/>
                <a:sym typeface="Canva Sans Bold"/>
              </a:rPr>
              <a:t>GROUP BY</a:t>
            </a:r>
            <a:r>
              <a:rPr lang="en-US" sz="4400">
                <a:solidFill>
                  <a:srgbClr val="000000"/>
                </a:solidFill>
                <a:latin typeface="Canva Sans Bold"/>
                <a:ea typeface="Canva Sans Bold"/>
                <a:cs typeface="Canva Sans Bold"/>
                <a:sym typeface="Canva Sans Bold"/>
              </a:rPr>
              <a:t> restaurants.</a:t>
            </a:r>
            <a:r>
              <a:rPr lang="en-US" sz="4400">
                <a:solidFill>
                  <a:srgbClr val="5271FF"/>
                </a:solidFill>
                <a:latin typeface="Canva Sans Bold"/>
                <a:ea typeface="Canva Sans Bold"/>
                <a:cs typeface="Canva Sans Bold"/>
                <a:sym typeface="Canva Sans Bold"/>
              </a:rPr>
              <a:t>name</a:t>
            </a:r>
            <a:r>
              <a:rPr lang="en-US" sz="4400">
                <a:solidFill>
                  <a:srgbClr val="000000"/>
                </a:solidFill>
                <a:latin typeface="Canva Sans Bold"/>
                <a:ea typeface="Canva Sans Bold"/>
                <a:cs typeface="Canva Sans Bold"/>
                <a:sym typeface="Canva Sans Bold"/>
              </a:rPr>
              <a: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1BB72"/>
        </a:solidFill>
      </p:bgPr>
    </p:bg>
    <p:spTree>
      <p:nvGrpSpPr>
        <p:cNvPr id="1" name=""/>
        <p:cNvGrpSpPr/>
        <p:nvPr/>
      </p:nvGrpSpPr>
      <p:grpSpPr>
        <a:xfrm>
          <a:off x="0" y="0"/>
          <a:ext cx="0" cy="0"/>
          <a:chOff x="0" y="0"/>
          <a:chExt cx="0" cy="0"/>
        </a:xfrm>
      </p:grpSpPr>
      <p:grpSp>
        <p:nvGrpSpPr>
          <p:cNvPr name="Group 2" id="2"/>
          <p:cNvGrpSpPr/>
          <p:nvPr/>
        </p:nvGrpSpPr>
        <p:grpSpPr>
          <a:xfrm rot="0">
            <a:off x="201001" y="1028700"/>
            <a:ext cx="4057841" cy="8885494"/>
            <a:chOff x="0" y="0"/>
            <a:chExt cx="5410455" cy="11847326"/>
          </a:xfrm>
        </p:grpSpPr>
        <p:sp>
          <p:nvSpPr>
            <p:cNvPr name="AutoShape 3" id="3"/>
            <p:cNvSpPr/>
            <p:nvPr/>
          </p:nvSpPr>
          <p:spPr>
            <a:xfrm>
              <a:off x="27424" y="0"/>
              <a:ext cx="0" cy="11847326"/>
            </a:xfrm>
            <a:prstGeom prst="line">
              <a:avLst/>
            </a:prstGeom>
            <a:ln cap="flat" w="54849">
              <a:solidFill>
                <a:srgbClr val="182F44"/>
              </a:solidFill>
              <a:prstDash val="solid"/>
              <a:headEnd type="none" len="sm" w="sm"/>
              <a:tailEnd type="none" len="sm" w="sm"/>
            </a:ln>
          </p:spPr>
        </p:sp>
        <p:sp>
          <p:nvSpPr>
            <p:cNvPr name="AutoShape 4" id="4"/>
            <p:cNvSpPr/>
            <p:nvPr/>
          </p:nvSpPr>
          <p:spPr>
            <a:xfrm>
              <a:off x="0" y="27424"/>
              <a:ext cx="5410455" cy="0"/>
            </a:xfrm>
            <a:prstGeom prst="line">
              <a:avLst/>
            </a:prstGeom>
            <a:ln cap="flat" w="54849">
              <a:solidFill>
                <a:srgbClr val="182F44"/>
              </a:solidFill>
              <a:prstDash val="solid"/>
              <a:headEnd type="none" len="sm" w="sm"/>
              <a:tailEnd type="none" len="sm" w="sm"/>
            </a:ln>
          </p:spPr>
        </p:sp>
        <p:sp>
          <p:nvSpPr>
            <p:cNvPr name="AutoShape 5" id="5"/>
            <p:cNvSpPr/>
            <p:nvPr/>
          </p:nvSpPr>
          <p:spPr>
            <a:xfrm flipH="true">
              <a:off x="0" y="11819901"/>
              <a:ext cx="5410455" cy="0"/>
            </a:xfrm>
            <a:prstGeom prst="line">
              <a:avLst/>
            </a:prstGeom>
            <a:ln cap="flat" w="54849">
              <a:solidFill>
                <a:srgbClr val="182F44"/>
              </a:solidFill>
              <a:prstDash val="solid"/>
              <a:headEnd type="none" len="sm" w="sm"/>
              <a:tailEnd type="none" len="sm" w="sm"/>
            </a:ln>
          </p:spPr>
        </p:sp>
      </p:grpSp>
      <p:sp>
        <p:nvSpPr>
          <p:cNvPr name="Freeform 6" id="6"/>
          <p:cNvSpPr/>
          <p:nvPr/>
        </p:nvSpPr>
        <p:spPr>
          <a:xfrm flipH="true" flipV="false" rot="0">
            <a:off x="7372962" y="9160090"/>
            <a:ext cx="3191784" cy="1126910"/>
          </a:xfrm>
          <a:custGeom>
            <a:avLst/>
            <a:gdLst/>
            <a:ahLst/>
            <a:cxnLst/>
            <a:rect r="r" b="b" t="t" l="l"/>
            <a:pathLst>
              <a:path h="1126910" w="3191784">
                <a:moveTo>
                  <a:pt x="3191785" y="0"/>
                </a:moveTo>
                <a:lnTo>
                  <a:pt x="0" y="0"/>
                </a:lnTo>
                <a:lnTo>
                  <a:pt x="0" y="1126910"/>
                </a:lnTo>
                <a:lnTo>
                  <a:pt x="3191785" y="1126910"/>
                </a:lnTo>
                <a:lnTo>
                  <a:pt x="3191785"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sp>
        <p:nvSpPr>
          <p:cNvPr name="Freeform 7" id="7"/>
          <p:cNvSpPr/>
          <p:nvPr/>
        </p:nvSpPr>
        <p:spPr>
          <a:xfrm flipH="false" flipV="false" rot="-10800000">
            <a:off x="7387467" y="0"/>
            <a:ext cx="3124676" cy="1103216"/>
          </a:xfrm>
          <a:custGeom>
            <a:avLst/>
            <a:gdLst/>
            <a:ahLst/>
            <a:cxnLst/>
            <a:rect r="r" b="b" t="t" l="l"/>
            <a:pathLst>
              <a:path h="1103216" w="3124676">
                <a:moveTo>
                  <a:pt x="0" y="0"/>
                </a:moveTo>
                <a:lnTo>
                  <a:pt x="3124675" y="0"/>
                </a:lnTo>
                <a:lnTo>
                  <a:pt x="3124675" y="1103216"/>
                </a:lnTo>
                <a:lnTo>
                  <a:pt x="0" y="1103216"/>
                </a:lnTo>
                <a:lnTo>
                  <a:pt x="0"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grpSp>
        <p:nvGrpSpPr>
          <p:cNvPr name="Group 8" id="8"/>
          <p:cNvGrpSpPr/>
          <p:nvPr/>
        </p:nvGrpSpPr>
        <p:grpSpPr>
          <a:xfrm rot="0">
            <a:off x="14052132" y="1028700"/>
            <a:ext cx="4057841" cy="8885494"/>
            <a:chOff x="0" y="0"/>
            <a:chExt cx="5410455" cy="11847326"/>
          </a:xfrm>
        </p:grpSpPr>
        <p:sp>
          <p:nvSpPr>
            <p:cNvPr name="AutoShape 9" id="9"/>
            <p:cNvSpPr/>
            <p:nvPr/>
          </p:nvSpPr>
          <p:spPr>
            <a:xfrm rot="-5400000">
              <a:off x="-540632" y="5896238"/>
              <a:ext cx="11847326" cy="0"/>
            </a:xfrm>
            <a:prstGeom prst="line">
              <a:avLst/>
            </a:prstGeom>
            <a:ln cap="flat" w="54849">
              <a:solidFill>
                <a:srgbClr val="182F44"/>
              </a:solidFill>
              <a:prstDash val="solid"/>
              <a:headEnd type="none" len="sm" w="sm"/>
              <a:tailEnd type="none" len="sm" w="sm"/>
            </a:ln>
          </p:spPr>
        </p:sp>
        <p:sp>
          <p:nvSpPr>
            <p:cNvPr name="AutoShape 10" id="10"/>
            <p:cNvSpPr/>
            <p:nvPr/>
          </p:nvSpPr>
          <p:spPr>
            <a:xfrm rot="-10800000">
              <a:off x="0" y="11792477"/>
              <a:ext cx="5410455" cy="0"/>
            </a:xfrm>
            <a:prstGeom prst="line">
              <a:avLst/>
            </a:prstGeom>
            <a:ln cap="flat" w="54849">
              <a:solidFill>
                <a:srgbClr val="182F44"/>
              </a:solidFill>
              <a:prstDash val="solid"/>
              <a:headEnd type="none" len="sm" w="sm"/>
              <a:tailEnd type="none" len="sm" w="sm"/>
            </a:ln>
          </p:spPr>
        </p:sp>
        <p:sp>
          <p:nvSpPr>
            <p:cNvPr name="AutoShape 11" id="11"/>
            <p:cNvSpPr/>
            <p:nvPr/>
          </p:nvSpPr>
          <p:spPr>
            <a:xfrm rot="0">
              <a:off x="0" y="0"/>
              <a:ext cx="5410455" cy="0"/>
            </a:xfrm>
            <a:prstGeom prst="line">
              <a:avLst/>
            </a:prstGeom>
            <a:ln cap="flat" w="54849">
              <a:solidFill>
                <a:srgbClr val="182F44"/>
              </a:solidFill>
              <a:prstDash val="solid"/>
              <a:headEnd type="none" len="sm" w="sm"/>
              <a:tailEnd type="none" len="sm" w="sm"/>
            </a:ln>
          </p:spPr>
        </p:sp>
      </p:grpSp>
      <p:sp>
        <p:nvSpPr>
          <p:cNvPr name="TextBox 12" id="12"/>
          <p:cNvSpPr txBox="true"/>
          <p:nvPr/>
        </p:nvSpPr>
        <p:spPr>
          <a:xfrm rot="0">
            <a:off x="201001" y="1800380"/>
            <a:ext cx="17908972" cy="688974"/>
          </a:xfrm>
          <a:prstGeom prst="rect">
            <a:avLst/>
          </a:prstGeom>
        </p:spPr>
        <p:txBody>
          <a:bodyPr anchor="t" rtlCol="false" tIns="0" lIns="0" bIns="0" rIns="0">
            <a:spAutoFit/>
          </a:bodyPr>
          <a:lstStyle/>
          <a:p>
            <a:pPr algn="ctr">
              <a:lnSpc>
                <a:spcPts val="5600"/>
              </a:lnSpc>
            </a:pPr>
            <a:r>
              <a:rPr lang="en-US" sz="4000">
                <a:solidFill>
                  <a:srgbClr val="000000"/>
                </a:solidFill>
                <a:latin typeface="Canva Sans Bold"/>
                <a:ea typeface="Canva Sans Bold"/>
                <a:cs typeface="Canva Sans Bold"/>
                <a:sym typeface="Canva Sans Bold"/>
              </a:rPr>
              <a:t>Q6.</a:t>
            </a:r>
            <a:r>
              <a:rPr lang="en-US" sz="4000">
                <a:solidFill>
                  <a:srgbClr val="000000"/>
                </a:solidFill>
                <a:latin typeface="Canva Sans Bold"/>
                <a:ea typeface="Canva Sans Bold"/>
                <a:cs typeface="Canva Sans Bold"/>
                <a:sym typeface="Canva Sans Bold"/>
              </a:rPr>
              <a:t>Find the top 5 restaurants with the highest average rating.</a:t>
            </a:r>
          </a:p>
        </p:txBody>
      </p:sp>
      <p:sp>
        <p:nvSpPr>
          <p:cNvPr name="TextBox 13" id="13"/>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14" id="14"/>
          <p:cNvSpPr txBox="true"/>
          <p:nvPr/>
        </p:nvSpPr>
        <p:spPr>
          <a:xfrm rot="0">
            <a:off x="727219" y="3940330"/>
            <a:ext cx="16824036" cy="4213225"/>
          </a:xfrm>
          <a:prstGeom prst="rect">
            <a:avLst/>
          </a:prstGeom>
        </p:spPr>
        <p:txBody>
          <a:bodyPr anchor="t" rtlCol="false" tIns="0" lIns="0" bIns="0" rIns="0">
            <a:spAutoFit/>
          </a:bodyPr>
          <a:lstStyle/>
          <a:p>
            <a:pPr algn="l">
              <a:lnSpc>
                <a:spcPts val="5600"/>
              </a:lnSpc>
            </a:pPr>
            <a:r>
              <a:rPr lang="en-US" sz="4000">
                <a:solidFill>
                  <a:srgbClr val="0097B2"/>
                </a:solidFill>
                <a:latin typeface="Canva Sans Bold"/>
                <a:ea typeface="Canva Sans Bold"/>
                <a:cs typeface="Canva Sans Bold"/>
                <a:sym typeface="Canva Sans Bold"/>
              </a:rPr>
              <a:t>SELECT </a:t>
            </a:r>
          </a:p>
          <a:p>
            <a:pPr algn="l">
              <a:lnSpc>
                <a:spcPts val="5600"/>
              </a:lnSpc>
            </a:pPr>
            <a:r>
              <a:rPr lang="en-US" sz="4000">
                <a:solidFill>
                  <a:srgbClr val="000000"/>
                </a:solidFill>
                <a:latin typeface="Canva Sans Bold"/>
                <a:ea typeface="Canva Sans Bold"/>
                <a:cs typeface="Canva Sans Bold"/>
                <a:sym typeface="Canva Sans Bold"/>
              </a:rPr>
              <a:t>    name, rating</a:t>
            </a:r>
          </a:p>
          <a:p>
            <a:pPr algn="l">
              <a:lnSpc>
                <a:spcPts val="5600"/>
              </a:lnSpc>
            </a:pPr>
            <a:r>
              <a:rPr lang="en-US" sz="4000">
                <a:solidFill>
                  <a:srgbClr val="0097B2"/>
                </a:solidFill>
                <a:latin typeface="Canva Sans Bold"/>
                <a:ea typeface="Canva Sans Bold"/>
                <a:cs typeface="Canva Sans Bold"/>
                <a:sym typeface="Canva Sans Bold"/>
              </a:rPr>
              <a:t>FROM</a:t>
            </a:r>
          </a:p>
          <a:p>
            <a:pPr algn="l">
              <a:lnSpc>
                <a:spcPts val="5600"/>
              </a:lnSpc>
            </a:pPr>
            <a:r>
              <a:rPr lang="en-US" sz="4000">
                <a:solidFill>
                  <a:srgbClr val="000000"/>
                </a:solidFill>
                <a:latin typeface="Canva Sans Bold"/>
                <a:ea typeface="Canva Sans Bold"/>
                <a:cs typeface="Canva Sans Bold"/>
                <a:sym typeface="Canva Sans Bold"/>
              </a:rPr>
              <a:t>    restaurants</a:t>
            </a:r>
          </a:p>
          <a:p>
            <a:pPr algn="l">
              <a:lnSpc>
                <a:spcPts val="5600"/>
              </a:lnSpc>
            </a:pPr>
            <a:r>
              <a:rPr lang="en-US" sz="4000">
                <a:solidFill>
                  <a:srgbClr val="0097B2"/>
                </a:solidFill>
                <a:latin typeface="Canva Sans Bold"/>
                <a:ea typeface="Canva Sans Bold"/>
                <a:cs typeface="Canva Sans Bold"/>
                <a:sym typeface="Canva Sans Bold"/>
              </a:rPr>
              <a:t>ORDER BY</a:t>
            </a:r>
            <a:r>
              <a:rPr lang="en-US" sz="4000">
                <a:solidFill>
                  <a:srgbClr val="000000"/>
                </a:solidFill>
                <a:latin typeface="Canva Sans Bold"/>
                <a:ea typeface="Canva Sans Bold"/>
                <a:cs typeface="Canva Sans Bold"/>
                <a:sym typeface="Canva Sans Bold"/>
              </a:rPr>
              <a:t> rating </a:t>
            </a:r>
            <a:r>
              <a:rPr lang="en-US" sz="4000">
                <a:solidFill>
                  <a:srgbClr val="0097B2"/>
                </a:solidFill>
                <a:latin typeface="Canva Sans Bold"/>
                <a:ea typeface="Canva Sans Bold"/>
                <a:cs typeface="Canva Sans Bold"/>
                <a:sym typeface="Canva Sans Bold"/>
              </a:rPr>
              <a:t>DESC</a:t>
            </a:r>
          </a:p>
          <a:p>
            <a:pPr algn="l">
              <a:lnSpc>
                <a:spcPts val="5600"/>
              </a:lnSpc>
              <a:spcBef>
                <a:spcPct val="0"/>
              </a:spcBef>
            </a:pPr>
            <a:r>
              <a:rPr lang="en-US" sz="4000">
                <a:solidFill>
                  <a:srgbClr val="FF5757"/>
                </a:solidFill>
                <a:latin typeface="Canva Sans Bold"/>
                <a:ea typeface="Canva Sans Bold"/>
                <a:cs typeface="Canva Sans Bold"/>
                <a:sym typeface="Canva Sans Bold"/>
              </a:rPr>
              <a:t>LIMIT</a:t>
            </a:r>
            <a:r>
              <a:rPr lang="en-US" sz="4000">
                <a:solidFill>
                  <a:srgbClr val="000000"/>
                </a:solidFill>
                <a:latin typeface="Canva Sans Bold"/>
                <a:ea typeface="Canva Sans Bold"/>
                <a:cs typeface="Canva Sans Bold"/>
                <a:sym typeface="Canva Sans Bold"/>
              </a:rPr>
              <a:t> </a:t>
            </a:r>
            <a:r>
              <a:rPr lang="en-US" sz="4000">
                <a:solidFill>
                  <a:srgbClr val="FF5757"/>
                </a:solidFill>
                <a:latin typeface="Canva Sans Bold"/>
                <a:ea typeface="Canva Sans Bold"/>
                <a:cs typeface="Canva Sans Bold"/>
                <a:sym typeface="Canva Sans Bold"/>
              </a:rPr>
              <a:t>5</a:t>
            </a:r>
            <a:r>
              <a:rPr lang="en-US" sz="4000">
                <a:solidFill>
                  <a:srgbClr val="000000"/>
                </a:solidFill>
                <a:latin typeface="Canva Sans Bold"/>
                <a:ea typeface="Canva Sans Bold"/>
                <a:cs typeface="Canva Sans Bold"/>
                <a:sym typeface="Canva Sans Bold"/>
              </a:rPr>
              <a: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1BB72"/>
        </a:solidFill>
      </p:bgPr>
    </p:bg>
    <p:spTree>
      <p:nvGrpSpPr>
        <p:cNvPr id="1" name=""/>
        <p:cNvGrpSpPr/>
        <p:nvPr/>
      </p:nvGrpSpPr>
      <p:grpSpPr>
        <a:xfrm>
          <a:off x="0" y="0"/>
          <a:ext cx="0" cy="0"/>
          <a:chOff x="0" y="0"/>
          <a:chExt cx="0" cy="0"/>
        </a:xfrm>
      </p:grpSpPr>
      <p:grpSp>
        <p:nvGrpSpPr>
          <p:cNvPr name="Group 2" id="2"/>
          <p:cNvGrpSpPr/>
          <p:nvPr/>
        </p:nvGrpSpPr>
        <p:grpSpPr>
          <a:xfrm rot="0">
            <a:off x="201001" y="1028700"/>
            <a:ext cx="4057841" cy="8885494"/>
            <a:chOff x="0" y="0"/>
            <a:chExt cx="5410455" cy="11847326"/>
          </a:xfrm>
        </p:grpSpPr>
        <p:sp>
          <p:nvSpPr>
            <p:cNvPr name="AutoShape 3" id="3"/>
            <p:cNvSpPr/>
            <p:nvPr/>
          </p:nvSpPr>
          <p:spPr>
            <a:xfrm>
              <a:off x="27424" y="0"/>
              <a:ext cx="0" cy="11847326"/>
            </a:xfrm>
            <a:prstGeom prst="line">
              <a:avLst/>
            </a:prstGeom>
            <a:ln cap="flat" w="54849">
              <a:solidFill>
                <a:srgbClr val="182F44"/>
              </a:solidFill>
              <a:prstDash val="solid"/>
              <a:headEnd type="none" len="sm" w="sm"/>
              <a:tailEnd type="none" len="sm" w="sm"/>
            </a:ln>
          </p:spPr>
        </p:sp>
        <p:sp>
          <p:nvSpPr>
            <p:cNvPr name="AutoShape 4" id="4"/>
            <p:cNvSpPr/>
            <p:nvPr/>
          </p:nvSpPr>
          <p:spPr>
            <a:xfrm>
              <a:off x="0" y="27424"/>
              <a:ext cx="5410455" cy="0"/>
            </a:xfrm>
            <a:prstGeom prst="line">
              <a:avLst/>
            </a:prstGeom>
            <a:ln cap="flat" w="54849">
              <a:solidFill>
                <a:srgbClr val="182F44"/>
              </a:solidFill>
              <a:prstDash val="solid"/>
              <a:headEnd type="none" len="sm" w="sm"/>
              <a:tailEnd type="none" len="sm" w="sm"/>
            </a:ln>
          </p:spPr>
        </p:sp>
        <p:sp>
          <p:nvSpPr>
            <p:cNvPr name="AutoShape 5" id="5"/>
            <p:cNvSpPr/>
            <p:nvPr/>
          </p:nvSpPr>
          <p:spPr>
            <a:xfrm flipH="true">
              <a:off x="0" y="11819901"/>
              <a:ext cx="5410455" cy="0"/>
            </a:xfrm>
            <a:prstGeom prst="line">
              <a:avLst/>
            </a:prstGeom>
            <a:ln cap="flat" w="54849">
              <a:solidFill>
                <a:srgbClr val="182F44"/>
              </a:solidFill>
              <a:prstDash val="solid"/>
              <a:headEnd type="none" len="sm" w="sm"/>
              <a:tailEnd type="none" len="sm" w="sm"/>
            </a:ln>
          </p:spPr>
        </p:sp>
      </p:grpSp>
      <p:sp>
        <p:nvSpPr>
          <p:cNvPr name="Freeform 6" id="6"/>
          <p:cNvSpPr/>
          <p:nvPr/>
        </p:nvSpPr>
        <p:spPr>
          <a:xfrm flipH="true" flipV="false" rot="0">
            <a:off x="6946138" y="9207328"/>
            <a:ext cx="3057992" cy="1079672"/>
          </a:xfrm>
          <a:custGeom>
            <a:avLst/>
            <a:gdLst/>
            <a:ahLst/>
            <a:cxnLst/>
            <a:rect r="r" b="b" t="t" l="l"/>
            <a:pathLst>
              <a:path h="1079672" w="3057992">
                <a:moveTo>
                  <a:pt x="3057992" y="0"/>
                </a:moveTo>
                <a:lnTo>
                  <a:pt x="0" y="0"/>
                </a:lnTo>
                <a:lnTo>
                  <a:pt x="0" y="1079672"/>
                </a:lnTo>
                <a:lnTo>
                  <a:pt x="3057992" y="1079672"/>
                </a:lnTo>
                <a:lnTo>
                  <a:pt x="3057992"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sp>
        <p:nvSpPr>
          <p:cNvPr name="Freeform 7" id="7"/>
          <p:cNvSpPr/>
          <p:nvPr/>
        </p:nvSpPr>
        <p:spPr>
          <a:xfrm flipH="false" flipV="false" rot="-10800000">
            <a:off x="6946138" y="0"/>
            <a:ext cx="2913622" cy="1028700"/>
          </a:xfrm>
          <a:custGeom>
            <a:avLst/>
            <a:gdLst/>
            <a:ahLst/>
            <a:cxnLst/>
            <a:rect r="r" b="b" t="t" l="l"/>
            <a:pathLst>
              <a:path h="1028700" w="2913622">
                <a:moveTo>
                  <a:pt x="0" y="0"/>
                </a:moveTo>
                <a:lnTo>
                  <a:pt x="2913622" y="0"/>
                </a:lnTo>
                <a:lnTo>
                  <a:pt x="2913622" y="1028700"/>
                </a:lnTo>
                <a:lnTo>
                  <a:pt x="0" y="1028700"/>
                </a:lnTo>
                <a:lnTo>
                  <a:pt x="0" y="0"/>
                </a:lnTo>
                <a:close/>
              </a:path>
            </a:pathLst>
          </a:custGeom>
          <a:blipFill>
            <a:blip r:embed="rId2">
              <a:extLst>
                <a:ext uri="{96DAC541-7B7A-43D3-8B79-37D633B846F1}">
                  <asvg:svgBlip xmlns:asvg="http://schemas.microsoft.com/office/drawing/2016/SVG/main" r:embed="rId3"/>
                </a:ext>
              </a:extLst>
            </a:blip>
            <a:stretch>
              <a:fillRect l="0" t="0" r="0" b="-177053"/>
            </a:stretch>
          </a:blipFill>
        </p:spPr>
      </p:sp>
      <p:grpSp>
        <p:nvGrpSpPr>
          <p:cNvPr name="Group 8" id="8"/>
          <p:cNvGrpSpPr/>
          <p:nvPr/>
        </p:nvGrpSpPr>
        <p:grpSpPr>
          <a:xfrm rot="0">
            <a:off x="14052132" y="1028700"/>
            <a:ext cx="4057841" cy="8885494"/>
            <a:chOff x="0" y="0"/>
            <a:chExt cx="5410455" cy="11847326"/>
          </a:xfrm>
        </p:grpSpPr>
        <p:sp>
          <p:nvSpPr>
            <p:cNvPr name="AutoShape 9" id="9"/>
            <p:cNvSpPr/>
            <p:nvPr/>
          </p:nvSpPr>
          <p:spPr>
            <a:xfrm rot="-5400000">
              <a:off x="-540632" y="5896238"/>
              <a:ext cx="11847326" cy="0"/>
            </a:xfrm>
            <a:prstGeom prst="line">
              <a:avLst/>
            </a:prstGeom>
            <a:ln cap="flat" w="54849">
              <a:solidFill>
                <a:srgbClr val="182F44"/>
              </a:solidFill>
              <a:prstDash val="solid"/>
              <a:headEnd type="none" len="sm" w="sm"/>
              <a:tailEnd type="none" len="sm" w="sm"/>
            </a:ln>
          </p:spPr>
        </p:sp>
        <p:sp>
          <p:nvSpPr>
            <p:cNvPr name="AutoShape 10" id="10"/>
            <p:cNvSpPr/>
            <p:nvPr/>
          </p:nvSpPr>
          <p:spPr>
            <a:xfrm rot="-10800000">
              <a:off x="0" y="11792477"/>
              <a:ext cx="5410455" cy="0"/>
            </a:xfrm>
            <a:prstGeom prst="line">
              <a:avLst/>
            </a:prstGeom>
            <a:ln cap="flat" w="54849">
              <a:solidFill>
                <a:srgbClr val="182F44"/>
              </a:solidFill>
              <a:prstDash val="solid"/>
              <a:headEnd type="none" len="sm" w="sm"/>
              <a:tailEnd type="none" len="sm" w="sm"/>
            </a:ln>
          </p:spPr>
        </p:sp>
        <p:sp>
          <p:nvSpPr>
            <p:cNvPr name="AutoShape 11" id="11"/>
            <p:cNvSpPr/>
            <p:nvPr/>
          </p:nvSpPr>
          <p:spPr>
            <a:xfrm rot="0">
              <a:off x="0" y="0"/>
              <a:ext cx="5410455" cy="0"/>
            </a:xfrm>
            <a:prstGeom prst="line">
              <a:avLst/>
            </a:prstGeom>
            <a:ln cap="flat" w="54849">
              <a:solidFill>
                <a:srgbClr val="182F44"/>
              </a:solidFill>
              <a:prstDash val="solid"/>
              <a:headEnd type="none" len="sm" w="sm"/>
              <a:tailEnd type="none" len="sm" w="sm"/>
            </a:ln>
          </p:spPr>
        </p:sp>
      </p:grpSp>
      <p:sp>
        <p:nvSpPr>
          <p:cNvPr name="TextBox 12" id="12"/>
          <p:cNvSpPr txBox="true"/>
          <p:nvPr/>
        </p:nvSpPr>
        <p:spPr>
          <a:xfrm rot="0">
            <a:off x="201001" y="1800380"/>
            <a:ext cx="17908972" cy="738504"/>
          </a:xfrm>
          <a:prstGeom prst="rect">
            <a:avLst/>
          </a:prstGeom>
        </p:spPr>
        <p:txBody>
          <a:bodyPr anchor="t" rtlCol="false" tIns="0" lIns="0" bIns="0" rIns="0">
            <a:spAutoFit/>
          </a:bodyPr>
          <a:lstStyle/>
          <a:p>
            <a:pPr algn="ctr">
              <a:lnSpc>
                <a:spcPts val="6020"/>
              </a:lnSpc>
            </a:pPr>
            <a:r>
              <a:rPr lang="en-US" sz="4300">
                <a:solidFill>
                  <a:srgbClr val="000000"/>
                </a:solidFill>
                <a:latin typeface="Canva Sans Bold"/>
                <a:ea typeface="Canva Sans Bold"/>
                <a:cs typeface="Canva Sans Bold"/>
                <a:sym typeface="Canva Sans Bold"/>
              </a:rPr>
              <a:t>Q7.</a:t>
            </a:r>
            <a:r>
              <a:rPr lang="en-US" sz="4300">
                <a:solidFill>
                  <a:srgbClr val="000000"/>
                </a:solidFill>
                <a:latin typeface="Canva Sans Bold"/>
                <a:ea typeface="Canva Sans Bold"/>
                <a:cs typeface="Canva Sans Bold"/>
                <a:sym typeface="Canva Sans Bold"/>
              </a:rPr>
              <a:t>Display all customers who have never placed an order.</a:t>
            </a:r>
          </a:p>
        </p:txBody>
      </p:sp>
      <p:sp>
        <p:nvSpPr>
          <p:cNvPr name="TextBox 13" id="13"/>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14" id="14"/>
          <p:cNvSpPr txBox="true"/>
          <p:nvPr/>
        </p:nvSpPr>
        <p:spPr>
          <a:xfrm rot="0">
            <a:off x="599314" y="3319935"/>
            <a:ext cx="17089373" cy="5613525"/>
          </a:xfrm>
          <a:prstGeom prst="rect">
            <a:avLst/>
          </a:prstGeom>
        </p:spPr>
        <p:txBody>
          <a:bodyPr anchor="t" rtlCol="false" tIns="0" lIns="0" bIns="0" rIns="0">
            <a:spAutoFit/>
          </a:bodyPr>
          <a:lstStyle/>
          <a:p>
            <a:pPr algn="l">
              <a:lnSpc>
                <a:spcPts val="5593"/>
              </a:lnSpc>
              <a:spcBef>
                <a:spcPct val="0"/>
              </a:spcBef>
            </a:pPr>
            <a:r>
              <a:rPr lang="en-US" sz="3995">
                <a:solidFill>
                  <a:srgbClr val="0097B2"/>
                </a:solidFill>
                <a:latin typeface="Canva Sans Bold"/>
                <a:ea typeface="Canva Sans Bold"/>
                <a:cs typeface="Canva Sans Bold"/>
                <a:sym typeface="Canva Sans Bold"/>
              </a:rPr>
              <a:t>SELECT DISTINCT</a:t>
            </a:r>
          </a:p>
          <a:p>
            <a:pPr algn="l">
              <a:lnSpc>
                <a:spcPts val="5593"/>
              </a:lnSpc>
              <a:spcBef>
                <a:spcPct val="0"/>
              </a:spcBef>
            </a:pPr>
            <a:r>
              <a:rPr lang="en-US" sz="3995">
                <a:solidFill>
                  <a:srgbClr val="000000"/>
                </a:solidFill>
                <a:latin typeface="Canva Sans Bold"/>
                <a:ea typeface="Canva Sans Bold"/>
                <a:cs typeface="Canva Sans Bold"/>
                <a:sym typeface="Canva Sans Bold"/>
              </a:rPr>
              <a:t>    customers.name</a:t>
            </a:r>
          </a:p>
          <a:p>
            <a:pPr algn="l">
              <a:lnSpc>
                <a:spcPts val="5593"/>
              </a:lnSpc>
              <a:spcBef>
                <a:spcPct val="0"/>
              </a:spcBef>
            </a:pPr>
            <a:r>
              <a:rPr lang="en-US" sz="3995">
                <a:solidFill>
                  <a:srgbClr val="0097B2"/>
                </a:solidFill>
                <a:latin typeface="Canva Sans Bold"/>
                <a:ea typeface="Canva Sans Bold"/>
                <a:cs typeface="Canva Sans Bold"/>
                <a:sym typeface="Canva Sans Bold"/>
              </a:rPr>
              <a:t>FROM</a:t>
            </a:r>
          </a:p>
          <a:p>
            <a:pPr algn="l">
              <a:lnSpc>
                <a:spcPts val="5593"/>
              </a:lnSpc>
              <a:spcBef>
                <a:spcPct val="0"/>
              </a:spcBef>
            </a:pPr>
            <a:r>
              <a:rPr lang="en-US" sz="3995">
                <a:solidFill>
                  <a:srgbClr val="000000"/>
                </a:solidFill>
                <a:latin typeface="Canva Sans Bold"/>
                <a:ea typeface="Canva Sans Bold"/>
                <a:cs typeface="Canva Sans Bold"/>
                <a:sym typeface="Canva Sans Bold"/>
              </a:rPr>
              <a:t>    customers</a:t>
            </a:r>
          </a:p>
          <a:p>
            <a:pPr algn="l">
              <a:lnSpc>
                <a:spcPts val="5593"/>
              </a:lnSpc>
              <a:spcBef>
                <a:spcPct val="0"/>
              </a:spcBef>
            </a:pPr>
            <a:r>
              <a:rPr lang="en-US" sz="3995">
                <a:solidFill>
                  <a:srgbClr val="000000"/>
                </a:solidFill>
                <a:latin typeface="Canva Sans Bold"/>
                <a:ea typeface="Canva Sans Bold"/>
                <a:cs typeface="Canva Sans Bold"/>
                <a:sym typeface="Canva Sans Bold"/>
              </a:rPr>
              <a:t>        </a:t>
            </a:r>
            <a:r>
              <a:rPr lang="en-US" sz="3995">
                <a:solidFill>
                  <a:srgbClr val="0097B2"/>
                </a:solidFill>
                <a:latin typeface="Canva Sans Bold"/>
                <a:ea typeface="Canva Sans Bold"/>
                <a:cs typeface="Canva Sans Bold"/>
                <a:sym typeface="Canva Sans Bold"/>
              </a:rPr>
              <a:t>LEFT JOIN</a:t>
            </a:r>
          </a:p>
          <a:p>
            <a:pPr algn="l">
              <a:lnSpc>
                <a:spcPts val="5593"/>
              </a:lnSpc>
              <a:spcBef>
                <a:spcPct val="0"/>
              </a:spcBef>
            </a:pPr>
            <a:r>
              <a:rPr lang="en-US" sz="3995">
                <a:solidFill>
                  <a:srgbClr val="000000"/>
                </a:solidFill>
                <a:latin typeface="Canva Sans Bold"/>
                <a:ea typeface="Canva Sans Bold"/>
                <a:cs typeface="Canva Sans Bold"/>
                <a:sym typeface="Canva Sans Bold"/>
              </a:rPr>
              <a:t>    orders </a:t>
            </a:r>
            <a:r>
              <a:rPr lang="en-US" sz="3995">
                <a:solidFill>
                  <a:srgbClr val="0097B2"/>
                </a:solidFill>
                <a:latin typeface="Canva Sans Bold"/>
                <a:ea typeface="Canva Sans Bold"/>
                <a:cs typeface="Canva Sans Bold"/>
                <a:sym typeface="Canva Sans Bold"/>
              </a:rPr>
              <a:t>ON </a:t>
            </a:r>
            <a:r>
              <a:rPr lang="en-US" sz="3995">
                <a:solidFill>
                  <a:srgbClr val="000000"/>
                </a:solidFill>
                <a:latin typeface="Canva Sans Bold"/>
                <a:ea typeface="Canva Sans Bold"/>
                <a:cs typeface="Canva Sans Bold"/>
                <a:sym typeface="Canva Sans Bold"/>
              </a:rPr>
              <a:t>customers.customer_id = orders.customer_id</a:t>
            </a:r>
          </a:p>
          <a:p>
            <a:pPr algn="l">
              <a:lnSpc>
                <a:spcPts val="5593"/>
              </a:lnSpc>
              <a:spcBef>
                <a:spcPct val="0"/>
              </a:spcBef>
            </a:pPr>
            <a:r>
              <a:rPr lang="en-US" sz="3995">
                <a:solidFill>
                  <a:srgbClr val="0097B2"/>
                </a:solidFill>
                <a:latin typeface="Canva Sans Bold"/>
                <a:ea typeface="Canva Sans Bold"/>
                <a:cs typeface="Canva Sans Bold"/>
                <a:sym typeface="Canva Sans Bold"/>
              </a:rPr>
              <a:t>WHERE</a:t>
            </a:r>
          </a:p>
          <a:p>
            <a:pPr algn="l">
              <a:lnSpc>
                <a:spcPts val="5593"/>
              </a:lnSpc>
              <a:spcBef>
                <a:spcPct val="0"/>
              </a:spcBef>
            </a:pPr>
            <a:r>
              <a:rPr lang="en-US" sz="3995">
                <a:solidFill>
                  <a:srgbClr val="000000"/>
                </a:solidFill>
                <a:latin typeface="Canva Sans Bold"/>
                <a:ea typeface="Canva Sans Bold"/>
                <a:cs typeface="Canva Sans Bold"/>
                <a:sym typeface="Canva Sans Bold"/>
              </a:rPr>
              <a:t>    orders.order_id </a:t>
            </a:r>
            <a:r>
              <a:rPr lang="en-US" sz="3995">
                <a:solidFill>
                  <a:srgbClr val="0097B2"/>
                </a:solidFill>
                <a:latin typeface="Canva Sans Bold"/>
                <a:ea typeface="Canva Sans Bold"/>
                <a:cs typeface="Canva Sans Bold"/>
                <a:sym typeface="Canva Sans Bold"/>
              </a:rPr>
              <a:t>IS NULL;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DAGOyR9WVrY</dc:identifier>
  <dcterms:modified xsi:type="dcterms:W3CDTF">2011-08-01T06:04:30Z</dcterms:modified>
  <cp:revision>1</cp:revision>
  <dc:title>Simple Hanukkah Presentation in Navy Gold Classy Elegant Style</dc:title>
</cp:coreProperties>
</file>