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7" r:id="rId10"/>
    <p:sldId id="265" r:id="rId11"/>
    <p:sldId id="266" r:id="rId12"/>
    <p:sldId id="276" r:id="rId13"/>
    <p:sldId id="27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28390-0DEB-4B18-95FB-1CFAB736A4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D08D7F-4572-4785-A654-2F70BC9544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EED638-227F-4533-8D50-E54D1BA74BC0}"/>
              </a:ext>
            </a:extLst>
          </p:cNvPr>
          <p:cNvSpPr>
            <a:spLocks noGrp="1"/>
          </p:cNvSpPr>
          <p:nvPr>
            <p:ph type="dt" sz="half" idx="10"/>
          </p:nvPr>
        </p:nvSpPr>
        <p:spPr/>
        <p:txBody>
          <a:bodyPr/>
          <a:lstStyle/>
          <a:p>
            <a:fld id="{769D331C-43A4-4978-81BF-78C350A511DD}" type="datetimeFigureOut">
              <a:rPr lang="en-IN" smtClean="0"/>
              <a:t>04-03-2024</a:t>
            </a:fld>
            <a:endParaRPr lang="en-IN"/>
          </a:p>
        </p:txBody>
      </p:sp>
      <p:sp>
        <p:nvSpPr>
          <p:cNvPr id="5" name="Footer Placeholder 4">
            <a:extLst>
              <a:ext uri="{FF2B5EF4-FFF2-40B4-BE49-F238E27FC236}">
                <a16:creationId xmlns:a16="http://schemas.microsoft.com/office/drawing/2014/main" id="{D06F0EF4-9EBE-483E-B757-DF43304FFB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240D21-40CC-44E6-B620-3353989A6CAD}"/>
              </a:ext>
            </a:extLst>
          </p:cNvPr>
          <p:cNvSpPr>
            <a:spLocks noGrp="1"/>
          </p:cNvSpPr>
          <p:nvPr>
            <p:ph type="sldNum" sz="quarter" idx="12"/>
          </p:nvPr>
        </p:nvSpPr>
        <p:spPr/>
        <p:txBody>
          <a:bodyPr/>
          <a:lstStyle/>
          <a:p>
            <a:fld id="{CE835C1E-E8E5-47AA-927A-18B7D9473432}" type="slidenum">
              <a:rPr lang="en-IN" smtClean="0"/>
              <a:t>‹#›</a:t>
            </a:fld>
            <a:endParaRPr lang="en-IN"/>
          </a:p>
        </p:txBody>
      </p:sp>
    </p:spTree>
    <p:extLst>
      <p:ext uri="{BB962C8B-B14F-4D97-AF65-F5344CB8AC3E}">
        <p14:creationId xmlns:p14="http://schemas.microsoft.com/office/powerpoint/2010/main" val="2994561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FF87-7BA1-429C-B81D-034C8BA05F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0C165A-8D18-44DA-BB8D-3C721C9CF1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21A8F9-2978-4562-A6B2-B06DF0243AB4}"/>
              </a:ext>
            </a:extLst>
          </p:cNvPr>
          <p:cNvSpPr>
            <a:spLocks noGrp="1"/>
          </p:cNvSpPr>
          <p:nvPr>
            <p:ph type="dt" sz="half" idx="10"/>
          </p:nvPr>
        </p:nvSpPr>
        <p:spPr/>
        <p:txBody>
          <a:bodyPr/>
          <a:lstStyle/>
          <a:p>
            <a:fld id="{769D331C-43A4-4978-81BF-78C350A511DD}" type="datetimeFigureOut">
              <a:rPr lang="en-IN" smtClean="0"/>
              <a:t>04-03-2024</a:t>
            </a:fld>
            <a:endParaRPr lang="en-IN"/>
          </a:p>
        </p:txBody>
      </p:sp>
      <p:sp>
        <p:nvSpPr>
          <p:cNvPr id="5" name="Footer Placeholder 4">
            <a:extLst>
              <a:ext uri="{FF2B5EF4-FFF2-40B4-BE49-F238E27FC236}">
                <a16:creationId xmlns:a16="http://schemas.microsoft.com/office/drawing/2014/main" id="{F740E8E8-D8C3-4A07-BB57-5929E7FE3A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400988-09E5-4C1C-AE8F-818262146739}"/>
              </a:ext>
            </a:extLst>
          </p:cNvPr>
          <p:cNvSpPr>
            <a:spLocks noGrp="1"/>
          </p:cNvSpPr>
          <p:nvPr>
            <p:ph type="sldNum" sz="quarter" idx="12"/>
          </p:nvPr>
        </p:nvSpPr>
        <p:spPr/>
        <p:txBody>
          <a:bodyPr/>
          <a:lstStyle/>
          <a:p>
            <a:fld id="{CE835C1E-E8E5-47AA-927A-18B7D9473432}" type="slidenum">
              <a:rPr lang="en-IN" smtClean="0"/>
              <a:t>‹#›</a:t>
            </a:fld>
            <a:endParaRPr lang="en-IN"/>
          </a:p>
        </p:txBody>
      </p:sp>
    </p:spTree>
    <p:extLst>
      <p:ext uri="{BB962C8B-B14F-4D97-AF65-F5344CB8AC3E}">
        <p14:creationId xmlns:p14="http://schemas.microsoft.com/office/powerpoint/2010/main" val="1563207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3A4BD8-AC84-446A-BBD3-613232C21F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76D97F-C537-4EE8-B651-8FE33011C4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5AD52A-73ED-44E7-B95B-3B9131344C30}"/>
              </a:ext>
            </a:extLst>
          </p:cNvPr>
          <p:cNvSpPr>
            <a:spLocks noGrp="1"/>
          </p:cNvSpPr>
          <p:nvPr>
            <p:ph type="dt" sz="half" idx="10"/>
          </p:nvPr>
        </p:nvSpPr>
        <p:spPr/>
        <p:txBody>
          <a:bodyPr/>
          <a:lstStyle/>
          <a:p>
            <a:fld id="{769D331C-43A4-4978-81BF-78C350A511DD}" type="datetimeFigureOut">
              <a:rPr lang="en-IN" smtClean="0"/>
              <a:t>04-03-2024</a:t>
            </a:fld>
            <a:endParaRPr lang="en-IN"/>
          </a:p>
        </p:txBody>
      </p:sp>
      <p:sp>
        <p:nvSpPr>
          <p:cNvPr id="5" name="Footer Placeholder 4">
            <a:extLst>
              <a:ext uri="{FF2B5EF4-FFF2-40B4-BE49-F238E27FC236}">
                <a16:creationId xmlns:a16="http://schemas.microsoft.com/office/drawing/2014/main" id="{DBD12722-9801-44FA-B711-0AFBC5EE2F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989667-7000-4C48-B0E2-DC15E1C994BB}"/>
              </a:ext>
            </a:extLst>
          </p:cNvPr>
          <p:cNvSpPr>
            <a:spLocks noGrp="1"/>
          </p:cNvSpPr>
          <p:nvPr>
            <p:ph type="sldNum" sz="quarter" idx="12"/>
          </p:nvPr>
        </p:nvSpPr>
        <p:spPr/>
        <p:txBody>
          <a:bodyPr/>
          <a:lstStyle/>
          <a:p>
            <a:fld id="{CE835C1E-E8E5-47AA-927A-18B7D9473432}" type="slidenum">
              <a:rPr lang="en-IN" smtClean="0"/>
              <a:t>‹#›</a:t>
            </a:fld>
            <a:endParaRPr lang="en-IN"/>
          </a:p>
        </p:txBody>
      </p:sp>
    </p:spTree>
    <p:extLst>
      <p:ext uri="{BB962C8B-B14F-4D97-AF65-F5344CB8AC3E}">
        <p14:creationId xmlns:p14="http://schemas.microsoft.com/office/powerpoint/2010/main" val="692245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F962-9984-48ED-858E-5B1E371E4D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EF7893-654D-4ADA-90ED-41A2AA8B2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53C60B-57A9-401C-8D8C-D0879B87493E}"/>
              </a:ext>
            </a:extLst>
          </p:cNvPr>
          <p:cNvSpPr>
            <a:spLocks noGrp="1"/>
          </p:cNvSpPr>
          <p:nvPr>
            <p:ph type="dt" sz="half" idx="10"/>
          </p:nvPr>
        </p:nvSpPr>
        <p:spPr/>
        <p:txBody>
          <a:bodyPr/>
          <a:lstStyle/>
          <a:p>
            <a:fld id="{769D331C-43A4-4978-81BF-78C350A511DD}" type="datetimeFigureOut">
              <a:rPr lang="en-IN" smtClean="0"/>
              <a:t>04-03-2024</a:t>
            </a:fld>
            <a:endParaRPr lang="en-IN"/>
          </a:p>
        </p:txBody>
      </p:sp>
      <p:sp>
        <p:nvSpPr>
          <p:cNvPr id="5" name="Footer Placeholder 4">
            <a:extLst>
              <a:ext uri="{FF2B5EF4-FFF2-40B4-BE49-F238E27FC236}">
                <a16:creationId xmlns:a16="http://schemas.microsoft.com/office/drawing/2014/main" id="{346BF96F-7B88-4ECD-BEB2-9BEF53C6F3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0E0E1D-D82B-4808-8AE4-3B1D80B9103E}"/>
              </a:ext>
            </a:extLst>
          </p:cNvPr>
          <p:cNvSpPr>
            <a:spLocks noGrp="1"/>
          </p:cNvSpPr>
          <p:nvPr>
            <p:ph type="sldNum" sz="quarter" idx="12"/>
          </p:nvPr>
        </p:nvSpPr>
        <p:spPr/>
        <p:txBody>
          <a:bodyPr/>
          <a:lstStyle/>
          <a:p>
            <a:fld id="{CE835C1E-E8E5-47AA-927A-18B7D9473432}" type="slidenum">
              <a:rPr lang="en-IN" smtClean="0"/>
              <a:t>‹#›</a:t>
            </a:fld>
            <a:endParaRPr lang="en-IN"/>
          </a:p>
        </p:txBody>
      </p:sp>
    </p:spTree>
    <p:extLst>
      <p:ext uri="{BB962C8B-B14F-4D97-AF65-F5344CB8AC3E}">
        <p14:creationId xmlns:p14="http://schemas.microsoft.com/office/powerpoint/2010/main" val="224496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3DC73-A552-4FDE-A81A-9729F3137C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FBE421-D7DC-459C-8E17-10429FFB82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65E0C0-2ED0-479C-A4F0-9705951E8DED}"/>
              </a:ext>
            </a:extLst>
          </p:cNvPr>
          <p:cNvSpPr>
            <a:spLocks noGrp="1"/>
          </p:cNvSpPr>
          <p:nvPr>
            <p:ph type="dt" sz="half" idx="10"/>
          </p:nvPr>
        </p:nvSpPr>
        <p:spPr/>
        <p:txBody>
          <a:bodyPr/>
          <a:lstStyle/>
          <a:p>
            <a:fld id="{769D331C-43A4-4978-81BF-78C350A511DD}" type="datetimeFigureOut">
              <a:rPr lang="en-IN" smtClean="0"/>
              <a:t>04-03-2024</a:t>
            </a:fld>
            <a:endParaRPr lang="en-IN"/>
          </a:p>
        </p:txBody>
      </p:sp>
      <p:sp>
        <p:nvSpPr>
          <p:cNvPr id="5" name="Footer Placeholder 4">
            <a:extLst>
              <a:ext uri="{FF2B5EF4-FFF2-40B4-BE49-F238E27FC236}">
                <a16:creationId xmlns:a16="http://schemas.microsoft.com/office/drawing/2014/main" id="{2BFCCF3F-E12D-46C8-B328-856ACEA7D1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4212F8-D9C5-46EA-8EB3-254D3DE4D9C8}"/>
              </a:ext>
            </a:extLst>
          </p:cNvPr>
          <p:cNvSpPr>
            <a:spLocks noGrp="1"/>
          </p:cNvSpPr>
          <p:nvPr>
            <p:ph type="sldNum" sz="quarter" idx="12"/>
          </p:nvPr>
        </p:nvSpPr>
        <p:spPr/>
        <p:txBody>
          <a:bodyPr/>
          <a:lstStyle/>
          <a:p>
            <a:fld id="{CE835C1E-E8E5-47AA-927A-18B7D9473432}" type="slidenum">
              <a:rPr lang="en-IN" smtClean="0"/>
              <a:t>‹#›</a:t>
            </a:fld>
            <a:endParaRPr lang="en-IN"/>
          </a:p>
        </p:txBody>
      </p:sp>
    </p:spTree>
    <p:extLst>
      <p:ext uri="{BB962C8B-B14F-4D97-AF65-F5344CB8AC3E}">
        <p14:creationId xmlns:p14="http://schemas.microsoft.com/office/powerpoint/2010/main" val="3014967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BAD51-C70D-40C6-9E73-7A856BBFE9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AD84AC-912B-4805-AF47-725A2BC7FB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6BB570-9209-40D6-9599-753E26B053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4633B5-5EC6-4646-B793-FD2EB8C70CA3}"/>
              </a:ext>
            </a:extLst>
          </p:cNvPr>
          <p:cNvSpPr>
            <a:spLocks noGrp="1"/>
          </p:cNvSpPr>
          <p:nvPr>
            <p:ph type="dt" sz="half" idx="10"/>
          </p:nvPr>
        </p:nvSpPr>
        <p:spPr/>
        <p:txBody>
          <a:bodyPr/>
          <a:lstStyle/>
          <a:p>
            <a:fld id="{769D331C-43A4-4978-81BF-78C350A511DD}" type="datetimeFigureOut">
              <a:rPr lang="en-IN" smtClean="0"/>
              <a:t>04-03-2024</a:t>
            </a:fld>
            <a:endParaRPr lang="en-IN"/>
          </a:p>
        </p:txBody>
      </p:sp>
      <p:sp>
        <p:nvSpPr>
          <p:cNvPr id="6" name="Footer Placeholder 5">
            <a:extLst>
              <a:ext uri="{FF2B5EF4-FFF2-40B4-BE49-F238E27FC236}">
                <a16:creationId xmlns:a16="http://schemas.microsoft.com/office/drawing/2014/main" id="{C6782603-4B58-41BE-8025-483D2BA17F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E9CEAB-7303-4884-A602-5656523752E8}"/>
              </a:ext>
            </a:extLst>
          </p:cNvPr>
          <p:cNvSpPr>
            <a:spLocks noGrp="1"/>
          </p:cNvSpPr>
          <p:nvPr>
            <p:ph type="sldNum" sz="quarter" idx="12"/>
          </p:nvPr>
        </p:nvSpPr>
        <p:spPr/>
        <p:txBody>
          <a:bodyPr/>
          <a:lstStyle/>
          <a:p>
            <a:fld id="{CE835C1E-E8E5-47AA-927A-18B7D9473432}" type="slidenum">
              <a:rPr lang="en-IN" smtClean="0"/>
              <a:t>‹#›</a:t>
            </a:fld>
            <a:endParaRPr lang="en-IN"/>
          </a:p>
        </p:txBody>
      </p:sp>
    </p:spTree>
    <p:extLst>
      <p:ext uri="{BB962C8B-B14F-4D97-AF65-F5344CB8AC3E}">
        <p14:creationId xmlns:p14="http://schemas.microsoft.com/office/powerpoint/2010/main" val="3225257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7798E-3DCC-417D-8243-C5607BF282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60E1B0-F098-4F34-806B-536CC3E2DA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859349-2D05-4ADB-8547-9F80ADAF42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3B3B6D-813F-4A8C-BADB-C668ACF1D2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DD324-41F7-4E83-83EC-5001183CB3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0660B6-A47F-41DF-8A7E-AECA4B7C1F2D}"/>
              </a:ext>
            </a:extLst>
          </p:cNvPr>
          <p:cNvSpPr>
            <a:spLocks noGrp="1"/>
          </p:cNvSpPr>
          <p:nvPr>
            <p:ph type="dt" sz="half" idx="10"/>
          </p:nvPr>
        </p:nvSpPr>
        <p:spPr/>
        <p:txBody>
          <a:bodyPr/>
          <a:lstStyle/>
          <a:p>
            <a:fld id="{769D331C-43A4-4978-81BF-78C350A511DD}" type="datetimeFigureOut">
              <a:rPr lang="en-IN" smtClean="0"/>
              <a:t>04-03-2024</a:t>
            </a:fld>
            <a:endParaRPr lang="en-IN"/>
          </a:p>
        </p:txBody>
      </p:sp>
      <p:sp>
        <p:nvSpPr>
          <p:cNvPr id="8" name="Footer Placeholder 7">
            <a:extLst>
              <a:ext uri="{FF2B5EF4-FFF2-40B4-BE49-F238E27FC236}">
                <a16:creationId xmlns:a16="http://schemas.microsoft.com/office/drawing/2014/main" id="{5AABFC88-728F-49D6-B50B-2A6207F844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45CE45-8455-47C1-916E-9CE29805F7D5}"/>
              </a:ext>
            </a:extLst>
          </p:cNvPr>
          <p:cNvSpPr>
            <a:spLocks noGrp="1"/>
          </p:cNvSpPr>
          <p:nvPr>
            <p:ph type="sldNum" sz="quarter" idx="12"/>
          </p:nvPr>
        </p:nvSpPr>
        <p:spPr/>
        <p:txBody>
          <a:bodyPr/>
          <a:lstStyle/>
          <a:p>
            <a:fld id="{CE835C1E-E8E5-47AA-927A-18B7D9473432}" type="slidenum">
              <a:rPr lang="en-IN" smtClean="0"/>
              <a:t>‹#›</a:t>
            </a:fld>
            <a:endParaRPr lang="en-IN"/>
          </a:p>
        </p:txBody>
      </p:sp>
    </p:spTree>
    <p:extLst>
      <p:ext uri="{BB962C8B-B14F-4D97-AF65-F5344CB8AC3E}">
        <p14:creationId xmlns:p14="http://schemas.microsoft.com/office/powerpoint/2010/main" val="1167097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0FDA-16EF-4F85-A123-9F9E8BD3DC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43D65C-62C0-45E2-9B1A-61F6C11279F1}"/>
              </a:ext>
            </a:extLst>
          </p:cNvPr>
          <p:cNvSpPr>
            <a:spLocks noGrp="1"/>
          </p:cNvSpPr>
          <p:nvPr>
            <p:ph type="dt" sz="half" idx="10"/>
          </p:nvPr>
        </p:nvSpPr>
        <p:spPr/>
        <p:txBody>
          <a:bodyPr/>
          <a:lstStyle/>
          <a:p>
            <a:fld id="{769D331C-43A4-4978-81BF-78C350A511DD}" type="datetimeFigureOut">
              <a:rPr lang="en-IN" smtClean="0"/>
              <a:t>04-03-2024</a:t>
            </a:fld>
            <a:endParaRPr lang="en-IN"/>
          </a:p>
        </p:txBody>
      </p:sp>
      <p:sp>
        <p:nvSpPr>
          <p:cNvPr id="4" name="Footer Placeholder 3">
            <a:extLst>
              <a:ext uri="{FF2B5EF4-FFF2-40B4-BE49-F238E27FC236}">
                <a16:creationId xmlns:a16="http://schemas.microsoft.com/office/drawing/2014/main" id="{C8C84E12-5AC5-474C-B184-6DCF7DCC07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A9A9CC-6350-4365-AEB8-14902ACA9EBC}"/>
              </a:ext>
            </a:extLst>
          </p:cNvPr>
          <p:cNvSpPr>
            <a:spLocks noGrp="1"/>
          </p:cNvSpPr>
          <p:nvPr>
            <p:ph type="sldNum" sz="quarter" idx="12"/>
          </p:nvPr>
        </p:nvSpPr>
        <p:spPr/>
        <p:txBody>
          <a:bodyPr/>
          <a:lstStyle/>
          <a:p>
            <a:fld id="{CE835C1E-E8E5-47AA-927A-18B7D9473432}" type="slidenum">
              <a:rPr lang="en-IN" smtClean="0"/>
              <a:t>‹#›</a:t>
            </a:fld>
            <a:endParaRPr lang="en-IN"/>
          </a:p>
        </p:txBody>
      </p:sp>
    </p:spTree>
    <p:extLst>
      <p:ext uri="{BB962C8B-B14F-4D97-AF65-F5344CB8AC3E}">
        <p14:creationId xmlns:p14="http://schemas.microsoft.com/office/powerpoint/2010/main" val="3784431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2BA5CE-7007-4AA7-B409-7828078F40AB}"/>
              </a:ext>
            </a:extLst>
          </p:cNvPr>
          <p:cNvSpPr>
            <a:spLocks noGrp="1"/>
          </p:cNvSpPr>
          <p:nvPr>
            <p:ph type="dt" sz="half" idx="10"/>
          </p:nvPr>
        </p:nvSpPr>
        <p:spPr/>
        <p:txBody>
          <a:bodyPr/>
          <a:lstStyle/>
          <a:p>
            <a:fld id="{769D331C-43A4-4978-81BF-78C350A511DD}" type="datetimeFigureOut">
              <a:rPr lang="en-IN" smtClean="0"/>
              <a:t>04-03-2024</a:t>
            </a:fld>
            <a:endParaRPr lang="en-IN"/>
          </a:p>
        </p:txBody>
      </p:sp>
      <p:sp>
        <p:nvSpPr>
          <p:cNvPr id="3" name="Footer Placeholder 2">
            <a:extLst>
              <a:ext uri="{FF2B5EF4-FFF2-40B4-BE49-F238E27FC236}">
                <a16:creationId xmlns:a16="http://schemas.microsoft.com/office/drawing/2014/main" id="{89AC3B85-977E-4ECF-9B3A-53AE27F2F0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E0EA3C-46B1-4026-B8AC-B0450AF44803}"/>
              </a:ext>
            </a:extLst>
          </p:cNvPr>
          <p:cNvSpPr>
            <a:spLocks noGrp="1"/>
          </p:cNvSpPr>
          <p:nvPr>
            <p:ph type="sldNum" sz="quarter" idx="12"/>
          </p:nvPr>
        </p:nvSpPr>
        <p:spPr/>
        <p:txBody>
          <a:bodyPr/>
          <a:lstStyle/>
          <a:p>
            <a:fld id="{CE835C1E-E8E5-47AA-927A-18B7D9473432}" type="slidenum">
              <a:rPr lang="en-IN" smtClean="0"/>
              <a:t>‹#›</a:t>
            </a:fld>
            <a:endParaRPr lang="en-IN"/>
          </a:p>
        </p:txBody>
      </p:sp>
    </p:spTree>
    <p:extLst>
      <p:ext uri="{BB962C8B-B14F-4D97-AF65-F5344CB8AC3E}">
        <p14:creationId xmlns:p14="http://schemas.microsoft.com/office/powerpoint/2010/main" val="1796124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C7D6-AE05-4B2C-825E-990612124A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6E7706-EA63-434B-820D-FEB7780FB4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FAF7E1-86B7-48EA-B209-10D32AAA54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511AA6-1EA8-4DEA-9E29-C9812DE2901A}"/>
              </a:ext>
            </a:extLst>
          </p:cNvPr>
          <p:cNvSpPr>
            <a:spLocks noGrp="1"/>
          </p:cNvSpPr>
          <p:nvPr>
            <p:ph type="dt" sz="half" idx="10"/>
          </p:nvPr>
        </p:nvSpPr>
        <p:spPr/>
        <p:txBody>
          <a:bodyPr/>
          <a:lstStyle/>
          <a:p>
            <a:fld id="{769D331C-43A4-4978-81BF-78C350A511DD}" type="datetimeFigureOut">
              <a:rPr lang="en-IN" smtClean="0"/>
              <a:t>04-03-2024</a:t>
            </a:fld>
            <a:endParaRPr lang="en-IN"/>
          </a:p>
        </p:txBody>
      </p:sp>
      <p:sp>
        <p:nvSpPr>
          <p:cNvPr id="6" name="Footer Placeholder 5">
            <a:extLst>
              <a:ext uri="{FF2B5EF4-FFF2-40B4-BE49-F238E27FC236}">
                <a16:creationId xmlns:a16="http://schemas.microsoft.com/office/drawing/2014/main" id="{733FA675-93F6-4174-85BF-06D06824F5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AF2802-5E9B-4533-BDF6-2315E1468F3C}"/>
              </a:ext>
            </a:extLst>
          </p:cNvPr>
          <p:cNvSpPr>
            <a:spLocks noGrp="1"/>
          </p:cNvSpPr>
          <p:nvPr>
            <p:ph type="sldNum" sz="quarter" idx="12"/>
          </p:nvPr>
        </p:nvSpPr>
        <p:spPr/>
        <p:txBody>
          <a:bodyPr/>
          <a:lstStyle/>
          <a:p>
            <a:fld id="{CE835C1E-E8E5-47AA-927A-18B7D9473432}" type="slidenum">
              <a:rPr lang="en-IN" smtClean="0"/>
              <a:t>‹#›</a:t>
            </a:fld>
            <a:endParaRPr lang="en-IN"/>
          </a:p>
        </p:txBody>
      </p:sp>
    </p:spTree>
    <p:extLst>
      <p:ext uri="{BB962C8B-B14F-4D97-AF65-F5344CB8AC3E}">
        <p14:creationId xmlns:p14="http://schemas.microsoft.com/office/powerpoint/2010/main" val="1234843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4EDC8-041A-4953-A524-249AEE1C2A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A19EA6-53C1-4507-A54B-B0FDDC53F0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8B3A9F-92BE-446D-98E1-0CD80DF3D4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5972C8-0492-4BED-B948-9613997AF857}"/>
              </a:ext>
            </a:extLst>
          </p:cNvPr>
          <p:cNvSpPr>
            <a:spLocks noGrp="1"/>
          </p:cNvSpPr>
          <p:nvPr>
            <p:ph type="dt" sz="half" idx="10"/>
          </p:nvPr>
        </p:nvSpPr>
        <p:spPr/>
        <p:txBody>
          <a:bodyPr/>
          <a:lstStyle/>
          <a:p>
            <a:fld id="{769D331C-43A4-4978-81BF-78C350A511DD}" type="datetimeFigureOut">
              <a:rPr lang="en-IN" smtClean="0"/>
              <a:t>04-03-2024</a:t>
            </a:fld>
            <a:endParaRPr lang="en-IN"/>
          </a:p>
        </p:txBody>
      </p:sp>
      <p:sp>
        <p:nvSpPr>
          <p:cNvPr id="6" name="Footer Placeholder 5">
            <a:extLst>
              <a:ext uri="{FF2B5EF4-FFF2-40B4-BE49-F238E27FC236}">
                <a16:creationId xmlns:a16="http://schemas.microsoft.com/office/drawing/2014/main" id="{BE547CA7-F4A5-4B50-A953-E2B34E47EE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E6EDCA-2E39-4894-A8A5-E47B114BC32D}"/>
              </a:ext>
            </a:extLst>
          </p:cNvPr>
          <p:cNvSpPr>
            <a:spLocks noGrp="1"/>
          </p:cNvSpPr>
          <p:nvPr>
            <p:ph type="sldNum" sz="quarter" idx="12"/>
          </p:nvPr>
        </p:nvSpPr>
        <p:spPr/>
        <p:txBody>
          <a:bodyPr/>
          <a:lstStyle/>
          <a:p>
            <a:fld id="{CE835C1E-E8E5-47AA-927A-18B7D9473432}" type="slidenum">
              <a:rPr lang="en-IN" smtClean="0"/>
              <a:t>‹#›</a:t>
            </a:fld>
            <a:endParaRPr lang="en-IN"/>
          </a:p>
        </p:txBody>
      </p:sp>
    </p:spTree>
    <p:extLst>
      <p:ext uri="{BB962C8B-B14F-4D97-AF65-F5344CB8AC3E}">
        <p14:creationId xmlns:p14="http://schemas.microsoft.com/office/powerpoint/2010/main" val="2165433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B8B4E7-3725-44CC-88A9-BC6453323A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E05C4B-3BE4-4404-AB89-E508B36AB6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6C6ED0-61D5-438A-8415-753E23C779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D331C-43A4-4978-81BF-78C350A511DD}" type="datetimeFigureOut">
              <a:rPr lang="en-IN" smtClean="0"/>
              <a:t>04-03-2024</a:t>
            </a:fld>
            <a:endParaRPr lang="en-IN"/>
          </a:p>
        </p:txBody>
      </p:sp>
      <p:sp>
        <p:nvSpPr>
          <p:cNvPr id="5" name="Footer Placeholder 4">
            <a:extLst>
              <a:ext uri="{FF2B5EF4-FFF2-40B4-BE49-F238E27FC236}">
                <a16:creationId xmlns:a16="http://schemas.microsoft.com/office/drawing/2014/main" id="{F067ADE8-A9AC-4BFE-8B97-2463EA00B1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28AAE9-3816-4578-9835-3F2CADE61E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35C1E-E8E5-47AA-927A-18B7D9473432}" type="slidenum">
              <a:rPr lang="en-IN" smtClean="0"/>
              <a:t>‹#›</a:t>
            </a:fld>
            <a:endParaRPr lang="en-IN"/>
          </a:p>
        </p:txBody>
      </p:sp>
    </p:spTree>
    <p:extLst>
      <p:ext uri="{BB962C8B-B14F-4D97-AF65-F5344CB8AC3E}">
        <p14:creationId xmlns:p14="http://schemas.microsoft.com/office/powerpoint/2010/main" val="834586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9CD59-A740-4E3C-BC62-C529E85CF413}"/>
              </a:ext>
            </a:extLst>
          </p:cNvPr>
          <p:cNvSpPr>
            <a:spLocks noGrp="1"/>
          </p:cNvSpPr>
          <p:nvPr>
            <p:ph type="ctrTitle"/>
          </p:nvPr>
        </p:nvSpPr>
        <p:spPr>
          <a:xfrm>
            <a:off x="1524000" y="1122363"/>
            <a:ext cx="9144000" cy="2479675"/>
          </a:xfrm>
        </p:spPr>
        <p:txBody>
          <a:bodyPr/>
          <a:lstStyle/>
          <a:p>
            <a:pPr rtl="0">
              <a:spcBef>
                <a:spcPts val="0"/>
              </a:spcBef>
              <a:spcAft>
                <a:spcPts val="0"/>
              </a:spcAft>
            </a:pPr>
            <a:r>
              <a:rPr lang="en-IN" sz="3600" b="1" i="0" u="none" strike="noStrike" dirty="0">
                <a:solidFill>
                  <a:srgbClr val="CC0000"/>
                </a:solidFill>
                <a:effectLst/>
                <a:latin typeface="Montserrat" panose="00000500000000000000" pitchFamily="2" charset="0"/>
              </a:rPr>
              <a:t>Capstone Project-1</a:t>
            </a:r>
            <a:br>
              <a:rPr lang="en-IN" sz="3600" b="0" dirty="0">
                <a:effectLst/>
              </a:rPr>
            </a:br>
            <a:r>
              <a:rPr lang="en-IN" sz="3600" b="1" i="0" u="none" strike="noStrike" dirty="0">
                <a:solidFill>
                  <a:srgbClr val="134F5C"/>
                </a:solidFill>
                <a:effectLst/>
                <a:latin typeface="Montserrat" panose="00000500000000000000" pitchFamily="2" charset="0"/>
              </a:rPr>
              <a:t>  Wine Quality Dataset</a:t>
            </a:r>
            <a:br>
              <a:rPr lang="en-IN" sz="1800" b="1" i="0" u="none" strike="noStrike" dirty="0">
                <a:solidFill>
                  <a:srgbClr val="134F5C"/>
                </a:solidFill>
                <a:effectLst/>
                <a:latin typeface="Montserrat" panose="00000500000000000000" pitchFamily="2" charset="0"/>
              </a:rPr>
            </a:br>
            <a:endParaRPr lang="en-IN" dirty="0"/>
          </a:p>
        </p:txBody>
      </p:sp>
      <p:sp>
        <p:nvSpPr>
          <p:cNvPr id="3" name="Subtitle 2">
            <a:extLst>
              <a:ext uri="{FF2B5EF4-FFF2-40B4-BE49-F238E27FC236}">
                <a16:creationId xmlns:a16="http://schemas.microsoft.com/office/drawing/2014/main" id="{CEA08001-7D17-4563-85C0-7C48FB2B6FC2}"/>
              </a:ext>
            </a:extLst>
          </p:cNvPr>
          <p:cNvSpPr>
            <a:spLocks noGrp="1"/>
          </p:cNvSpPr>
          <p:nvPr>
            <p:ph type="subTitle" idx="1"/>
          </p:nvPr>
        </p:nvSpPr>
        <p:spPr/>
        <p:txBody>
          <a:bodyPr>
            <a:normAutofit fontScale="85000" lnSpcReduction="20000"/>
          </a:bodyPr>
          <a:lstStyle/>
          <a:p>
            <a:pPr rtl="0">
              <a:spcBef>
                <a:spcPts val="0"/>
              </a:spcBef>
              <a:spcAft>
                <a:spcPts val="0"/>
              </a:spcAft>
            </a:pPr>
            <a:r>
              <a:rPr lang="en-IN" sz="3600" b="1" i="0" u="sng" dirty="0">
                <a:solidFill>
                  <a:srgbClr val="CC0000"/>
                </a:solidFill>
                <a:effectLst/>
                <a:latin typeface="Montserrat" panose="00000500000000000000" pitchFamily="2" charset="0"/>
              </a:rPr>
              <a:t>Team Members</a:t>
            </a:r>
            <a:br>
              <a:rPr lang="en-IN" dirty="0"/>
            </a:br>
            <a:r>
              <a:rPr lang="en-IN" sz="3000" dirty="0"/>
              <a:t>Tisha (2210992465)</a:t>
            </a:r>
          </a:p>
          <a:p>
            <a:pPr rtl="0">
              <a:spcBef>
                <a:spcPts val="0"/>
              </a:spcBef>
              <a:spcAft>
                <a:spcPts val="0"/>
              </a:spcAft>
            </a:pPr>
            <a:r>
              <a:rPr lang="en-IN" sz="3000" dirty="0"/>
              <a:t>Tejasvi (2210992464)</a:t>
            </a:r>
          </a:p>
          <a:p>
            <a:pPr rtl="0">
              <a:spcBef>
                <a:spcPts val="0"/>
              </a:spcBef>
              <a:spcAft>
                <a:spcPts val="0"/>
              </a:spcAft>
            </a:pPr>
            <a:r>
              <a:rPr lang="en-IN" sz="3000" dirty="0"/>
              <a:t>Vanshika (2210992504)</a:t>
            </a:r>
          </a:p>
          <a:p>
            <a:pPr rtl="0">
              <a:spcBef>
                <a:spcPts val="0"/>
              </a:spcBef>
              <a:spcAft>
                <a:spcPts val="0"/>
              </a:spcAft>
            </a:pPr>
            <a:r>
              <a:rPr lang="en-IN" sz="3000" dirty="0"/>
              <a:t>Trisha (2210992468)</a:t>
            </a:r>
          </a:p>
        </p:txBody>
      </p:sp>
    </p:spTree>
    <p:extLst>
      <p:ext uri="{BB962C8B-B14F-4D97-AF65-F5344CB8AC3E}">
        <p14:creationId xmlns:p14="http://schemas.microsoft.com/office/powerpoint/2010/main" val="954347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E07B3-24B4-4D67-9BC7-F5B07812913D}"/>
              </a:ext>
            </a:extLst>
          </p:cNvPr>
          <p:cNvSpPr>
            <a:spLocks noGrp="1"/>
          </p:cNvSpPr>
          <p:nvPr>
            <p:ph type="title"/>
          </p:nvPr>
        </p:nvSpPr>
        <p:spPr/>
        <p:txBody>
          <a:bodyPr>
            <a:normAutofit/>
          </a:bodyPr>
          <a:lstStyle/>
          <a:p>
            <a:r>
              <a:rPr lang="en-US" sz="3600" b="1" i="0" u="none" strike="noStrike" dirty="0">
                <a:solidFill>
                  <a:srgbClr val="CC0000"/>
                </a:solidFill>
                <a:effectLst/>
                <a:latin typeface="Arial" panose="020B0604020202020204" pitchFamily="34" charset="0"/>
              </a:rPr>
              <a:t>         Analysis of the Distribution of Wine</a:t>
            </a:r>
            <a:endParaRPr lang="en-IN" sz="3600" dirty="0"/>
          </a:p>
        </p:txBody>
      </p:sp>
      <p:sp>
        <p:nvSpPr>
          <p:cNvPr id="3" name="Content Placeholder 2">
            <a:extLst>
              <a:ext uri="{FF2B5EF4-FFF2-40B4-BE49-F238E27FC236}">
                <a16:creationId xmlns:a16="http://schemas.microsoft.com/office/drawing/2014/main" id="{ADB3FCEC-54DF-42CC-9836-2B1DDB136805}"/>
              </a:ext>
            </a:extLst>
          </p:cNvPr>
          <p:cNvSpPr>
            <a:spLocks noGrp="1"/>
          </p:cNvSpPr>
          <p:nvPr>
            <p:ph idx="1"/>
          </p:nvPr>
        </p:nvSpPr>
        <p:spPr>
          <a:xfrm>
            <a:off x="838200" y="1825625"/>
            <a:ext cx="5166674" cy="4396066"/>
          </a:xfrm>
        </p:spPr>
        <p:txBody>
          <a:bodyPr>
            <a:normAutofit/>
          </a:bodyPr>
          <a:lstStyle/>
          <a:p>
            <a:pPr algn="just"/>
            <a:r>
              <a:rPr lang="en-IN" sz="2400" dirty="0"/>
              <a:t>Below is given the distribution of wine which shows how the wine count is affected by wine quality.</a:t>
            </a:r>
          </a:p>
        </p:txBody>
      </p:sp>
      <p:pic>
        <p:nvPicPr>
          <p:cNvPr id="8" name="Picture 7">
            <a:extLst>
              <a:ext uri="{FF2B5EF4-FFF2-40B4-BE49-F238E27FC236}">
                <a16:creationId xmlns:a16="http://schemas.microsoft.com/office/drawing/2014/main" id="{3261E8BC-2D9B-401D-A104-452FB5E82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505" y="1825625"/>
            <a:ext cx="5695360" cy="4190164"/>
          </a:xfrm>
          <a:prstGeom prst="rect">
            <a:avLst/>
          </a:prstGeom>
        </p:spPr>
      </p:pic>
    </p:spTree>
    <p:extLst>
      <p:ext uri="{BB962C8B-B14F-4D97-AF65-F5344CB8AC3E}">
        <p14:creationId xmlns:p14="http://schemas.microsoft.com/office/powerpoint/2010/main" val="3014587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CC430-43FE-4AD7-9625-EF28A7566C84}"/>
              </a:ext>
            </a:extLst>
          </p:cNvPr>
          <p:cNvSpPr>
            <a:spLocks noGrp="1"/>
          </p:cNvSpPr>
          <p:nvPr>
            <p:ph type="title"/>
          </p:nvPr>
        </p:nvSpPr>
        <p:spPr>
          <a:xfrm>
            <a:off x="838200" y="365126"/>
            <a:ext cx="10515600" cy="1062622"/>
          </a:xfrm>
        </p:spPr>
        <p:txBody>
          <a:bodyPr>
            <a:normAutofit/>
          </a:bodyPr>
          <a:lstStyle/>
          <a:p>
            <a:r>
              <a:rPr lang="en-US" sz="3600" b="1" dirty="0">
                <a:solidFill>
                  <a:srgbClr val="CC0000"/>
                </a:solidFill>
                <a:latin typeface="Arial" panose="020B0604020202020204" pitchFamily="34" charset="0"/>
              </a:rPr>
              <a:t>                           </a:t>
            </a:r>
            <a:r>
              <a:rPr lang="en-US" sz="3600" b="1" i="0" u="none" strike="noStrike" dirty="0">
                <a:solidFill>
                  <a:srgbClr val="CC0000"/>
                </a:solidFill>
                <a:effectLst/>
                <a:latin typeface="Arial" panose="020B0604020202020204" pitchFamily="34" charset="0"/>
              </a:rPr>
              <a:t> Quality Analysis</a:t>
            </a:r>
            <a:endParaRPr lang="en-IN" sz="3600" dirty="0"/>
          </a:p>
        </p:txBody>
      </p:sp>
      <p:sp>
        <p:nvSpPr>
          <p:cNvPr id="3" name="Content Placeholder 2">
            <a:extLst>
              <a:ext uri="{FF2B5EF4-FFF2-40B4-BE49-F238E27FC236}">
                <a16:creationId xmlns:a16="http://schemas.microsoft.com/office/drawing/2014/main" id="{FE2609CC-2DA0-4D39-9ABC-5109A9F48E4F}"/>
              </a:ext>
            </a:extLst>
          </p:cNvPr>
          <p:cNvSpPr>
            <a:spLocks noGrp="1"/>
          </p:cNvSpPr>
          <p:nvPr>
            <p:ph idx="1"/>
          </p:nvPr>
        </p:nvSpPr>
        <p:spPr>
          <a:xfrm>
            <a:off x="838200" y="1106905"/>
            <a:ext cx="10515600" cy="5070058"/>
          </a:xfrm>
        </p:spPr>
        <p:txBody>
          <a:bodyPr/>
          <a:lstStyle/>
          <a:p>
            <a:r>
              <a:rPr lang="en-IN" dirty="0"/>
              <a:t>Here the graph shows the quality of wine with alcohol  content and the density of wine compared to quality.</a:t>
            </a:r>
          </a:p>
        </p:txBody>
      </p:sp>
      <p:pic>
        <p:nvPicPr>
          <p:cNvPr id="5" name="Picture 4">
            <a:extLst>
              <a:ext uri="{FF2B5EF4-FFF2-40B4-BE49-F238E27FC236}">
                <a16:creationId xmlns:a16="http://schemas.microsoft.com/office/drawing/2014/main" id="{56384324-7F9E-4913-810F-6C0EA2CC3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939" y="1904551"/>
            <a:ext cx="5498431" cy="4526244"/>
          </a:xfrm>
          <a:prstGeom prst="rect">
            <a:avLst/>
          </a:prstGeom>
        </p:spPr>
      </p:pic>
      <p:pic>
        <p:nvPicPr>
          <p:cNvPr id="7" name="Picture 6">
            <a:extLst>
              <a:ext uri="{FF2B5EF4-FFF2-40B4-BE49-F238E27FC236}">
                <a16:creationId xmlns:a16="http://schemas.microsoft.com/office/drawing/2014/main" id="{4B0F5ABA-DAF6-46E0-8AE5-FAB155427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66630"/>
            <a:ext cx="5826217" cy="4402086"/>
          </a:xfrm>
          <a:prstGeom prst="rect">
            <a:avLst/>
          </a:prstGeom>
        </p:spPr>
      </p:pic>
    </p:spTree>
    <p:extLst>
      <p:ext uri="{BB962C8B-B14F-4D97-AF65-F5344CB8AC3E}">
        <p14:creationId xmlns:p14="http://schemas.microsoft.com/office/powerpoint/2010/main" val="1494445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ED56A-7EE6-46FF-B481-507265D30BAF}"/>
              </a:ext>
            </a:extLst>
          </p:cNvPr>
          <p:cNvSpPr>
            <a:spLocks noGrp="1"/>
          </p:cNvSpPr>
          <p:nvPr>
            <p:ph type="title"/>
          </p:nvPr>
        </p:nvSpPr>
        <p:spPr/>
        <p:txBody>
          <a:bodyPr/>
          <a:lstStyle/>
          <a:p>
            <a:r>
              <a:rPr lang="en-US" sz="4400" b="1" i="0" u="none" strike="noStrike" dirty="0">
                <a:solidFill>
                  <a:srgbClr val="CC0000"/>
                </a:solidFill>
                <a:effectLst/>
                <a:latin typeface="Arial" panose="020B0604020202020204" pitchFamily="34" charset="0"/>
              </a:rPr>
              <a:t>             Analysis through heatmap</a:t>
            </a:r>
            <a:endParaRPr lang="en-IN" dirty="0"/>
          </a:p>
        </p:txBody>
      </p:sp>
      <p:sp>
        <p:nvSpPr>
          <p:cNvPr id="3" name="Content Placeholder 2">
            <a:extLst>
              <a:ext uri="{FF2B5EF4-FFF2-40B4-BE49-F238E27FC236}">
                <a16:creationId xmlns:a16="http://schemas.microsoft.com/office/drawing/2014/main" id="{E94DE9DA-2368-4B94-A807-662BBEB1E32B}"/>
              </a:ext>
            </a:extLst>
          </p:cNvPr>
          <p:cNvSpPr>
            <a:spLocks noGrp="1"/>
          </p:cNvSpPr>
          <p:nvPr>
            <p:ph idx="1"/>
          </p:nvPr>
        </p:nvSpPr>
        <p:spPr>
          <a:xfrm>
            <a:off x="114969" y="1520825"/>
            <a:ext cx="6605337" cy="4972050"/>
          </a:xfrm>
        </p:spPr>
        <p:txBody>
          <a:bodyPr>
            <a:normAutofit/>
          </a:bodyPr>
          <a:lstStyle/>
          <a:p>
            <a:pPr marL="0" indent="0">
              <a:buNone/>
            </a:pPr>
            <a:r>
              <a:rPr lang="en-US" dirty="0"/>
              <a:t>Heatmap of the correlation matrix is used to effectively visualizes the pairwise correlations between numerical variables in the dataset. Each cell in the heatmap represents the correlation coefficient between two variables, with color indicating the strength and direction of the correlation. Annotating the heatmap with correlation coefficients provides additional information, making it easier to interpret the relationships between variables.</a:t>
            </a:r>
            <a:endParaRPr lang="en-IN" dirty="0"/>
          </a:p>
        </p:txBody>
      </p:sp>
      <p:pic>
        <p:nvPicPr>
          <p:cNvPr id="5" name="Picture 4">
            <a:extLst>
              <a:ext uri="{FF2B5EF4-FFF2-40B4-BE49-F238E27FC236}">
                <a16:creationId xmlns:a16="http://schemas.microsoft.com/office/drawing/2014/main" id="{20B50BD4-302D-40DA-B8C1-000D4BE78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8695" y="1520825"/>
            <a:ext cx="5593305" cy="5337175"/>
          </a:xfrm>
          <a:prstGeom prst="rect">
            <a:avLst/>
          </a:prstGeom>
        </p:spPr>
      </p:pic>
    </p:spTree>
    <p:extLst>
      <p:ext uri="{BB962C8B-B14F-4D97-AF65-F5344CB8AC3E}">
        <p14:creationId xmlns:p14="http://schemas.microsoft.com/office/powerpoint/2010/main" val="3770895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462C3-363C-4A91-8774-E0F5016EE8FA}"/>
              </a:ext>
            </a:extLst>
          </p:cNvPr>
          <p:cNvSpPr>
            <a:spLocks noGrp="1"/>
          </p:cNvSpPr>
          <p:nvPr>
            <p:ph type="title"/>
          </p:nvPr>
        </p:nvSpPr>
        <p:spPr>
          <a:xfrm>
            <a:off x="706059" y="-12012"/>
            <a:ext cx="10515600" cy="1325563"/>
          </a:xfrm>
        </p:spPr>
        <p:txBody>
          <a:bodyPr/>
          <a:lstStyle/>
          <a:p>
            <a:r>
              <a:rPr lang="en-US" sz="4400" b="1" i="0" u="none" strike="noStrike" dirty="0">
                <a:solidFill>
                  <a:srgbClr val="CC0000"/>
                </a:solidFill>
                <a:effectLst/>
                <a:latin typeface="Arial" panose="020B0604020202020204" pitchFamily="34" charset="0"/>
              </a:rPr>
              <a:t>      Analysis of data using pair plots</a:t>
            </a:r>
            <a:endParaRPr lang="en-IN" dirty="0"/>
          </a:p>
        </p:txBody>
      </p:sp>
      <p:sp>
        <p:nvSpPr>
          <p:cNvPr id="3" name="Content Placeholder 2">
            <a:extLst>
              <a:ext uri="{FF2B5EF4-FFF2-40B4-BE49-F238E27FC236}">
                <a16:creationId xmlns:a16="http://schemas.microsoft.com/office/drawing/2014/main" id="{F5293FF2-4967-4367-9FEC-DA36890D9F3D}"/>
              </a:ext>
            </a:extLst>
          </p:cNvPr>
          <p:cNvSpPr>
            <a:spLocks noGrp="1"/>
          </p:cNvSpPr>
          <p:nvPr>
            <p:ph idx="1"/>
          </p:nvPr>
        </p:nvSpPr>
        <p:spPr>
          <a:xfrm>
            <a:off x="0" y="1053217"/>
            <a:ext cx="6096000" cy="5804783"/>
          </a:xfrm>
        </p:spPr>
        <p:txBody>
          <a:bodyPr>
            <a:normAutofit lnSpcReduction="10000"/>
          </a:bodyPr>
          <a:lstStyle/>
          <a:p>
            <a:pPr>
              <a:lnSpc>
                <a:spcPct val="100000"/>
              </a:lnSpc>
            </a:pPr>
            <a:r>
              <a:rPr lang="en-US" dirty="0"/>
              <a:t>This helps us get the following information from the graphs:-</a:t>
            </a:r>
          </a:p>
          <a:p>
            <a:pPr>
              <a:lnSpc>
                <a:spcPct val="100000"/>
              </a:lnSpc>
            </a:pPr>
            <a:r>
              <a:rPr lang="en-US" b="1" dirty="0"/>
              <a:t>Diagonal Plots: </a:t>
            </a:r>
            <a:r>
              <a:rPr lang="en-US" dirty="0"/>
              <a:t>The diagonal plots represent the distribution of each numerical variable. This helps us understand the distribution of data for each variable individually.</a:t>
            </a:r>
          </a:p>
          <a:p>
            <a:pPr>
              <a:lnSpc>
                <a:spcPct val="100000"/>
              </a:lnSpc>
            </a:pPr>
            <a:r>
              <a:rPr lang="en-US" b="1" dirty="0"/>
              <a:t>Correlation: </a:t>
            </a:r>
            <a:r>
              <a:rPr lang="en-US" dirty="0"/>
              <a:t>We can also visually inspect the correlation between variables. Positive correlation is indicated by points sloping upwards from left to right, while negative correlation is indicated by points sloping downwards. </a:t>
            </a:r>
          </a:p>
          <a:p>
            <a:pPr>
              <a:lnSpc>
                <a:spcPct val="110000"/>
              </a:lnSpc>
            </a:pPr>
            <a:endParaRPr lang="en-IN" dirty="0"/>
          </a:p>
        </p:txBody>
      </p:sp>
      <p:pic>
        <p:nvPicPr>
          <p:cNvPr id="5" name="Picture 4">
            <a:extLst>
              <a:ext uri="{FF2B5EF4-FFF2-40B4-BE49-F238E27FC236}">
                <a16:creationId xmlns:a16="http://schemas.microsoft.com/office/drawing/2014/main" id="{A08BF671-8C66-4DC9-9B89-41BE82534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3859" y="1053217"/>
            <a:ext cx="6119390" cy="5608806"/>
          </a:xfrm>
          <a:prstGeom prst="rect">
            <a:avLst/>
          </a:prstGeom>
        </p:spPr>
      </p:pic>
    </p:spTree>
    <p:extLst>
      <p:ext uri="{BB962C8B-B14F-4D97-AF65-F5344CB8AC3E}">
        <p14:creationId xmlns:p14="http://schemas.microsoft.com/office/powerpoint/2010/main" val="4030786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8A2BD-3585-46AF-A3AF-DE87DC2D9E4F}"/>
              </a:ext>
            </a:extLst>
          </p:cNvPr>
          <p:cNvSpPr>
            <a:spLocks noGrp="1"/>
          </p:cNvSpPr>
          <p:nvPr>
            <p:ph type="title"/>
          </p:nvPr>
        </p:nvSpPr>
        <p:spPr>
          <a:xfrm>
            <a:off x="838200" y="180800"/>
            <a:ext cx="10515600" cy="821991"/>
          </a:xfrm>
        </p:spPr>
        <p:txBody>
          <a:bodyPr>
            <a:normAutofit/>
          </a:bodyPr>
          <a:lstStyle/>
          <a:p>
            <a:r>
              <a:rPr lang="en-IN" sz="3200" b="1" i="0" u="none" strike="noStrike" dirty="0">
                <a:solidFill>
                  <a:srgbClr val="CC0000"/>
                </a:solidFill>
                <a:effectLst/>
                <a:latin typeface="Arial" panose="020B0604020202020204" pitchFamily="34" charset="0"/>
              </a:rPr>
              <a:t>                   Ph scale of alcohol contents</a:t>
            </a:r>
            <a:endParaRPr lang="en-IN" sz="3200" dirty="0"/>
          </a:p>
        </p:txBody>
      </p:sp>
      <p:pic>
        <p:nvPicPr>
          <p:cNvPr id="5" name="Content Placeholder 4">
            <a:extLst>
              <a:ext uri="{FF2B5EF4-FFF2-40B4-BE49-F238E27FC236}">
                <a16:creationId xmlns:a16="http://schemas.microsoft.com/office/drawing/2014/main" id="{099CB434-148B-4432-B378-6B6B9D1F31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1050" y="1002791"/>
            <a:ext cx="7644065" cy="5772564"/>
          </a:xfrm>
        </p:spPr>
      </p:pic>
      <p:sp>
        <p:nvSpPr>
          <p:cNvPr id="7" name="TextBox 6">
            <a:extLst>
              <a:ext uri="{FF2B5EF4-FFF2-40B4-BE49-F238E27FC236}">
                <a16:creationId xmlns:a16="http://schemas.microsoft.com/office/drawing/2014/main" id="{D3A3B28C-C17C-4239-804D-4EC84FC20E1D}"/>
              </a:ext>
            </a:extLst>
          </p:cNvPr>
          <p:cNvSpPr txBox="1"/>
          <p:nvPr/>
        </p:nvSpPr>
        <p:spPr>
          <a:xfrm>
            <a:off x="641685" y="1137044"/>
            <a:ext cx="3801979" cy="3046988"/>
          </a:xfrm>
          <a:prstGeom prst="rect">
            <a:avLst/>
          </a:prstGeom>
          <a:noFill/>
        </p:spPr>
        <p:txBody>
          <a:bodyPr wrap="square" rtlCol="0">
            <a:spAutoFit/>
          </a:bodyPr>
          <a:lstStyle/>
          <a:p>
            <a:pPr marL="342900" indent="-342900">
              <a:buFont typeface="Arial" panose="020B0604020202020204" pitchFamily="34" charset="0"/>
              <a:buChar char="•"/>
            </a:pPr>
            <a:r>
              <a:rPr lang="en-IN" sz="2400" dirty="0"/>
              <a:t>This shows the Ph of contents used to make wine and how it affects its quality.</a:t>
            </a:r>
          </a:p>
          <a:p>
            <a:endParaRPr lang="en-IN" sz="2400" dirty="0"/>
          </a:p>
          <a:p>
            <a:pPr marL="342900" indent="-342900">
              <a:buFont typeface="Arial" panose="020B0604020202020204" pitchFamily="34" charset="0"/>
              <a:buChar char="•"/>
            </a:pPr>
            <a:r>
              <a:rPr lang="en-IN" sz="2400" dirty="0"/>
              <a:t>The dark side shows high Ph value and light side shows low Ph value.</a:t>
            </a:r>
          </a:p>
        </p:txBody>
      </p:sp>
    </p:spTree>
    <p:extLst>
      <p:ext uri="{BB962C8B-B14F-4D97-AF65-F5344CB8AC3E}">
        <p14:creationId xmlns:p14="http://schemas.microsoft.com/office/powerpoint/2010/main" val="806943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370A4-8EF1-445A-8EFD-A7AE3605BEF2}"/>
              </a:ext>
            </a:extLst>
          </p:cNvPr>
          <p:cNvSpPr>
            <a:spLocks noGrp="1"/>
          </p:cNvSpPr>
          <p:nvPr>
            <p:ph type="title"/>
          </p:nvPr>
        </p:nvSpPr>
        <p:spPr>
          <a:xfrm>
            <a:off x="838200" y="365125"/>
            <a:ext cx="10515600" cy="805949"/>
          </a:xfrm>
        </p:spPr>
        <p:txBody>
          <a:bodyPr>
            <a:normAutofit/>
          </a:bodyPr>
          <a:lstStyle/>
          <a:p>
            <a:r>
              <a:rPr lang="en-IN" sz="3200" b="1" i="0" u="none" strike="noStrike" dirty="0">
                <a:solidFill>
                  <a:srgbClr val="CC0000"/>
                </a:solidFill>
                <a:effectLst/>
                <a:latin typeface="Arial" panose="020B0604020202020204" pitchFamily="34" charset="0"/>
              </a:rPr>
              <a:t>                Ph affecting alcohol and count of wine</a:t>
            </a:r>
            <a:endParaRPr lang="en-IN" sz="3200" dirty="0"/>
          </a:p>
        </p:txBody>
      </p:sp>
      <p:sp>
        <p:nvSpPr>
          <p:cNvPr id="3" name="Content Placeholder 2">
            <a:extLst>
              <a:ext uri="{FF2B5EF4-FFF2-40B4-BE49-F238E27FC236}">
                <a16:creationId xmlns:a16="http://schemas.microsoft.com/office/drawing/2014/main" id="{CAD6A978-0ED6-4E6B-AFF2-05CC273BCE2D}"/>
              </a:ext>
            </a:extLst>
          </p:cNvPr>
          <p:cNvSpPr>
            <a:spLocks noGrp="1"/>
          </p:cNvSpPr>
          <p:nvPr>
            <p:ph idx="1"/>
          </p:nvPr>
        </p:nvSpPr>
        <p:spPr>
          <a:xfrm>
            <a:off x="838200" y="1171074"/>
            <a:ext cx="10515600" cy="5005889"/>
          </a:xfrm>
        </p:spPr>
        <p:txBody>
          <a:bodyPr/>
          <a:lstStyle/>
          <a:p>
            <a:pPr marL="0" indent="0">
              <a:buNone/>
            </a:pPr>
            <a:r>
              <a:rPr lang="en-IN" dirty="0"/>
              <a:t>Alcohol is the most prominent reason which plays a role in change of pH count.</a:t>
            </a:r>
          </a:p>
        </p:txBody>
      </p:sp>
      <p:pic>
        <p:nvPicPr>
          <p:cNvPr id="7" name="Picture 6">
            <a:extLst>
              <a:ext uri="{FF2B5EF4-FFF2-40B4-BE49-F238E27FC236}">
                <a16:creationId xmlns:a16="http://schemas.microsoft.com/office/drawing/2014/main" id="{E3A3FB61-5E93-4823-A659-708C16FFF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8295" y="1683424"/>
            <a:ext cx="5145505" cy="5174576"/>
          </a:xfrm>
          <a:prstGeom prst="rect">
            <a:avLst/>
          </a:prstGeom>
        </p:spPr>
      </p:pic>
      <p:pic>
        <p:nvPicPr>
          <p:cNvPr id="9" name="Picture 8">
            <a:extLst>
              <a:ext uri="{FF2B5EF4-FFF2-40B4-BE49-F238E27FC236}">
                <a16:creationId xmlns:a16="http://schemas.microsoft.com/office/drawing/2014/main" id="{86F272FE-C047-44F8-A6B8-689B769952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8042" y="4044538"/>
            <a:ext cx="4211563" cy="2813462"/>
          </a:xfrm>
          <a:prstGeom prst="rect">
            <a:avLst/>
          </a:prstGeom>
        </p:spPr>
      </p:pic>
      <p:pic>
        <p:nvPicPr>
          <p:cNvPr id="11" name="Picture 10">
            <a:extLst>
              <a:ext uri="{FF2B5EF4-FFF2-40B4-BE49-F238E27FC236}">
                <a16:creationId xmlns:a16="http://schemas.microsoft.com/office/drawing/2014/main" id="{82CABAAD-8305-45D6-8A19-30F56A23AA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0274" y="1683424"/>
            <a:ext cx="3949331" cy="2574614"/>
          </a:xfrm>
          <a:prstGeom prst="rect">
            <a:avLst/>
          </a:prstGeom>
        </p:spPr>
      </p:pic>
    </p:spTree>
    <p:extLst>
      <p:ext uri="{BB962C8B-B14F-4D97-AF65-F5344CB8AC3E}">
        <p14:creationId xmlns:p14="http://schemas.microsoft.com/office/powerpoint/2010/main" val="2000782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7B4F1-7C0B-43F7-98DF-1CAC3C958596}"/>
              </a:ext>
            </a:extLst>
          </p:cNvPr>
          <p:cNvSpPr>
            <a:spLocks noGrp="1"/>
          </p:cNvSpPr>
          <p:nvPr>
            <p:ph type="title"/>
          </p:nvPr>
        </p:nvSpPr>
        <p:spPr>
          <a:xfrm>
            <a:off x="838200" y="365126"/>
            <a:ext cx="10515600" cy="1030538"/>
          </a:xfrm>
        </p:spPr>
        <p:txBody>
          <a:bodyPr>
            <a:normAutofit/>
          </a:bodyPr>
          <a:lstStyle/>
          <a:p>
            <a:r>
              <a:rPr lang="en-IN" sz="3600" b="1" i="0" u="none" strike="noStrike" dirty="0">
                <a:solidFill>
                  <a:srgbClr val="CC0000"/>
                </a:solidFill>
                <a:effectLst/>
                <a:latin typeface="Arial" panose="020B0604020202020204" pitchFamily="34" charset="0"/>
              </a:rPr>
              <a:t>                                   Density</a:t>
            </a:r>
            <a:endParaRPr lang="en-IN" sz="3600" dirty="0"/>
          </a:p>
        </p:txBody>
      </p:sp>
      <p:sp>
        <p:nvSpPr>
          <p:cNvPr id="3" name="Content Placeholder 2">
            <a:extLst>
              <a:ext uri="{FF2B5EF4-FFF2-40B4-BE49-F238E27FC236}">
                <a16:creationId xmlns:a16="http://schemas.microsoft.com/office/drawing/2014/main" id="{FB7ABD41-5A6A-4A21-B412-F5ED58BC7D52}"/>
              </a:ext>
            </a:extLst>
          </p:cNvPr>
          <p:cNvSpPr>
            <a:spLocks noGrp="1"/>
          </p:cNvSpPr>
          <p:nvPr>
            <p:ph idx="1"/>
          </p:nvPr>
        </p:nvSpPr>
        <p:spPr>
          <a:xfrm>
            <a:off x="838200" y="1138989"/>
            <a:ext cx="10515600" cy="5037974"/>
          </a:xfrm>
        </p:spPr>
        <p:txBody>
          <a:bodyPr/>
          <a:lstStyle/>
          <a:p>
            <a:pPr marL="0" indent="0">
              <a:buNone/>
            </a:pPr>
            <a:r>
              <a:rPr lang="en-IN" dirty="0"/>
              <a:t>The quality of wine depends on how dense it seems and density is affected by the amount of alcohol present in the wine.</a:t>
            </a:r>
          </a:p>
          <a:p>
            <a:pPr marL="0" indent="0">
              <a:buNone/>
            </a:pPr>
            <a:r>
              <a:rPr lang="en-IN" dirty="0"/>
              <a:t>As the density and amount of alcohol increases the quality gets better</a:t>
            </a:r>
          </a:p>
        </p:txBody>
      </p:sp>
      <p:pic>
        <p:nvPicPr>
          <p:cNvPr id="7" name="Picture 6">
            <a:extLst>
              <a:ext uri="{FF2B5EF4-FFF2-40B4-BE49-F238E27FC236}">
                <a16:creationId xmlns:a16="http://schemas.microsoft.com/office/drawing/2014/main" id="{39E5FDD8-166C-4E04-8454-B992EAF00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68" y="2576454"/>
            <a:ext cx="5956491" cy="4048936"/>
          </a:xfrm>
          <a:prstGeom prst="rect">
            <a:avLst/>
          </a:prstGeom>
        </p:spPr>
      </p:pic>
      <p:pic>
        <p:nvPicPr>
          <p:cNvPr id="9" name="Picture 8">
            <a:extLst>
              <a:ext uri="{FF2B5EF4-FFF2-40B4-BE49-F238E27FC236}">
                <a16:creationId xmlns:a16="http://schemas.microsoft.com/office/drawing/2014/main" id="{E73C60C2-C00C-4F34-981A-796ED47ABD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9259" y="2576454"/>
            <a:ext cx="5849335" cy="3996440"/>
          </a:xfrm>
          <a:prstGeom prst="rect">
            <a:avLst/>
          </a:prstGeom>
        </p:spPr>
      </p:pic>
    </p:spTree>
    <p:extLst>
      <p:ext uri="{BB962C8B-B14F-4D97-AF65-F5344CB8AC3E}">
        <p14:creationId xmlns:p14="http://schemas.microsoft.com/office/powerpoint/2010/main" val="3212657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417CB-1D30-4CE4-95C7-5759D1AE651E}"/>
              </a:ext>
            </a:extLst>
          </p:cNvPr>
          <p:cNvSpPr>
            <a:spLocks noGrp="1"/>
          </p:cNvSpPr>
          <p:nvPr>
            <p:ph type="title"/>
          </p:nvPr>
        </p:nvSpPr>
        <p:spPr/>
        <p:txBody>
          <a:bodyPr/>
          <a:lstStyle/>
          <a:p>
            <a:r>
              <a:rPr lang="en-IN" sz="4400" b="1" i="0" u="none" strike="noStrike" dirty="0">
                <a:solidFill>
                  <a:srgbClr val="CC0000"/>
                </a:solidFill>
                <a:effectLst/>
                <a:latin typeface="Arial" panose="020B0604020202020204" pitchFamily="34" charset="0"/>
              </a:rPr>
              <a:t>                     Quality Rating</a:t>
            </a:r>
            <a:endParaRPr lang="en-IN" dirty="0"/>
          </a:p>
        </p:txBody>
      </p:sp>
      <p:sp>
        <p:nvSpPr>
          <p:cNvPr id="3" name="Content Placeholder 2">
            <a:extLst>
              <a:ext uri="{FF2B5EF4-FFF2-40B4-BE49-F238E27FC236}">
                <a16:creationId xmlns:a16="http://schemas.microsoft.com/office/drawing/2014/main" id="{00F071A6-ACC3-4BF5-99D5-B98716CEC7D3}"/>
              </a:ext>
            </a:extLst>
          </p:cNvPr>
          <p:cNvSpPr>
            <a:spLocks noGrp="1"/>
          </p:cNvSpPr>
          <p:nvPr>
            <p:ph idx="1"/>
          </p:nvPr>
        </p:nvSpPr>
        <p:spPr/>
        <p:txBody>
          <a:bodyPr/>
          <a:lstStyle/>
          <a:p>
            <a:r>
              <a:rPr lang="en-IN" dirty="0"/>
              <a:t>The higher the alcohol percentage in wine it got more quality rating as compared to if it has less alcohol quantity.</a:t>
            </a:r>
          </a:p>
        </p:txBody>
      </p:sp>
      <p:pic>
        <p:nvPicPr>
          <p:cNvPr id="5" name="Picture 4">
            <a:extLst>
              <a:ext uri="{FF2B5EF4-FFF2-40B4-BE49-F238E27FC236}">
                <a16:creationId xmlns:a16="http://schemas.microsoft.com/office/drawing/2014/main" id="{4F2EDE1D-6B6D-4EFC-8A13-22E37F1D3B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031" y="2626956"/>
            <a:ext cx="6974690" cy="4231044"/>
          </a:xfrm>
          <a:prstGeom prst="rect">
            <a:avLst/>
          </a:prstGeom>
        </p:spPr>
      </p:pic>
    </p:spTree>
    <p:extLst>
      <p:ext uri="{BB962C8B-B14F-4D97-AF65-F5344CB8AC3E}">
        <p14:creationId xmlns:p14="http://schemas.microsoft.com/office/powerpoint/2010/main" val="4062344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029C2-91F0-490A-B2CA-3E2312398C17}"/>
              </a:ext>
            </a:extLst>
          </p:cNvPr>
          <p:cNvSpPr>
            <a:spLocks noGrp="1"/>
          </p:cNvSpPr>
          <p:nvPr>
            <p:ph type="title"/>
          </p:nvPr>
        </p:nvSpPr>
        <p:spPr/>
        <p:txBody>
          <a:bodyPr>
            <a:normAutofit/>
          </a:bodyPr>
          <a:lstStyle/>
          <a:p>
            <a:r>
              <a:rPr lang="en-IN" sz="3600" b="1" i="0" u="none" strike="noStrike" dirty="0">
                <a:solidFill>
                  <a:srgbClr val="CC0000"/>
                </a:solidFill>
                <a:effectLst/>
                <a:latin typeface="Arial" panose="020B0604020202020204" pitchFamily="34" charset="0"/>
              </a:rPr>
              <a:t>                               Challenges</a:t>
            </a:r>
            <a:endParaRPr lang="en-IN" sz="3600" dirty="0"/>
          </a:p>
        </p:txBody>
      </p:sp>
      <p:sp>
        <p:nvSpPr>
          <p:cNvPr id="3" name="Content Placeholder 2">
            <a:extLst>
              <a:ext uri="{FF2B5EF4-FFF2-40B4-BE49-F238E27FC236}">
                <a16:creationId xmlns:a16="http://schemas.microsoft.com/office/drawing/2014/main" id="{5579A3B0-C86A-4EAD-9E9E-9C69AECE909F}"/>
              </a:ext>
            </a:extLst>
          </p:cNvPr>
          <p:cNvSpPr>
            <a:spLocks noGrp="1"/>
          </p:cNvSpPr>
          <p:nvPr>
            <p:ph idx="1"/>
          </p:nvPr>
        </p:nvSpPr>
        <p:spPr/>
        <p:txBody>
          <a:bodyPr>
            <a:normAutofit/>
          </a:bodyPr>
          <a:lstStyle/>
          <a:p>
            <a:pPr rtl="0" fontAlgn="base">
              <a:lnSpc>
                <a:spcPct val="100000"/>
              </a:lnSpc>
              <a:spcBef>
                <a:spcPts val="0"/>
              </a:spcBef>
              <a:spcAft>
                <a:spcPts val="0"/>
              </a:spcAft>
              <a:buFont typeface="Arial" panose="020B0604020202020204" pitchFamily="34" charset="0"/>
              <a:buChar char="•"/>
            </a:pPr>
            <a:r>
              <a:rPr lang="en-US" sz="2400" i="0" u="none" strike="noStrike" dirty="0">
                <a:solidFill>
                  <a:srgbClr val="212121"/>
                </a:solidFill>
                <a:effectLst/>
                <a:cs typeface="Arial" panose="020B0604020202020204" pitchFamily="34" charset="0"/>
              </a:rPr>
              <a:t>We faced Difficulty to get more insights from small data set.</a:t>
            </a:r>
          </a:p>
          <a:p>
            <a:pPr rtl="0" fontAlgn="base">
              <a:lnSpc>
                <a:spcPct val="100000"/>
              </a:lnSpc>
              <a:spcBef>
                <a:spcPts val="0"/>
              </a:spcBef>
              <a:spcAft>
                <a:spcPts val="0"/>
              </a:spcAft>
              <a:buFont typeface="Arial" panose="020B0604020202020204" pitchFamily="34" charset="0"/>
              <a:buChar char="•"/>
            </a:pPr>
            <a:r>
              <a:rPr lang="en-US" sz="2400" i="0" u="none" strike="noStrike" dirty="0">
                <a:solidFill>
                  <a:srgbClr val="212121"/>
                </a:solidFill>
                <a:effectLst/>
                <a:cs typeface="Arial" panose="020B0604020202020204" pitchFamily="34" charset="0"/>
              </a:rPr>
              <a:t>The columns in the dataset took some time to understand and also we have done some research work to understand the quality of wine.</a:t>
            </a:r>
          </a:p>
          <a:p>
            <a:pPr rtl="0" fontAlgn="base">
              <a:lnSpc>
                <a:spcPct val="100000"/>
              </a:lnSpc>
              <a:spcBef>
                <a:spcPts val="0"/>
              </a:spcBef>
              <a:spcAft>
                <a:spcPts val="0"/>
              </a:spcAft>
              <a:buFont typeface="Arial" panose="020B0604020202020204" pitchFamily="34" charset="0"/>
              <a:buChar char="•"/>
            </a:pPr>
            <a:r>
              <a:rPr lang="en-US" sz="2400" dirty="0">
                <a:solidFill>
                  <a:srgbClr val="212121"/>
                </a:solidFill>
                <a:cs typeface="Arial" panose="020B0604020202020204" pitchFamily="34" charset="0"/>
              </a:rPr>
              <a:t>It was not easy to get every detail about wine contents and how do they affect them.</a:t>
            </a:r>
            <a:endParaRPr lang="en-US" sz="2400" i="0" u="none" strike="noStrike" dirty="0">
              <a:solidFill>
                <a:srgbClr val="212121"/>
              </a:solidFill>
              <a:effectLst/>
              <a:cs typeface="Arial" panose="020B0604020202020204" pitchFamily="34" charset="0"/>
            </a:endParaRPr>
          </a:p>
          <a:p>
            <a:pPr>
              <a:lnSpc>
                <a:spcPct val="100000"/>
              </a:lnSpc>
            </a:pPr>
            <a:endParaRPr lang="en-IN" sz="2400" dirty="0">
              <a:cs typeface="Arial" panose="020B0604020202020204" pitchFamily="34" charset="0"/>
            </a:endParaRPr>
          </a:p>
        </p:txBody>
      </p:sp>
    </p:spTree>
    <p:extLst>
      <p:ext uri="{BB962C8B-B14F-4D97-AF65-F5344CB8AC3E}">
        <p14:creationId xmlns:p14="http://schemas.microsoft.com/office/powerpoint/2010/main" val="753616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82163-F25A-4478-B1FE-ECE2588E67EE}"/>
              </a:ext>
            </a:extLst>
          </p:cNvPr>
          <p:cNvSpPr>
            <a:spLocks noGrp="1"/>
          </p:cNvSpPr>
          <p:nvPr>
            <p:ph type="title"/>
          </p:nvPr>
        </p:nvSpPr>
        <p:spPr/>
        <p:txBody>
          <a:bodyPr>
            <a:noAutofit/>
          </a:bodyPr>
          <a:lstStyle/>
          <a:p>
            <a:pPr rtl="0">
              <a:spcBef>
                <a:spcPts val="0"/>
              </a:spcBef>
              <a:spcAft>
                <a:spcPts val="0"/>
              </a:spcAft>
            </a:pPr>
            <a:br>
              <a:rPr lang="en-IN" sz="3600" b="1" i="0" u="none" strike="noStrike" dirty="0">
                <a:solidFill>
                  <a:srgbClr val="CC0000"/>
                </a:solidFill>
                <a:effectLst/>
                <a:latin typeface="Arial" panose="020B0604020202020204" pitchFamily="34" charset="0"/>
              </a:rPr>
            </a:br>
            <a:br>
              <a:rPr lang="en-IN" sz="3600" b="1" i="0" u="none" strike="noStrike" dirty="0">
                <a:solidFill>
                  <a:srgbClr val="CC0000"/>
                </a:solidFill>
                <a:effectLst/>
                <a:latin typeface="Arial" panose="020B0604020202020204" pitchFamily="34" charset="0"/>
              </a:rPr>
            </a:br>
            <a:br>
              <a:rPr lang="en-IN" sz="3600" b="1" i="0" u="none" strike="noStrike" dirty="0">
                <a:solidFill>
                  <a:srgbClr val="CC0000"/>
                </a:solidFill>
                <a:effectLst/>
                <a:latin typeface="Arial" panose="020B0604020202020204" pitchFamily="34" charset="0"/>
              </a:rPr>
            </a:br>
            <a:br>
              <a:rPr lang="en-IN" sz="3600" b="1" i="0" u="none" strike="noStrike" dirty="0">
                <a:solidFill>
                  <a:srgbClr val="CC0000"/>
                </a:solidFill>
                <a:effectLst/>
                <a:latin typeface="Arial" panose="020B0604020202020204" pitchFamily="34" charset="0"/>
              </a:rPr>
            </a:br>
            <a:r>
              <a:rPr lang="en-IN" sz="3600" b="1" i="0" u="none" strike="noStrike" dirty="0">
                <a:solidFill>
                  <a:srgbClr val="CC0000"/>
                </a:solidFill>
                <a:effectLst/>
                <a:latin typeface="Arial" panose="020B0604020202020204" pitchFamily="34" charset="0"/>
              </a:rPr>
              <a:t>                         Recommendations</a:t>
            </a:r>
            <a:br>
              <a:rPr lang="en-IN" sz="3600" b="0" i="0" u="none" strike="noStrike" dirty="0">
                <a:solidFill>
                  <a:srgbClr val="CC0000"/>
                </a:solidFill>
                <a:effectLst/>
                <a:latin typeface="Arial" panose="020B0604020202020204" pitchFamily="34" charset="0"/>
              </a:rPr>
            </a:br>
            <a:br>
              <a:rPr lang="en-IN" sz="3600" b="0" i="0" u="none" strike="noStrike" dirty="0">
                <a:solidFill>
                  <a:srgbClr val="CC0000"/>
                </a:solidFill>
                <a:effectLst/>
                <a:latin typeface="Arial" panose="020B0604020202020204" pitchFamily="34" charset="0"/>
              </a:rPr>
            </a:br>
            <a:br>
              <a:rPr lang="en-IN" sz="3600" b="0" dirty="0">
                <a:effectLst/>
              </a:rPr>
            </a:br>
            <a:br>
              <a:rPr lang="en-IN" sz="3600" dirty="0"/>
            </a:br>
            <a:endParaRPr lang="en-IN" sz="3600" dirty="0"/>
          </a:p>
        </p:txBody>
      </p:sp>
      <p:sp>
        <p:nvSpPr>
          <p:cNvPr id="3" name="Content Placeholder 2">
            <a:extLst>
              <a:ext uri="{FF2B5EF4-FFF2-40B4-BE49-F238E27FC236}">
                <a16:creationId xmlns:a16="http://schemas.microsoft.com/office/drawing/2014/main" id="{5987F7DB-844D-481E-AE57-6EF8F38E1BBB}"/>
              </a:ext>
            </a:extLst>
          </p:cNvPr>
          <p:cNvSpPr>
            <a:spLocks noGrp="1"/>
          </p:cNvSpPr>
          <p:nvPr>
            <p:ph idx="1"/>
          </p:nvPr>
        </p:nvSpPr>
        <p:spPr>
          <a:xfrm>
            <a:off x="838200" y="1253331"/>
            <a:ext cx="10515600" cy="4351338"/>
          </a:xfrm>
        </p:spPr>
        <p:txBody>
          <a:bodyPr>
            <a:noAutofit/>
          </a:bodyPr>
          <a:lstStyle/>
          <a:p>
            <a:pPr>
              <a:lnSpc>
                <a:spcPct val="110000"/>
              </a:lnSpc>
            </a:pPr>
            <a:r>
              <a:rPr lang="en-US" sz="2400" b="0" i="0" dirty="0">
                <a:effectLst/>
                <a:latin typeface="Söhne"/>
              </a:rPr>
              <a:t>Maintain appropriate levels of acidity and pH throughout the winemaking process. </a:t>
            </a:r>
          </a:p>
          <a:p>
            <a:pPr>
              <a:lnSpc>
                <a:spcPct val="110000"/>
              </a:lnSpc>
            </a:pPr>
            <a:r>
              <a:rPr lang="en-US" sz="2400" b="0" i="0" dirty="0">
                <a:effectLst/>
                <a:latin typeface="Söhne"/>
              </a:rPr>
              <a:t>Acidity adds freshness and balance to the wine, while pH affects its stability and microbial activity. Regular monitoring and adjustments during winemaking can help achieve desired acidity and pH levels.</a:t>
            </a:r>
          </a:p>
          <a:p>
            <a:pPr>
              <a:lnSpc>
                <a:spcPct val="110000"/>
              </a:lnSpc>
            </a:pPr>
            <a:r>
              <a:rPr lang="en-US" sz="2400" b="0" i="0" dirty="0">
                <a:effectLst/>
                <a:latin typeface="Söhne"/>
              </a:rPr>
              <a:t>Pay attention to alcohol content and aim for balance in the wine. </a:t>
            </a:r>
          </a:p>
          <a:p>
            <a:pPr>
              <a:lnSpc>
                <a:spcPct val="110000"/>
              </a:lnSpc>
            </a:pPr>
            <a:r>
              <a:rPr lang="en-US" sz="2400" b="0" i="0" dirty="0">
                <a:effectLst/>
                <a:latin typeface="Söhne"/>
              </a:rPr>
              <a:t>High alcohol levels can overpower the wine's flavors and aromas, while low alcohol levels may result in a thin and unbalanced wine</a:t>
            </a:r>
            <a:endParaRPr lang="en-US" sz="2400" dirty="0">
              <a:latin typeface="Söhne"/>
            </a:endParaRPr>
          </a:p>
          <a:p>
            <a:pPr>
              <a:lnSpc>
                <a:spcPct val="110000"/>
              </a:lnSpc>
            </a:pPr>
            <a:r>
              <a:rPr lang="en-US" sz="2400" b="0" i="0" dirty="0">
                <a:effectLst/>
                <a:latin typeface="Söhne"/>
              </a:rPr>
              <a:t>Pay close attention to the grape varieties and their origin. Different grape varieties and terroirs contribute unique flavors and characteristics to wines. Experiment with different grape varieties and terroirs to find the optimal combination for desired wine styles.</a:t>
            </a:r>
            <a:endParaRPr lang="en-IN" sz="2400" dirty="0"/>
          </a:p>
        </p:txBody>
      </p:sp>
    </p:spTree>
    <p:extLst>
      <p:ext uri="{BB962C8B-B14F-4D97-AF65-F5344CB8AC3E}">
        <p14:creationId xmlns:p14="http://schemas.microsoft.com/office/powerpoint/2010/main" val="3905491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501A-AB98-4C03-B187-C9BCF5B8F8C7}"/>
              </a:ext>
            </a:extLst>
          </p:cNvPr>
          <p:cNvSpPr>
            <a:spLocks noGrp="1"/>
          </p:cNvSpPr>
          <p:nvPr>
            <p:ph type="title"/>
          </p:nvPr>
        </p:nvSpPr>
        <p:spPr/>
        <p:txBody>
          <a:bodyPr>
            <a:normAutofit fontScale="90000"/>
          </a:bodyPr>
          <a:lstStyle/>
          <a:p>
            <a:pPr algn="ctr" rtl="0">
              <a:spcBef>
                <a:spcPts val="0"/>
              </a:spcBef>
              <a:spcAft>
                <a:spcPts val="0"/>
              </a:spcAft>
            </a:pPr>
            <a:br>
              <a:rPr lang="en-IN" sz="4000" b="1" i="0" u="none" strike="noStrike" dirty="0">
                <a:solidFill>
                  <a:srgbClr val="CC0000"/>
                </a:solidFill>
                <a:effectLst/>
                <a:latin typeface="Montserrat" panose="00000500000000000000" pitchFamily="2" charset="0"/>
              </a:rPr>
            </a:br>
            <a:br>
              <a:rPr lang="en-IN" sz="4000" b="1" i="0" u="none" strike="noStrike" dirty="0">
                <a:solidFill>
                  <a:srgbClr val="CC0000"/>
                </a:solidFill>
                <a:effectLst/>
                <a:latin typeface="Montserrat" panose="00000500000000000000" pitchFamily="2" charset="0"/>
              </a:rPr>
            </a:br>
            <a:r>
              <a:rPr lang="en-IN" sz="4000" b="1" i="0" u="none" strike="noStrike" dirty="0">
                <a:solidFill>
                  <a:srgbClr val="CC0000"/>
                </a:solidFill>
                <a:effectLst/>
                <a:latin typeface="Montserrat" panose="00000500000000000000" pitchFamily="2" charset="0"/>
              </a:rPr>
              <a:t>CONTENT</a:t>
            </a:r>
            <a:br>
              <a:rPr lang="en-IN" b="0" dirty="0">
                <a:effectLst/>
              </a:rPr>
            </a:br>
            <a:br>
              <a:rPr lang="en-IN" dirty="0"/>
            </a:br>
            <a:endParaRPr lang="en-IN" dirty="0"/>
          </a:p>
        </p:txBody>
      </p:sp>
      <p:sp>
        <p:nvSpPr>
          <p:cNvPr id="3" name="Content Placeholder 2">
            <a:extLst>
              <a:ext uri="{FF2B5EF4-FFF2-40B4-BE49-F238E27FC236}">
                <a16:creationId xmlns:a16="http://schemas.microsoft.com/office/drawing/2014/main" id="{915104BE-6681-45A8-A085-17DDE7486F04}"/>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b="1" i="0" u="none" strike="noStrike" dirty="0">
                <a:solidFill>
                  <a:srgbClr val="134F5C"/>
                </a:solidFill>
                <a:effectLst/>
                <a:latin typeface="Open Sans" panose="020B0606030504020204" pitchFamily="34" charset="0"/>
              </a:rPr>
              <a:t>Problem Statement</a:t>
            </a:r>
            <a:endParaRPr lang="en-US" b="1"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b="1" i="0" u="none" strike="noStrike" dirty="0">
                <a:solidFill>
                  <a:srgbClr val="134F5C"/>
                </a:solidFill>
                <a:effectLst/>
                <a:latin typeface="Open Sans" panose="020B0606030504020204" pitchFamily="34" charset="0"/>
              </a:rPr>
              <a:t>Objective</a:t>
            </a:r>
            <a:endParaRPr lang="en-US" b="1"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b="1" i="0" u="none" strike="noStrike" dirty="0">
                <a:solidFill>
                  <a:srgbClr val="134F5C"/>
                </a:solidFill>
                <a:effectLst/>
                <a:latin typeface="Open Sans" panose="020B0606030504020204" pitchFamily="34" charset="0"/>
              </a:rPr>
              <a:t>Tools Used</a:t>
            </a:r>
          </a:p>
          <a:p>
            <a:pPr rtl="0" fontAlgn="base">
              <a:spcBef>
                <a:spcPts val="0"/>
              </a:spcBef>
              <a:spcAft>
                <a:spcPts val="0"/>
              </a:spcAft>
              <a:buFont typeface="Arial" panose="020B0604020202020204" pitchFamily="34" charset="0"/>
              <a:buChar char="•"/>
            </a:pPr>
            <a:r>
              <a:rPr lang="en-US" b="1" i="0" u="none" strike="noStrike" dirty="0">
                <a:solidFill>
                  <a:srgbClr val="134F5C"/>
                </a:solidFill>
                <a:effectLst/>
                <a:latin typeface="Open Sans" panose="020B0606030504020204" pitchFamily="34" charset="0"/>
              </a:rPr>
              <a:t>Data Summary</a:t>
            </a:r>
            <a:endParaRPr lang="en-US" b="1"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b="1" i="0" u="none" strike="noStrike" dirty="0">
                <a:solidFill>
                  <a:srgbClr val="134F5C"/>
                </a:solidFill>
                <a:effectLst/>
                <a:latin typeface="Open Sans" panose="020B0606030504020204" pitchFamily="34" charset="0"/>
              </a:rPr>
              <a:t>Exploratory Data Analysis</a:t>
            </a:r>
            <a:endParaRPr lang="en-US" b="1"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b="1" i="0" u="none" strike="noStrike" dirty="0">
                <a:solidFill>
                  <a:srgbClr val="134F5C"/>
                </a:solidFill>
                <a:effectLst/>
                <a:latin typeface="Open Sans" panose="020B0606030504020204" pitchFamily="34" charset="0"/>
              </a:rPr>
              <a:t>Challenges</a:t>
            </a:r>
            <a:endParaRPr lang="en-US" b="1"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b="1" i="0" u="none" strike="noStrike" dirty="0">
                <a:solidFill>
                  <a:srgbClr val="134F5C"/>
                </a:solidFill>
                <a:effectLst/>
                <a:latin typeface="Open Sans" panose="020B0606030504020204" pitchFamily="34" charset="0"/>
              </a:rPr>
              <a:t>Recommendations</a:t>
            </a:r>
            <a:endParaRPr lang="en-US" b="1"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b="1" i="0" u="none" strike="noStrike" dirty="0">
                <a:solidFill>
                  <a:srgbClr val="134F5C"/>
                </a:solidFill>
                <a:effectLst/>
                <a:latin typeface="Open Sans" panose="020B0606030504020204" pitchFamily="34" charset="0"/>
              </a:rPr>
              <a:t>Conclusions</a:t>
            </a:r>
            <a:endParaRPr lang="en-US" b="1"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r>
              <a:rPr lang="en-US" b="1" i="0" u="none" strike="noStrike" dirty="0">
                <a:solidFill>
                  <a:srgbClr val="134F5C"/>
                </a:solidFill>
                <a:effectLst/>
                <a:latin typeface="Open Sans" panose="020B0606030504020204" pitchFamily="34" charset="0"/>
              </a:rPr>
              <a:t>Q &amp; A</a:t>
            </a:r>
            <a:endParaRPr lang="en-US" b="1" i="0" u="none" strike="noStrike" dirty="0">
              <a:solidFill>
                <a:srgbClr val="000000"/>
              </a:solidFill>
              <a:effectLst/>
              <a:latin typeface="Noto Sans Symbols"/>
            </a:endParaRPr>
          </a:p>
          <a:p>
            <a:pPr marL="0" indent="0">
              <a:buNone/>
            </a:pPr>
            <a:endParaRPr lang="en-IN" dirty="0"/>
          </a:p>
        </p:txBody>
      </p:sp>
    </p:spTree>
    <p:extLst>
      <p:ext uri="{BB962C8B-B14F-4D97-AF65-F5344CB8AC3E}">
        <p14:creationId xmlns:p14="http://schemas.microsoft.com/office/powerpoint/2010/main" val="3919325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D595F-94A6-40B8-86FC-60141BE3C632}"/>
              </a:ext>
            </a:extLst>
          </p:cNvPr>
          <p:cNvSpPr>
            <a:spLocks noGrp="1"/>
          </p:cNvSpPr>
          <p:nvPr>
            <p:ph type="title"/>
          </p:nvPr>
        </p:nvSpPr>
        <p:spPr/>
        <p:txBody>
          <a:bodyPr>
            <a:normAutofit/>
          </a:bodyPr>
          <a:lstStyle/>
          <a:p>
            <a:r>
              <a:rPr lang="en-IN" sz="3600" b="1" i="0" u="none" strike="noStrike" dirty="0">
                <a:solidFill>
                  <a:srgbClr val="CC0000"/>
                </a:solidFill>
                <a:effectLst/>
                <a:latin typeface="Arial" panose="020B0604020202020204" pitchFamily="34" charset="0"/>
              </a:rPr>
              <a:t>                               Conclusions</a:t>
            </a:r>
            <a:endParaRPr lang="en-IN" sz="3600" dirty="0"/>
          </a:p>
        </p:txBody>
      </p:sp>
      <p:sp>
        <p:nvSpPr>
          <p:cNvPr id="3" name="Content Placeholder 2">
            <a:extLst>
              <a:ext uri="{FF2B5EF4-FFF2-40B4-BE49-F238E27FC236}">
                <a16:creationId xmlns:a16="http://schemas.microsoft.com/office/drawing/2014/main" id="{B4A24AC0-0065-4B8A-8256-255FFB0CFB65}"/>
              </a:ext>
            </a:extLst>
          </p:cNvPr>
          <p:cNvSpPr>
            <a:spLocks noGrp="1"/>
          </p:cNvSpPr>
          <p:nvPr>
            <p:ph idx="1"/>
          </p:nvPr>
        </p:nvSpPr>
        <p:spPr>
          <a:xfrm>
            <a:off x="838200" y="1392488"/>
            <a:ext cx="10515600" cy="4351338"/>
          </a:xfrm>
        </p:spPr>
        <p:txBody>
          <a:bodyPr>
            <a:noAutofit/>
          </a:bodyPr>
          <a:lstStyle/>
          <a:p>
            <a:r>
              <a:rPr lang="en-US" sz="2400" b="0" i="0" dirty="0">
                <a:effectLst/>
              </a:rPr>
              <a:t>After analyzing the wine quality dataset, several insights have emerged regarding the factors that influence wine quality. </a:t>
            </a:r>
          </a:p>
          <a:p>
            <a:r>
              <a:rPr lang="en-US" sz="2400" b="0" i="0" dirty="0">
                <a:effectLst/>
              </a:rPr>
              <a:t>wine quality is influenced by various factors, this analysis sheds light on the key attributes that contribute to perceived quality. </a:t>
            </a:r>
          </a:p>
          <a:p>
            <a:r>
              <a:rPr lang="en-US" sz="2400" b="0" i="0" dirty="0">
                <a:effectLst/>
              </a:rPr>
              <a:t>By understanding these factors, both producers and consumers can make more informed decisions, ultimately enhancing the enjoyment and appreciation of wine.</a:t>
            </a:r>
          </a:p>
          <a:p>
            <a:r>
              <a:rPr lang="en-US" sz="2400" b="0" i="0" dirty="0">
                <a:effectLst/>
              </a:rPr>
              <a:t>The distribution of features in the dataset reveals that certain attributes, such as alcohol content, volatile acidity, and sulphates, vary significantly across different wines</a:t>
            </a:r>
            <a:endParaRPr lang="en-US" sz="2400" dirty="0"/>
          </a:p>
          <a:p>
            <a:r>
              <a:rPr lang="en-US" sz="2400" b="0" i="0" dirty="0">
                <a:effectLst/>
              </a:rPr>
              <a:t>For winemakers, understanding the key attributes that contribute to wine quality can inform production processes and grape selection. Additionally, consumers can use this information to make more informed choices when selecting wines based on their preferences.</a:t>
            </a:r>
            <a:endParaRPr lang="en-IN" sz="2400" dirty="0"/>
          </a:p>
        </p:txBody>
      </p:sp>
    </p:spTree>
    <p:extLst>
      <p:ext uri="{BB962C8B-B14F-4D97-AF65-F5344CB8AC3E}">
        <p14:creationId xmlns:p14="http://schemas.microsoft.com/office/powerpoint/2010/main" val="825000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02383E-FB06-4B44-B796-D2640A01EBD4}"/>
              </a:ext>
            </a:extLst>
          </p:cNvPr>
          <p:cNvSpPr txBox="1"/>
          <p:nvPr/>
        </p:nvSpPr>
        <p:spPr>
          <a:xfrm>
            <a:off x="3866147" y="2743200"/>
            <a:ext cx="4940969" cy="3139321"/>
          </a:xfrm>
          <a:prstGeom prst="rect">
            <a:avLst/>
          </a:prstGeom>
          <a:noFill/>
        </p:spPr>
        <p:txBody>
          <a:bodyPr wrap="square" rtlCol="0">
            <a:spAutoFit/>
          </a:bodyPr>
          <a:lstStyle/>
          <a:p>
            <a:pPr algn="ctr" rtl="0">
              <a:spcBef>
                <a:spcPts val="0"/>
              </a:spcBef>
              <a:spcAft>
                <a:spcPts val="0"/>
              </a:spcAft>
            </a:pPr>
            <a:r>
              <a:rPr lang="en-IN" sz="6600" b="1" i="0" u="none" strike="noStrike" dirty="0">
                <a:solidFill>
                  <a:srgbClr val="CC0000"/>
                </a:solidFill>
                <a:effectLst/>
                <a:latin typeface="Calibri" panose="020F0502020204030204" pitchFamily="34" charset="0"/>
              </a:rPr>
              <a:t>Q &amp; A</a:t>
            </a:r>
            <a:endParaRPr lang="en-IN" sz="6600" b="0" dirty="0">
              <a:effectLst/>
            </a:endParaRPr>
          </a:p>
          <a:p>
            <a:br>
              <a:rPr lang="en-IN" sz="6600" dirty="0"/>
            </a:br>
            <a:endParaRPr lang="en-IN" sz="6600" dirty="0"/>
          </a:p>
        </p:txBody>
      </p:sp>
    </p:spTree>
    <p:extLst>
      <p:ext uri="{BB962C8B-B14F-4D97-AF65-F5344CB8AC3E}">
        <p14:creationId xmlns:p14="http://schemas.microsoft.com/office/powerpoint/2010/main" val="357249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6D75E-ADCA-4C9B-AC6B-976C8ECF327B}"/>
              </a:ext>
            </a:extLst>
          </p:cNvPr>
          <p:cNvSpPr>
            <a:spLocks noGrp="1"/>
          </p:cNvSpPr>
          <p:nvPr>
            <p:ph type="title"/>
          </p:nvPr>
        </p:nvSpPr>
        <p:spPr/>
        <p:txBody>
          <a:bodyPr>
            <a:normAutofit/>
          </a:bodyPr>
          <a:lstStyle/>
          <a:p>
            <a:r>
              <a:rPr lang="en-IN" sz="2800" b="1" i="0" u="none" strike="noStrike" dirty="0">
                <a:solidFill>
                  <a:srgbClr val="CC0000"/>
                </a:solidFill>
                <a:effectLst/>
                <a:latin typeface="Arial" panose="020B0604020202020204" pitchFamily="34" charset="0"/>
              </a:rPr>
              <a:t>                                  PROBLEM STATEMENT</a:t>
            </a:r>
            <a:endParaRPr lang="en-IN" sz="2800" dirty="0"/>
          </a:p>
        </p:txBody>
      </p:sp>
      <p:sp>
        <p:nvSpPr>
          <p:cNvPr id="3" name="Content Placeholder 2">
            <a:extLst>
              <a:ext uri="{FF2B5EF4-FFF2-40B4-BE49-F238E27FC236}">
                <a16:creationId xmlns:a16="http://schemas.microsoft.com/office/drawing/2014/main" id="{22EFC109-64AF-45A7-864D-01A767BE7EE7}"/>
              </a:ext>
            </a:extLst>
          </p:cNvPr>
          <p:cNvSpPr>
            <a:spLocks noGrp="1"/>
          </p:cNvSpPr>
          <p:nvPr>
            <p:ph idx="1"/>
          </p:nvPr>
        </p:nvSpPr>
        <p:spPr/>
        <p:txBody>
          <a:bodyPr>
            <a:normAutofit lnSpcReduction="10000"/>
          </a:bodyPr>
          <a:lstStyle/>
          <a:p>
            <a:pPr marL="0" indent="0" algn="just">
              <a:buNone/>
            </a:pPr>
            <a:r>
              <a:rPr lang="en-US" dirty="0"/>
              <a:t>"Given various chemical properties of wines, such as fixed acidity, volatile acidity, citric acid, and others, along with their corresponding quality ratings, the task is to develop a predictive model that can accurately predict the quality rating of wines based on their chemical composition . “</a:t>
            </a:r>
          </a:p>
          <a:p>
            <a:pPr marL="0" indent="0" algn="just">
              <a:buNone/>
            </a:pPr>
            <a:r>
              <a:rPr lang="en-US" dirty="0"/>
              <a:t>This problem statement frames the task as a supervised learning problem, where the quality rating is the target variable to be predicted, and the chemical properties are the features used for prediction. The goal is to build a model that can generalize well to new, unseen wines and accurately predict their quality ratings based on their chemical composition.</a:t>
            </a:r>
            <a:endParaRPr lang="en-IN" dirty="0"/>
          </a:p>
        </p:txBody>
      </p:sp>
    </p:spTree>
    <p:extLst>
      <p:ext uri="{BB962C8B-B14F-4D97-AF65-F5344CB8AC3E}">
        <p14:creationId xmlns:p14="http://schemas.microsoft.com/office/powerpoint/2010/main" val="245287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4909CB-9D9B-49B2-9942-7C8909612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306" y="419100"/>
            <a:ext cx="10708514" cy="6019800"/>
          </a:xfrm>
          <a:prstGeom prst="rect">
            <a:avLst/>
          </a:prstGeom>
        </p:spPr>
      </p:pic>
    </p:spTree>
    <p:extLst>
      <p:ext uri="{BB962C8B-B14F-4D97-AF65-F5344CB8AC3E}">
        <p14:creationId xmlns:p14="http://schemas.microsoft.com/office/powerpoint/2010/main" val="1351502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68879-43B3-4756-A5D1-09B1F2DD0252}"/>
              </a:ext>
            </a:extLst>
          </p:cNvPr>
          <p:cNvSpPr>
            <a:spLocks noGrp="1"/>
          </p:cNvSpPr>
          <p:nvPr>
            <p:ph type="title"/>
          </p:nvPr>
        </p:nvSpPr>
        <p:spPr>
          <a:xfrm>
            <a:off x="792480" y="365125"/>
            <a:ext cx="10561320" cy="1325563"/>
          </a:xfrm>
        </p:spPr>
        <p:txBody>
          <a:bodyPr>
            <a:normAutofit fontScale="90000"/>
          </a:bodyPr>
          <a:lstStyle/>
          <a:p>
            <a:pPr rtl="0">
              <a:spcBef>
                <a:spcPts val="0"/>
              </a:spcBef>
              <a:spcAft>
                <a:spcPts val="0"/>
              </a:spcAft>
            </a:pPr>
            <a:r>
              <a:rPr lang="en-IN" sz="4900" b="1" i="0" u="none" strike="noStrike" dirty="0">
                <a:solidFill>
                  <a:srgbClr val="CC0000"/>
                </a:solidFill>
                <a:effectLst/>
                <a:latin typeface="Arial" panose="020B0604020202020204" pitchFamily="34" charset="0"/>
              </a:rPr>
              <a:t>                       OBJECTIVE</a:t>
            </a:r>
            <a:br>
              <a:rPr lang="en-IN" dirty="0"/>
            </a:br>
            <a:endParaRPr lang="en-IN" dirty="0"/>
          </a:p>
        </p:txBody>
      </p:sp>
      <p:sp>
        <p:nvSpPr>
          <p:cNvPr id="3" name="Content Placeholder 2">
            <a:extLst>
              <a:ext uri="{FF2B5EF4-FFF2-40B4-BE49-F238E27FC236}">
                <a16:creationId xmlns:a16="http://schemas.microsoft.com/office/drawing/2014/main" id="{E1ADB3C6-5840-48CF-8AF8-5C3A61C6B423}"/>
              </a:ext>
            </a:extLst>
          </p:cNvPr>
          <p:cNvSpPr>
            <a:spLocks noGrp="1"/>
          </p:cNvSpPr>
          <p:nvPr>
            <p:ph idx="1"/>
          </p:nvPr>
        </p:nvSpPr>
        <p:spPr/>
        <p:txBody>
          <a:bodyPr/>
          <a:lstStyle/>
          <a:p>
            <a:pPr marL="0" indent="0" algn="just">
              <a:buNone/>
            </a:pPr>
            <a:r>
              <a:rPr lang="en-US" dirty="0"/>
              <a:t>The objective of analyzing wine quality data sets is to leverage machine learning techniques to predict and classify wines based on their quality attributes. By exploring various classification methods and understanding feature importance, these analyses aim to provide valuable insights for vineyards and winemakers in producing high-quality wines.</a:t>
            </a:r>
            <a:endParaRPr lang="en-IN" dirty="0"/>
          </a:p>
        </p:txBody>
      </p:sp>
    </p:spTree>
    <p:extLst>
      <p:ext uri="{BB962C8B-B14F-4D97-AF65-F5344CB8AC3E}">
        <p14:creationId xmlns:p14="http://schemas.microsoft.com/office/powerpoint/2010/main" val="539360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CC0ED-D13E-4E11-A7D1-8F63A6B1B8EF}"/>
              </a:ext>
            </a:extLst>
          </p:cNvPr>
          <p:cNvSpPr>
            <a:spLocks noGrp="1"/>
          </p:cNvSpPr>
          <p:nvPr>
            <p:ph type="title"/>
          </p:nvPr>
        </p:nvSpPr>
        <p:spPr/>
        <p:txBody>
          <a:bodyPr>
            <a:normAutofit/>
          </a:bodyPr>
          <a:lstStyle/>
          <a:p>
            <a:r>
              <a:rPr lang="en-IN" sz="3600" b="1" i="0" u="none" strike="noStrike" dirty="0">
                <a:solidFill>
                  <a:srgbClr val="CC0000"/>
                </a:solidFill>
                <a:effectLst/>
                <a:latin typeface="Arial" panose="020B0604020202020204" pitchFamily="34" charset="0"/>
              </a:rPr>
              <a:t>                                Tools Used</a:t>
            </a:r>
            <a:endParaRPr lang="en-IN" sz="3600" dirty="0"/>
          </a:p>
        </p:txBody>
      </p:sp>
      <p:sp>
        <p:nvSpPr>
          <p:cNvPr id="3" name="Content Placeholder 2">
            <a:extLst>
              <a:ext uri="{FF2B5EF4-FFF2-40B4-BE49-F238E27FC236}">
                <a16:creationId xmlns:a16="http://schemas.microsoft.com/office/drawing/2014/main" id="{F4783384-E45F-4D68-9FCD-CFAC44D366D4}"/>
              </a:ext>
            </a:extLst>
          </p:cNvPr>
          <p:cNvSpPr>
            <a:spLocks noGrp="1"/>
          </p:cNvSpPr>
          <p:nvPr>
            <p:ph idx="1"/>
          </p:nvPr>
        </p:nvSpPr>
        <p:spPr/>
        <p:txBody>
          <a:bodyPr>
            <a:normAutofit fontScale="92500" lnSpcReduction="10000"/>
          </a:bodyPr>
          <a:lstStyle/>
          <a:p>
            <a:pPr rtl="0" fontAlgn="base">
              <a:lnSpc>
                <a:spcPct val="150000"/>
              </a:lnSpc>
              <a:spcBef>
                <a:spcPts val="0"/>
              </a:spcBef>
              <a:spcAft>
                <a:spcPts val="0"/>
              </a:spcAft>
              <a:buFont typeface="Arial" panose="020B0604020202020204" pitchFamily="34" charset="0"/>
              <a:buChar char="•"/>
            </a:pPr>
            <a:r>
              <a:rPr lang="en-US" b="1" i="0" u="none" strike="noStrike" dirty="0">
                <a:solidFill>
                  <a:srgbClr val="000000"/>
                </a:solidFill>
                <a:effectLst/>
                <a:latin typeface="Calibri" panose="020F0502020204030204" pitchFamily="34" charset="0"/>
              </a:rPr>
              <a:t>Jupyter Notebook is used as IDE.</a:t>
            </a:r>
            <a:endParaRPr lang="en-US" b="1" i="0" u="none" strike="noStrike" dirty="0">
              <a:solidFill>
                <a:srgbClr val="000000"/>
              </a:solidFill>
              <a:effectLst/>
              <a:latin typeface="Arial" panose="020B0604020202020204" pitchFamily="34" charset="0"/>
            </a:endParaRPr>
          </a:p>
          <a:p>
            <a:pPr rtl="0" fontAlgn="base">
              <a:lnSpc>
                <a:spcPct val="150000"/>
              </a:lnSpc>
              <a:spcBef>
                <a:spcPts val="0"/>
              </a:spcBef>
              <a:spcAft>
                <a:spcPts val="0"/>
              </a:spcAft>
              <a:buFont typeface="Arial" panose="020B0604020202020204" pitchFamily="34" charset="0"/>
              <a:buChar char="•"/>
            </a:pPr>
            <a:r>
              <a:rPr lang="en-US" b="1" i="0" u="none" strike="noStrike" dirty="0">
                <a:solidFill>
                  <a:srgbClr val="000000"/>
                </a:solidFill>
                <a:effectLst/>
                <a:latin typeface="Calibri" panose="020F0502020204030204" pitchFamily="34" charset="0"/>
              </a:rPr>
              <a:t>Pandas and NumPy are used for Data Manipulation &amp; Pre-processing and Mathematical functions respectively.</a:t>
            </a:r>
            <a:endParaRPr lang="en-US" b="1" i="0" u="none" strike="noStrike" dirty="0">
              <a:solidFill>
                <a:srgbClr val="000000"/>
              </a:solidFill>
              <a:effectLst/>
              <a:latin typeface="Arial" panose="020B0604020202020204" pitchFamily="34" charset="0"/>
            </a:endParaRPr>
          </a:p>
          <a:p>
            <a:pPr rtl="0" fontAlgn="base">
              <a:lnSpc>
                <a:spcPct val="150000"/>
              </a:lnSpc>
              <a:spcBef>
                <a:spcPts val="0"/>
              </a:spcBef>
              <a:spcAft>
                <a:spcPts val="0"/>
              </a:spcAft>
              <a:buFont typeface="Arial" panose="020B0604020202020204" pitchFamily="34" charset="0"/>
              <a:buChar char="•"/>
            </a:pPr>
            <a:r>
              <a:rPr lang="en-US" b="1" i="0" u="none" strike="noStrike" dirty="0">
                <a:solidFill>
                  <a:srgbClr val="000000"/>
                </a:solidFill>
                <a:effectLst/>
                <a:latin typeface="Calibri" panose="020F0502020204030204" pitchFamily="34" charset="0"/>
              </a:rPr>
              <a:t>Exploratory data analysis is automated by data prep.</a:t>
            </a:r>
            <a:endParaRPr lang="en-US" b="1" i="0" u="none" strike="noStrike" dirty="0">
              <a:solidFill>
                <a:srgbClr val="000000"/>
              </a:solidFill>
              <a:effectLst/>
              <a:latin typeface="Arial" panose="020B0604020202020204" pitchFamily="34" charset="0"/>
            </a:endParaRPr>
          </a:p>
          <a:p>
            <a:pPr rtl="0" fontAlgn="base">
              <a:lnSpc>
                <a:spcPct val="150000"/>
              </a:lnSpc>
              <a:spcBef>
                <a:spcPts val="0"/>
              </a:spcBef>
              <a:spcAft>
                <a:spcPts val="0"/>
              </a:spcAft>
              <a:buFont typeface="Arial" panose="020B0604020202020204" pitchFamily="34" charset="0"/>
              <a:buChar char="•"/>
            </a:pPr>
            <a:r>
              <a:rPr lang="en-US" b="1" i="0" u="none" strike="noStrike" dirty="0">
                <a:solidFill>
                  <a:srgbClr val="000000"/>
                </a:solidFill>
                <a:effectLst/>
                <a:latin typeface="Calibri" panose="020F0502020204030204" pitchFamily="34" charset="0"/>
              </a:rPr>
              <a:t>For visualization of the plots, Matplotlib, Seaborn, Plotty are used.</a:t>
            </a:r>
            <a:endParaRPr lang="en-US" b="1" i="0" u="none" strike="noStrike" dirty="0">
              <a:solidFill>
                <a:srgbClr val="000000"/>
              </a:solidFill>
              <a:effectLst/>
              <a:latin typeface="Arial" panose="020B0604020202020204" pitchFamily="34" charset="0"/>
            </a:endParaRPr>
          </a:p>
          <a:p>
            <a:pPr rtl="0" fontAlgn="base">
              <a:lnSpc>
                <a:spcPct val="150000"/>
              </a:lnSpc>
              <a:spcBef>
                <a:spcPts val="0"/>
              </a:spcBef>
              <a:spcAft>
                <a:spcPts val="0"/>
              </a:spcAft>
              <a:buFont typeface="Arial" panose="020B0604020202020204" pitchFamily="34" charset="0"/>
              <a:buChar char="•"/>
            </a:pPr>
            <a:r>
              <a:rPr lang="en-US" b="1" i="0" u="none" strike="noStrike" dirty="0">
                <a:solidFill>
                  <a:srgbClr val="000000"/>
                </a:solidFill>
                <a:effectLst/>
                <a:latin typeface="Calibri" panose="020F0502020204030204" pitchFamily="34" charset="0"/>
              </a:rPr>
              <a:t>GitHub is used as version control system</a:t>
            </a:r>
            <a:endParaRPr lang="en-US" b="1" i="0" u="none" strike="noStrike" dirty="0">
              <a:solidFill>
                <a:srgbClr val="000000"/>
              </a:solidFill>
              <a:effectLst/>
              <a:latin typeface="Arial" panose="020B0604020202020204" pitchFamily="34" charset="0"/>
            </a:endParaRPr>
          </a:p>
          <a:p>
            <a:pPr marL="0" indent="0">
              <a:buNone/>
            </a:pPr>
            <a:br>
              <a:rPr lang="en-US" b="0" dirty="0">
                <a:effectLst/>
              </a:rPr>
            </a:br>
            <a:endParaRPr lang="en-IN" dirty="0"/>
          </a:p>
        </p:txBody>
      </p:sp>
    </p:spTree>
    <p:extLst>
      <p:ext uri="{BB962C8B-B14F-4D97-AF65-F5344CB8AC3E}">
        <p14:creationId xmlns:p14="http://schemas.microsoft.com/office/powerpoint/2010/main" val="1654290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FB5A-13BD-453B-88A4-ECCE4A5AB8C2}"/>
              </a:ext>
            </a:extLst>
          </p:cNvPr>
          <p:cNvSpPr>
            <a:spLocks noGrp="1"/>
          </p:cNvSpPr>
          <p:nvPr>
            <p:ph type="title"/>
          </p:nvPr>
        </p:nvSpPr>
        <p:spPr>
          <a:xfrm>
            <a:off x="701040" y="500062"/>
            <a:ext cx="10515600" cy="1325563"/>
          </a:xfrm>
        </p:spPr>
        <p:txBody>
          <a:bodyPr>
            <a:normAutofit fontScale="90000"/>
          </a:bodyPr>
          <a:lstStyle/>
          <a:p>
            <a:pPr rtl="0">
              <a:spcBef>
                <a:spcPts val="0"/>
              </a:spcBef>
              <a:spcAft>
                <a:spcPts val="0"/>
              </a:spcAft>
            </a:pPr>
            <a:r>
              <a:rPr lang="en-IN" b="1" i="0" u="none" strike="noStrike" dirty="0">
                <a:solidFill>
                  <a:srgbClr val="CC0000"/>
                </a:solidFill>
                <a:effectLst/>
                <a:latin typeface="Arial" panose="020B0604020202020204" pitchFamily="34" charset="0"/>
              </a:rPr>
              <a:t>                        </a:t>
            </a:r>
            <a:br>
              <a:rPr lang="en-IN" b="1" i="0" u="none" strike="noStrike" dirty="0">
                <a:solidFill>
                  <a:srgbClr val="CC0000"/>
                </a:solidFill>
                <a:effectLst/>
                <a:latin typeface="Arial" panose="020B0604020202020204" pitchFamily="34" charset="0"/>
              </a:rPr>
            </a:br>
            <a:br>
              <a:rPr lang="en-IN" b="1" i="0" u="none" strike="noStrike" dirty="0">
                <a:solidFill>
                  <a:srgbClr val="CC0000"/>
                </a:solidFill>
                <a:effectLst/>
                <a:latin typeface="Arial" panose="020B0604020202020204" pitchFamily="34" charset="0"/>
              </a:rPr>
            </a:br>
            <a:r>
              <a:rPr lang="en-IN" b="1" i="0" u="none" strike="noStrike" dirty="0">
                <a:solidFill>
                  <a:srgbClr val="CC0000"/>
                </a:solidFill>
                <a:effectLst/>
                <a:latin typeface="Arial" panose="020B0604020202020204" pitchFamily="34" charset="0"/>
              </a:rPr>
              <a:t>                         DATA SUMMARY</a:t>
            </a:r>
            <a:br>
              <a:rPr lang="en-IN" b="0" dirty="0">
                <a:effectLst/>
              </a:rPr>
            </a:br>
            <a:br>
              <a:rPr lang="en-IN" dirty="0"/>
            </a:br>
            <a:endParaRPr lang="en-IN" dirty="0"/>
          </a:p>
        </p:txBody>
      </p:sp>
      <p:pic>
        <p:nvPicPr>
          <p:cNvPr id="5" name="Picture 4">
            <a:extLst>
              <a:ext uri="{FF2B5EF4-FFF2-40B4-BE49-F238E27FC236}">
                <a16:creationId xmlns:a16="http://schemas.microsoft.com/office/drawing/2014/main" id="{9339BC16-3BB5-4B8A-97B6-26A6933C3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180068"/>
            <a:ext cx="10515600" cy="2677932"/>
          </a:xfrm>
          <a:prstGeom prst="rect">
            <a:avLst/>
          </a:prstGeom>
        </p:spPr>
      </p:pic>
      <p:pic>
        <p:nvPicPr>
          <p:cNvPr id="7" name="Picture 6">
            <a:extLst>
              <a:ext uri="{FF2B5EF4-FFF2-40B4-BE49-F238E27FC236}">
                <a16:creationId xmlns:a16="http://schemas.microsoft.com/office/drawing/2014/main" id="{7C0A97EB-BD7C-45DE-8710-7EC26C3FD6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360" y="1467643"/>
            <a:ext cx="10515600" cy="2802512"/>
          </a:xfrm>
          <a:prstGeom prst="rect">
            <a:avLst/>
          </a:prstGeom>
        </p:spPr>
      </p:pic>
    </p:spTree>
    <p:extLst>
      <p:ext uri="{BB962C8B-B14F-4D97-AF65-F5344CB8AC3E}">
        <p14:creationId xmlns:p14="http://schemas.microsoft.com/office/powerpoint/2010/main" val="2094037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D58FB-0417-44CF-AC9F-828012EF45CB}"/>
              </a:ext>
            </a:extLst>
          </p:cNvPr>
          <p:cNvSpPr>
            <a:spLocks noGrp="1"/>
          </p:cNvSpPr>
          <p:nvPr>
            <p:ph type="title"/>
          </p:nvPr>
        </p:nvSpPr>
        <p:spPr>
          <a:xfrm>
            <a:off x="641023" y="166949"/>
            <a:ext cx="10675070" cy="794372"/>
          </a:xfrm>
        </p:spPr>
        <p:txBody>
          <a:bodyPr>
            <a:noAutofit/>
          </a:bodyPr>
          <a:lstStyle/>
          <a:p>
            <a:pPr rtl="0">
              <a:spcBef>
                <a:spcPts val="0"/>
              </a:spcBef>
              <a:spcAft>
                <a:spcPts val="0"/>
              </a:spcAft>
            </a:pPr>
            <a:br>
              <a:rPr lang="en-IN" sz="3600" b="1" dirty="0">
                <a:solidFill>
                  <a:srgbClr val="CC0000"/>
                </a:solidFill>
                <a:latin typeface="Arial" panose="020B0604020202020204" pitchFamily="34" charset="0"/>
              </a:rPr>
            </a:br>
            <a:br>
              <a:rPr lang="en-IN" sz="3600" b="1" dirty="0">
                <a:solidFill>
                  <a:srgbClr val="CC0000"/>
                </a:solidFill>
                <a:latin typeface="Arial" panose="020B0604020202020204" pitchFamily="34" charset="0"/>
              </a:rPr>
            </a:br>
            <a:r>
              <a:rPr lang="en-IN" sz="3600" b="1" dirty="0">
                <a:solidFill>
                  <a:srgbClr val="CC0000"/>
                </a:solidFill>
                <a:latin typeface="Arial" panose="020B0604020202020204" pitchFamily="34" charset="0"/>
              </a:rPr>
              <a:t>                   </a:t>
            </a:r>
            <a:r>
              <a:rPr lang="en-IN" sz="3600" b="1" i="0" u="none" strike="noStrike" dirty="0">
                <a:solidFill>
                  <a:srgbClr val="CC0000"/>
                </a:solidFill>
                <a:effectLst/>
                <a:latin typeface="Arial" panose="020B0604020202020204" pitchFamily="34" charset="0"/>
              </a:rPr>
              <a:t>   FEATURES DESCRIPTION</a:t>
            </a:r>
            <a:br>
              <a:rPr lang="en-IN" sz="3600" b="0" dirty="0">
                <a:effectLst/>
              </a:rPr>
            </a:br>
            <a:br>
              <a:rPr lang="en-IN" sz="3600" dirty="0"/>
            </a:br>
            <a:endParaRPr lang="en-IN" sz="3600" dirty="0"/>
          </a:p>
        </p:txBody>
      </p:sp>
      <p:sp>
        <p:nvSpPr>
          <p:cNvPr id="3" name="Content Placeholder 2">
            <a:extLst>
              <a:ext uri="{FF2B5EF4-FFF2-40B4-BE49-F238E27FC236}">
                <a16:creationId xmlns:a16="http://schemas.microsoft.com/office/drawing/2014/main" id="{A8477361-7150-4942-AAA0-1D3DE387B13C}"/>
              </a:ext>
            </a:extLst>
          </p:cNvPr>
          <p:cNvSpPr>
            <a:spLocks noGrp="1"/>
          </p:cNvSpPr>
          <p:nvPr>
            <p:ph idx="1"/>
          </p:nvPr>
        </p:nvSpPr>
        <p:spPr>
          <a:xfrm>
            <a:off x="716437" y="794372"/>
            <a:ext cx="10599656" cy="5102307"/>
          </a:xfrm>
        </p:spPr>
        <p:txBody>
          <a:bodyPr>
            <a:noAutofit/>
          </a:bodyPr>
          <a:lstStyle/>
          <a:p>
            <a:pPr algn="just">
              <a:lnSpc>
                <a:spcPct val="120000"/>
              </a:lnSpc>
              <a:buFont typeface="+mj-lt"/>
              <a:buAutoNum type="arabicPeriod"/>
            </a:pPr>
            <a:r>
              <a:rPr lang="en-US" sz="2400" b="1" i="0" dirty="0">
                <a:effectLst/>
                <a:latin typeface="Söhne"/>
              </a:rPr>
              <a:t>Fixed acidity: </a:t>
            </a:r>
            <a:r>
              <a:rPr lang="en-US" sz="2400" i="0" dirty="0">
                <a:effectLst/>
                <a:latin typeface="Söhne"/>
              </a:rPr>
              <a:t>The amount of non-volatile acids in the wine, usually given in grams per liter (g/L).</a:t>
            </a:r>
            <a:endParaRPr lang="en-US" sz="2400" b="1" dirty="0">
              <a:latin typeface="Söhne"/>
            </a:endParaRPr>
          </a:p>
          <a:p>
            <a:pPr algn="just">
              <a:lnSpc>
                <a:spcPct val="120000"/>
              </a:lnSpc>
              <a:buFont typeface="+mj-lt"/>
              <a:buAutoNum type="arabicPeriod"/>
            </a:pPr>
            <a:r>
              <a:rPr lang="en-US" sz="2400" b="1" i="0" dirty="0">
                <a:effectLst/>
                <a:latin typeface="Söhne"/>
              </a:rPr>
              <a:t>Volatile acidity: </a:t>
            </a:r>
            <a:r>
              <a:rPr lang="en-US" sz="2400" i="0" dirty="0">
                <a:effectLst/>
                <a:latin typeface="Söhne"/>
              </a:rPr>
              <a:t>The amount of volatile acids in the wine, which can contribute to unpleasant flavors and aromas if present in high quantities. Usually measured in grams per liter (g/L).</a:t>
            </a:r>
          </a:p>
          <a:p>
            <a:pPr algn="just">
              <a:lnSpc>
                <a:spcPct val="120000"/>
              </a:lnSpc>
              <a:buFont typeface="+mj-lt"/>
              <a:buAutoNum type="arabicPeriod"/>
            </a:pPr>
            <a:r>
              <a:rPr lang="en-US" sz="2400" b="1" i="0" dirty="0">
                <a:effectLst/>
                <a:latin typeface="Söhne"/>
              </a:rPr>
              <a:t>Citric acid: </a:t>
            </a:r>
            <a:r>
              <a:rPr lang="en-US" sz="2400" i="0" dirty="0">
                <a:effectLst/>
                <a:latin typeface="Söhne"/>
              </a:rPr>
              <a:t>The amount of citric acid in the wine, which can add freshness and flavor. Measured in grams per liter (g/L).</a:t>
            </a:r>
          </a:p>
          <a:p>
            <a:pPr algn="just">
              <a:lnSpc>
                <a:spcPct val="120000"/>
              </a:lnSpc>
              <a:buFont typeface="+mj-lt"/>
              <a:buAutoNum type="arabicPeriod"/>
            </a:pPr>
            <a:r>
              <a:rPr lang="en-US" sz="2400" b="1" i="0" dirty="0">
                <a:effectLst/>
                <a:latin typeface="Söhne"/>
              </a:rPr>
              <a:t>Residual sugar: </a:t>
            </a:r>
            <a:r>
              <a:rPr lang="en-US" sz="2400" i="0" dirty="0">
                <a:effectLst/>
                <a:latin typeface="Söhne"/>
              </a:rPr>
              <a:t>The amount of sugar remaining after fermentation stops, measured in grams per liter (g/L).</a:t>
            </a:r>
          </a:p>
          <a:p>
            <a:pPr algn="just">
              <a:lnSpc>
                <a:spcPct val="120000"/>
              </a:lnSpc>
              <a:buFont typeface="+mj-lt"/>
              <a:buAutoNum type="arabicPeriod"/>
            </a:pPr>
            <a:r>
              <a:rPr lang="en-US" sz="2400" b="1" i="0" dirty="0">
                <a:effectLst/>
                <a:latin typeface="Söhne"/>
              </a:rPr>
              <a:t>Chlorides: </a:t>
            </a:r>
            <a:r>
              <a:rPr lang="en-US" sz="2400" i="0" dirty="0">
                <a:effectLst/>
                <a:latin typeface="Söhne"/>
              </a:rPr>
              <a:t>The amount of salt in the wine, measured in grams per liter (g/L).</a:t>
            </a:r>
          </a:p>
          <a:p>
            <a:pPr algn="just">
              <a:lnSpc>
                <a:spcPct val="120000"/>
              </a:lnSpc>
              <a:buFont typeface="+mj-lt"/>
              <a:buAutoNum type="arabicPeriod"/>
            </a:pPr>
            <a:r>
              <a:rPr lang="en-US" sz="2400" b="1" i="0" dirty="0">
                <a:effectLst/>
                <a:latin typeface="Söhne"/>
              </a:rPr>
              <a:t>Free sulfur dioxide</a:t>
            </a:r>
            <a:r>
              <a:rPr lang="en-US" sz="2400" i="0" dirty="0">
                <a:effectLst/>
                <a:latin typeface="Söhne"/>
              </a:rPr>
              <a:t>: The free form of sulfur dioxide present in the wine, which prevents microbial growth and oxidation. Measured in parts per million (ppm).</a:t>
            </a:r>
          </a:p>
          <a:p>
            <a:pPr marL="0" indent="0">
              <a:buNone/>
            </a:pPr>
            <a:endParaRPr lang="en-IN" sz="2400" dirty="0"/>
          </a:p>
        </p:txBody>
      </p:sp>
    </p:spTree>
    <p:extLst>
      <p:ext uri="{BB962C8B-B14F-4D97-AF65-F5344CB8AC3E}">
        <p14:creationId xmlns:p14="http://schemas.microsoft.com/office/powerpoint/2010/main" val="3691430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AB5C6-C319-4430-8D6D-7D12BFD25F1F}"/>
              </a:ext>
            </a:extLst>
          </p:cNvPr>
          <p:cNvSpPr>
            <a:spLocks noGrp="1"/>
          </p:cNvSpPr>
          <p:nvPr>
            <p:ph type="title"/>
          </p:nvPr>
        </p:nvSpPr>
        <p:spPr>
          <a:xfrm>
            <a:off x="838200" y="0"/>
            <a:ext cx="10515600" cy="1325563"/>
          </a:xfrm>
        </p:spPr>
        <p:txBody>
          <a:bodyPr>
            <a:normAutofit fontScale="90000"/>
          </a:bodyPr>
          <a:lstStyle/>
          <a:p>
            <a:br>
              <a:rPr lang="en-IN" sz="4400" b="1" dirty="0">
                <a:solidFill>
                  <a:srgbClr val="CC0000"/>
                </a:solidFill>
                <a:latin typeface="Arial" panose="020B0604020202020204" pitchFamily="34" charset="0"/>
              </a:rPr>
            </a:br>
            <a:br>
              <a:rPr lang="en-IN" sz="4400" b="1" dirty="0">
                <a:solidFill>
                  <a:srgbClr val="CC0000"/>
                </a:solidFill>
                <a:latin typeface="Arial" panose="020B0604020202020204" pitchFamily="34" charset="0"/>
              </a:rPr>
            </a:br>
            <a:r>
              <a:rPr lang="en-IN" sz="4400" b="1" dirty="0">
                <a:solidFill>
                  <a:srgbClr val="CC0000"/>
                </a:solidFill>
                <a:latin typeface="Arial" panose="020B0604020202020204" pitchFamily="34" charset="0"/>
              </a:rPr>
              <a:t>              </a:t>
            </a:r>
            <a:r>
              <a:rPr lang="en-IN" sz="4400" b="1" i="0" u="none" strike="noStrike" dirty="0">
                <a:solidFill>
                  <a:srgbClr val="CC0000"/>
                </a:solidFill>
                <a:effectLst/>
                <a:latin typeface="Arial" panose="020B0604020202020204" pitchFamily="34" charset="0"/>
              </a:rPr>
              <a:t>   FEATURES DESCRIPTION</a:t>
            </a:r>
            <a:br>
              <a:rPr lang="en-IN" sz="4400" b="0" dirty="0">
                <a:effectLst/>
              </a:rPr>
            </a:br>
            <a:br>
              <a:rPr lang="en-IN" sz="4400" dirty="0"/>
            </a:br>
            <a:endParaRPr lang="en-IN" dirty="0"/>
          </a:p>
        </p:txBody>
      </p:sp>
      <p:sp>
        <p:nvSpPr>
          <p:cNvPr id="3" name="Content Placeholder 2">
            <a:extLst>
              <a:ext uri="{FF2B5EF4-FFF2-40B4-BE49-F238E27FC236}">
                <a16:creationId xmlns:a16="http://schemas.microsoft.com/office/drawing/2014/main" id="{3C72B372-B69A-4B1B-976C-5A5C49E8749D}"/>
              </a:ext>
            </a:extLst>
          </p:cNvPr>
          <p:cNvSpPr>
            <a:spLocks noGrp="1"/>
          </p:cNvSpPr>
          <p:nvPr>
            <p:ph idx="1"/>
          </p:nvPr>
        </p:nvSpPr>
        <p:spPr>
          <a:xfrm>
            <a:off x="838200" y="966160"/>
            <a:ext cx="10515600" cy="4925679"/>
          </a:xfrm>
        </p:spPr>
        <p:txBody>
          <a:bodyPr>
            <a:noAutofit/>
          </a:bodyPr>
          <a:lstStyle/>
          <a:p>
            <a:pPr algn="just">
              <a:lnSpc>
                <a:spcPct val="120000"/>
              </a:lnSpc>
              <a:buFont typeface="+mj-lt"/>
              <a:buAutoNum type="arabicPeriod"/>
            </a:pPr>
            <a:r>
              <a:rPr lang="en-US" sz="2400" b="1" i="0" dirty="0">
                <a:effectLst/>
                <a:latin typeface="Söhne"/>
              </a:rPr>
              <a:t>Total sulfur dioxide</a:t>
            </a:r>
            <a:r>
              <a:rPr lang="en-US" sz="2400" b="0" i="0" dirty="0">
                <a:effectLst/>
                <a:latin typeface="Söhne"/>
              </a:rPr>
              <a:t>: The total amount of sulfur dioxide present in the wine, including both free and bound forms. Measured in parts per million (ppm).</a:t>
            </a:r>
          </a:p>
          <a:p>
            <a:pPr algn="just">
              <a:lnSpc>
                <a:spcPct val="120000"/>
              </a:lnSpc>
              <a:buFont typeface="+mj-lt"/>
              <a:buAutoNum type="arabicPeriod"/>
            </a:pPr>
            <a:r>
              <a:rPr lang="en-US" sz="2400" b="1" i="0" dirty="0">
                <a:effectLst/>
                <a:latin typeface="Söhne"/>
              </a:rPr>
              <a:t>Density</a:t>
            </a:r>
            <a:r>
              <a:rPr lang="en-US" sz="2400" b="0" i="0" dirty="0">
                <a:effectLst/>
                <a:latin typeface="Söhne"/>
              </a:rPr>
              <a:t>: The density of the wine, usually in grams per milliliter (g/mL).</a:t>
            </a:r>
          </a:p>
          <a:p>
            <a:pPr algn="just">
              <a:lnSpc>
                <a:spcPct val="120000"/>
              </a:lnSpc>
              <a:buFont typeface="+mj-lt"/>
              <a:buAutoNum type="arabicPeriod"/>
            </a:pPr>
            <a:r>
              <a:rPr lang="en-US" sz="2400" b="1" i="0" dirty="0">
                <a:effectLst/>
                <a:latin typeface="Söhne"/>
              </a:rPr>
              <a:t>pH</a:t>
            </a:r>
            <a:r>
              <a:rPr lang="en-US" sz="2400" b="0" i="0" dirty="0">
                <a:effectLst/>
                <a:latin typeface="Söhne"/>
              </a:rPr>
              <a:t>: The acidity or basicity of the wine, measured on a scale of 0 to 14, with 7 being neutral.</a:t>
            </a:r>
          </a:p>
          <a:p>
            <a:pPr algn="just">
              <a:lnSpc>
                <a:spcPct val="120000"/>
              </a:lnSpc>
              <a:buFont typeface="+mj-lt"/>
              <a:buAutoNum type="arabicPeriod"/>
            </a:pPr>
            <a:r>
              <a:rPr lang="en-US" sz="2400" b="1" i="0" dirty="0">
                <a:effectLst/>
                <a:latin typeface="Söhne"/>
              </a:rPr>
              <a:t>Sulphates</a:t>
            </a:r>
            <a:r>
              <a:rPr lang="en-US" sz="2400" b="0" i="0" dirty="0">
                <a:effectLst/>
                <a:latin typeface="Söhne"/>
              </a:rPr>
              <a:t>: The amount of sulphates present in the wine, which can contribute to its antimicrobial and antioxidant properties. Measured in grams per liter (g/L).</a:t>
            </a:r>
          </a:p>
          <a:p>
            <a:pPr algn="just">
              <a:lnSpc>
                <a:spcPct val="120000"/>
              </a:lnSpc>
              <a:buFont typeface="+mj-lt"/>
              <a:buAutoNum type="arabicPeriod"/>
            </a:pPr>
            <a:r>
              <a:rPr lang="en-US" sz="2400" b="1" i="0" dirty="0">
                <a:effectLst/>
                <a:latin typeface="Söhne"/>
              </a:rPr>
              <a:t>Alcohol</a:t>
            </a:r>
            <a:r>
              <a:rPr lang="en-US" sz="2400" b="0" i="0" dirty="0">
                <a:effectLst/>
                <a:latin typeface="Söhne"/>
              </a:rPr>
              <a:t>: The alcohol content of the wine, typically measured in volume percent (% vol).</a:t>
            </a:r>
          </a:p>
          <a:p>
            <a:pPr algn="just">
              <a:lnSpc>
                <a:spcPct val="120000"/>
              </a:lnSpc>
              <a:buFont typeface="+mj-lt"/>
              <a:buAutoNum type="arabicPeriod"/>
            </a:pPr>
            <a:r>
              <a:rPr lang="en-US" sz="2400" b="1" i="0" dirty="0">
                <a:effectLst/>
                <a:latin typeface="Söhne"/>
              </a:rPr>
              <a:t>Quality</a:t>
            </a:r>
            <a:r>
              <a:rPr lang="en-US" sz="2400" b="0" i="0" dirty="0">
                <a:effectLst/>
                <a:latin typeface="Söhne"/>
              </a:rPr>
              <a:t>: The overall quality rating of the wine, often determined by sensory evaluation or expert judgment. This is the target variable in predictive modeling tasks.</a:t>
            </a:r>
          </a:p>
          <a:p>
            <a:pPr algn="just">
              <a:lnSpc>
                <a:spcPct val="120000"/>
              </a:lnSpc>
            </a:pPr>
            <a:endParaRPr lang="en-IN" sz="2400" dirty="0"/>
          </a:p>
        </p:txBody>
      </p:sp>
    </p:spTree>
    <p:extLst>
      <p:ext uri="{BB962C8B-B14F-4D97-AF65-F5344CB8AC3E}">
        <p14:creationId xmlns:p14="http://schemas.microsoft.com/office/powerpoint/2010/main" val="2926728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301</TotalTime>
  <Words>1260</Words>
  <Application>Microsoft Office PowerPoint</Application>
  <PresentationFormat>Widescreen</PresentationFormat>
  <Paragraphs>81</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Montserrat</vt:lpstr>
      <vt:lpstr>Noto Sans Symbols</vt:lpstr>
      <vt:lpstr>Open Sans</vt:lpstr>
      <vt:lpstr>Söhne</vt:lpstr>
      <vt:lpstr>Office Theme</vt:lpstr>
      <vt:lpstr>Capstone Project-1   Wine Quality Dataset </vt:lpstr>
      <vt:lpstr>  CONTENT  </vt:lpstr>
      <vt:lpstr>                                  PROBLEM STATEMENT</vt:lpstr>
      <vt:lpstr>PowerPoint Presentation</vt:lpstr>
      <vt:lpstr>                       OBJECTIVE </vt:lpstr>
      <vt:lpstr>                                Tools Used</vt:lpstr>
      <vt:lpstr>                                                   DATA SUMMARY  </vt:lpstr>
      <vt:lpstr>                        FEATURES DESCRIPTION  </vt:lpstr>
      <vt:lpstr>                   FEATURES DESCRIPTION  </vt:lpstr>
      <vt:lpstr>         Analysis of the Distribution of Wine</vt:lpstr>
      <vt:lpstr>                            Quality Analysis</vt:lpstr>
      <vt:lpstr>             Analysis through heatmap</vt:lpstr>
      <vt:lpstr>      Analysis of data using pair plots</vt:lpstr>
      <vt:lpstr>                   Ph scale of alcohol contents</vt:lpstr>
      <vt:lpstr>                Ph affecting alcohol and count of wine</vt:lpstr>
      <vt:lpstr>                                   Density</vt:lpstr>
      <vt:lpstr>                     Quality Rating</vt:lpstr>
      <vt:lpstr>                               Challenges</vt:lpstr>
      <vt:lpstr>                             Recommendations    </vt:lpstr>
      <vt:lpstr>                               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Project-1   Wine Quality Dataset</dc:title>
  <dc:creator>Tejasvi Jhamta</dc:creator>
  <cp:lastModifiedBy>Tejasvi Jhamta</cp:lastModifiedBy>
  <cp:revision>6</cp:revision>
  <dcterms:created xsi:type="dcterms:W3CDTF">2024-03-01T11:46:26Z</dcterms:created>
  <dcterms:modified xsi:type="dcterms:W3CDTF">2024-03-04T09:05:03Z</dcterms:modified>
</cp:coreProperties>
</file>