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B1DC-8E82-F8D9-5B92-363547DA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24004-295F-C14B-B320-FE44BE8E6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B8C9-68A4-E5F7-F03D-18543928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251A-600B-044F-BABC-ECD91922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97DBA-6FE5-28DF-6580-580FF1BC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7766-CFB2-D523-03A0-D1F84CC4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4DF46-E918-E0FA-8347-313F8C1EF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588F-F00A-D700-59A6-3DD4B85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1498D-3713-AED3-37BD-89143196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EF85-3C05-04E4-3492-F5C1D0A6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3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950D4-BDDF-7876-99D8-C04091427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5EEDC-F606-217B-438F-55438C75E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8F7E-782B-3554-69ED-32CA6BC4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0142-3947-50B2-179C-B32AE2F3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D0FA-57EC-94CB-A8B4-16828B3A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603F-0A09-CAD1-5B71-4935D04B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ACD2-CC92-FBB8-CFAC-539BBA68F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70993-A3F8-E78D-2FC4-2DF49F35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8568-2858-4AC5-1641-DEA43969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7F12-396B-84ED-7CB8-F6A675AD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4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94B-6B04-1E5B-4055-D89702FA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CD96-BDC6-4333-D5C3-B575F23D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2D8B7-DA04-4C37-7F4D-0E928D7D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FAB5-BA91-35FD-5AFF-F45853DD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454-BCAC-FFE1-EF05-67E52037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49CF-122E-FD62-044D-451DBBAF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D97B-1407-0700-DA09-B64985894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96025-0724-0A24-0E67-EE8CDD2D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E0A2A-FFA1-1913-4FE9-304B668B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606F5-8E49-C047-F45D-BF096F9B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463C5-B69C-202E-421C-D8B301A1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1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E97-D5F2-8EA5-48A5-50019444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A79A8-738B-3295-14CF-4EECB518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194A-87F3-5DD7-63E4-CF1D21BF5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23E87-2177-C23E-E48B-62315CD82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69EF-183E-BFC9-E88E-EB7444AA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0EF22-49B6-D3FD-5E9D-FED16A87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59366-47D7-1474-8763-DEF0EA67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FFB07-FDC6-B6AC-930E-E926E0DD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4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1BE9-8BFF-304D-238D-7CC925E2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42B54-7322-2CB5-A436-80518625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F07B8-9183-9122-AF04-8CA7EA19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AFDEC-5EF4-7D0D-BDDB-825D151A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5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352D1-21C5-95AB-43DC-0B883ADF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2FF9-E33C-3FA4-3227-2B341D9F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5B51-A11A-CBDE-E481-9DF544EB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F050-C75D-6FCD-8D6D-1A16A0EA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C552-83E7-A5ED-3810-352B92E1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0380D-584A-21E6-4F99-DFA548A3E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8369-8FBD-6709-7CE9-309B46C8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03B1D-1AF8-794F-6071-5A42DC06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2C6D8-A459-689E-990A-D365B901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2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7EF-C326-BB07-9455-7FA48FC5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D8C03-B525-EADA-A335-743CFCA1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9B1F-D0CF-F4B5-0948-2BF50E4BD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1E1E9-583E-9F28-7141-48984E2E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5061C-94DE-A4FF-6DD7-AD714B09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83AC9-887F-DE4C-F475-77EEE30C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B413-5644-0580-0811-551C760D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7F2F-618B-13BF-A538-FC04FB870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A443-1D63-ECEC-BCCD-F5CF57D8A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99A2-3C66-4D92-ACCE-A04DD904344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D447E-2D04-8EEB-539A-093D1F03D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D6548-DF71-5064-58F9-A5FBA91A4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113F-6BCA-4DC3-AD31-3FE1911ED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3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5F9A7-3009-BE59-F0B5-71BE1C143F01}"/>
              </a:ext>
            </a:extLst>
          </p:cNvPr>
          <p:cNvSpPr/>
          <p:nvPr/>
        </p:nvSpPr>
        <p:spPr>
          <a:xfrm>
            <a:off x="0" y="0"/>
            <a:ext cx="12192000" cy="6971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52F0D-EA54-0059-D293-D3D144012A60}"/>
              </a:ext>
            </a:extLst>
          </p:cNvPr>
          <p:cNvSpPr txBox="1"/>
          <p:nvPr/>
        </p:nvSpPr>
        <p:spPr>
          <a:xfrm>
            <a:off x="820994" y="1851645"/>
            <a:ext cx="10550013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500" b="1" dirty="0">
                <a:latin typeface="Anton" panose="020F0502020204030204" pitchFamily="2" charset="0"/>
              </a:rPr>
              <a:t>WELCOME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AE18A4-0686-FDC2-523B-9029B7241EB3}"/>
              </a:ext>
            </a:extLst>
          </p:cNvPr>
          <p:cNvSpPr txBox="1"/>
          <p:nvPr/>
        </p:nvSpPr>
        <p:spPr>
          <a:xfrm>
            <a:off x="2310581" y="4143732"/>
            <a:ext cx="832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2000" dirty="0">
                <a:latin typeface="Lora" panose="020F0502020204030204" pitchFamily="2" charset="0"/>
              </a:rPr>
              <a:t>TO OUR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806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3D550-ED58-64E2-AD57-1758CC33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5EB0-F83E-3955-E25B-CC91DAEF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23067" y="669303"/>
            <a:ext cx="772999" cy="188536"/>
          </a:xfrm>
        </p:spPr>
        <p:txBody>
          <a:bodyPr>
            <a:normAutofit fontScale="90000"/>
          </a:bodyPr>
          <a:lstStyle/>
          <a:p>
            <a:br>
              <a:rPr lang="en-IN"/>
            </a:br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1F77250-624C-7DE0-43AB-CA9453C72A1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01178" y="2497237"/>
            <a:ext cx="6004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A7F909E-266D-7B40-C6AD-E16EFA40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0824" y="1889641"/>
            <a:ext cx="5615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88B42-E998-14F0-D8D0-FDE6B5D7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7" y="906684"/>
            <a:ext cx="4685122" cy="39703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1B757B-9F75-6F02-DB76-E03DDFEB8E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960" y="0"/>
            <a:ext cx="664904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E2D48C-627C-4D01-B33A-858A27ACD07A}"/>
              </a:ext>
            </a:extLst>
          </p:cNvPr>
          <p:cNvSpPr txBox="1"/>
          <p:nvPr/>
        </p:nvSpPr>
        <p:spPr>
          <a:xfrm>
            <a:off x="5542960" y="1055802"/>
            <a:ext cx="62122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test data is transformed using a preprocessor, and sparse data is converted to dense format if needed.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trained model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grid_search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used to predict labels for the test data.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Predictions are added to the test dataset and mapped to "yes"/"no" labels.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Results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updated dataset is saved to a CSV file named Prediction.csv.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C0393-333E-01DA-3BFD-26D1C20D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4A44C77-46AC-B760-515B-B7598F631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607" y="810955"/>
            <a:ext cx="1133941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Contacts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 the selected month (August), 1032 people were contacted.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overall conversion rate for the month is 11.82%, meaning about 1 in</a:t>
            </a:r>
            <a:r>
              <a:rPr lang="en-US" altLang="en-US" sz="2400" dirty="0"/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9 contacted individuals became subscribers.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Balance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average balance for clients contacted is approximately 1.95K (currency unspecified).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Subscriptions Achieved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Out of the total contacts, 122 individuals subscribed to the bank's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Funnel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Total Contacts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1.03K individuals were reached.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Interested Clients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0.51K clients showed interest (about 50% of those contacted).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Converted Clients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0.12K clients subscribed (about 11.8% of the total contacted).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D02B0-EB8A-58EE-F8B2-BA2FAC1786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46"/>
            <a:ext cx="12191999" cy="68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4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A9D79-FA5C-6CF2-DC6A-00DF22A3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1B2E-9BF5-9532-1B20-53A631D44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419" y="526408"/>
            <a:ext cx="1103179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by Job Role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highest conversion rate is observed in the "unemployed" group (26.47%).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high-conversion groups include "retired" (19.35%) and "students" (17.48%).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conversion rates are seen in "administration" (7.52%) and "management" (9.45%).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Overall Outcome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Converted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122 (11.82%).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Not Converted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910 (88.18%)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9968C-2B66-6A72-E8F3-731CE750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0" y="0"/>
            <a:ext cx="12196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0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CC617-6B6C-9418-1467-D937C69F4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50"/>
            <a:ext cx="12192000" cy="66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0333-E3A9-CF0E-5C3F-1B31C21A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4E9358-8BCA-C04D-9F72-2131322D73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7BB0-48DA-274A-8135-D0F127846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593" y="833130"/>
            <a:ext cx="11100619" cy="551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General Campaign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Contacts</a:t>
            </a:r>
            <a:r>
              <a:rPr lang="en-US" sz="2400" dirty="0"/>
              <a:t>: 1032 people contacted in August.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Conversion Rate</a:t>
            </a:r>
            <a:r>
              <a:rPr lang="en-US" sz="2400" dirty="0"/>
              <a:t>: 11.82% of contacts converted.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Subscriptions</a:t>
            </a:r>
            <a:r>
              <a:rPr lang="en-US" sz="2400" dirty="0"/>
              <a:t>: 122 successful subscriptions in the selected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Average Balance</a:t>
            </a:r>
            <a:r>
              <a:rPr lang="en-US" sz="2400" dirty="0"/>
              <a:t>: 1.95K (currency unspecified) for clients contacted.</a:t>
            </a:r>
          </a:p>
          <a:p>
            <a:pPr marL="0" indent="0">
              <a:buNone/>
            </a:pPr>
            <a:r>
              <a:rPr lang="en-US" sz="2400" b="1" dirty="0"/>
              <a:t>Age Distribution by Campaign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Best Converting Age Group</a:t>
            </a:r>
            <a:r>
              <a:rPr lang="en-US" sz="2400" dirty="0"/>
              <a:t>: Ages 26-35 with 35 successful conversions out of 337 contacts.</a:t>
            </a:r>
          </a:p>
          <a:p>
            <a:pPr marL="0" indent="0">
              <a:buNone/>
            </a:pPr>
            <a:r>
              <a:rPr lang="en-US" sz="2400" b="1" dirty="0"/>
              <a:t>Other High-Performing Groups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Ages 56+ have 42 successful conversions.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Ages 36-45 have 30 conversions but a lower success percentage.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Lowest Performing Group</a:t>
            </a:r>
            <a:r>
              <a:rPr lang="en-US" sz="2400" dirty="0"/>
              <a:t>: Under 25 with 15 conversions from 85 contacts.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5B9B5-D5EC-9AF9-EF2D-054FCF8A4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2FB39-C864-73E7-028C-798460CF77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92" y="0"/>
            <a:ext cx="12248491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062D-6D59-DA1A-0889-EE69C00CA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47249"/>
            <a:ext cx="11474245" cy="6637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Outcome by Marital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Highest Success</a:t>
            </a:r>
            <a:r>
              <a:rPr lang="en-US" sz="2400" dirty="0"/>
              <a:t>: Married individuals have the most conversions (66), though with 508 unsuccessful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Single Individuals</a:t>
            </a:r>
            <a:r>
              <a:rPr lang="en-US" sz="2400" dirty="0"/>
              <a:t>: 43 conversions out of 370 total contacts.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Divorced Individuals</a:t>
            </a:r>
            <a:r>
              <a:rPr lang="en-US" sz="2400" dirty="0"/>
              <a:t>: Lowest success rate with only 13 conversions out of 88 contacts.</a:t>
            </a:r>
          </a:p>
          <a:p>
            <a:pPr marL="0" indent="0">
              <a:buNone/>
            </a:pPr>
            <a:r>
              <a:rPr lang="en-US" sz="2400" b="1" dirty="0"/>
              <a:t>Outcome by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Secondary Education</a:t>
            </a:r>
            <a:r>
              <a:rPr lang="en-US" sz="2400" dirty="0"/>
              <a:t>: Highest conversions (61) out of 512 contacts.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Tertiary Education</a:t>
            </a:r>
            <a:r>
              <a:rPr lang="en-US" sz="2400" dirty="0"/>
              <a:t>: 52 conversions from 422 contacts, indicating a strong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Primary Education</a:t>
            </a:r>
            <a:r>
              <a:rPr lang="en-US" sz="2400" dirty="0"/>
              <a:t>: Low success rate with 89 conversions from 187 contacts.</a:t>
            </a:r>
          </a:p>
          <a:p>
            <a:pPr marL="0" indent="0">
              <a:buNone/>
            </a:pPr>
            <a:r>
              <a:rPr lang="en-US" sz="2400" b="1" dirty="0"/>
              <a:t>Outcome by Previous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Strong Positive Correlation with Success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Clients with a successful previous outcome contributed 86 successful conversions out of 709.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Failure and Other Outcomes</a:t>
            </a:r>
            <a:r>
              <a:rPr lang="en-US" dirty="0"/>
              <a:t>: Relatively low conversions, with only 36 successes from failed prior outcomes and 89 successes from other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2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0C080-FCD8-C546-1704-2ED25653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8"/>
            <a:ext cx="12192000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4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A015C-21AA-114A-BD9D-4D65C616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8154E-39BA-9AFA-56EE-F0C05B82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B501-810B-9CA6-6ED8-5A3BACF0F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41349"/>
            <a:ext cx="11474245" cy="664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Contact Method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Cellular Contact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rate (12.42%) compared to telephone.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duration for successful calls is </a:t>
            </a:r>
            <a:r>
              <a:rPr lang="en-US" b="1" dirty="0"/>
              <a:t>644.84 seconds</a:t>
            </a:r>
            <a:r>
              <a:rPr lang="en-US" dirty="0"/>
              <a:t>, much higher than unsuccessful calls (205.32 seconds).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Telephone Contact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Lower conversion rate (6.12%).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calls last an average of </a:t>
            </a:r>
            <a:r>
              <a:rPr lang="en-US" b="1" dirty="0"/>
              <a:t>787.17 seconds</a:t>
            </a:r>
            <a:r>
              <a:rPr lang="en-US" dirty="0"/>
              <a:t>, compared to 217.47 seconds for unsuccessful calls.</a:t>
            </a:r>
          </a:p>
          <a:p>
            <a:pPr marL="0" indent="0">
              <a:buNone/>
            </a:pPr>
            <a:r>
              <a:rPr lang="en-US" sz="2400" b="1" dirty="0"/>
              <a:t>Impact of Previous Contact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Conversion Rate Trends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previous contact has a lower conversion rate (~6.83%).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Clients with 1-3 previous contacts show steady improvement in conversion rates (11.76%-20%).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significant jump is observed for clients with 4+ previous contacts, reaching </a:t>
            </a:r>
            <a:r>
              <a:rPr lang="en-US" b="1" dirty="0"/>
              <a:t>50% conversion</a:t>
            </a: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0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E528-BE1D-94E9-6831-056833717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C44133-E5E6-B876-5DBF-3C64802799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C733-A467-C077-09BA-2170C3763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4129" y="514443"/>
            <a:ext cx="11434916" cy="273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Daily Conversion Trends</a:t>
            </a:r>
          </a:p>
          <a:p>
            <a:pPr marL="0" indent="0">
              <a:buNone/>
            </a:pPr>
            <a:r>
              <a:rPr lang="en-US" b="1" dirty="0"/>
              <a:t>   Conversion Clusters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Peaks observed on days 8, 15, and 22, indicating higher engagement or effectiveness of campaigns on these specific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conversions occur on other days, suggesting uneven performance across the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8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6234F-6313-818E-FDD3-4B5DDEB9F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47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F911-A4F8-012E-B685-910E11AD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00ABAD-5C66-D143-6034-1A35D1F6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79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6CAB-1AB5-EE91-4820-97C115B8D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135" y="238708"/>
            <a:ext cx="11434916" cy="5917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4000" b="1" dirty="0"/>
              <a:t>Conclusion </a:t>
            </a:r>
            <a:endParaRPr lang="en-US" b="1" dirty="0"/>
          </a:p>
          <a:p>
            <a:pPr marL="0" indent="0">
              <a:buNone/>
            </a:pPr>
            <a:r>
              <a:rPr lang="en-US" sz="1800" dirty="0"/>
              <a:t>Our project successfully highlights the potential of predictive analytics in enhancing targeted marketing strategies for banking institutions. Through detailed data analysis, we identified key factors influencing customer decisions and built a predictive model to optimize resource allocation and improve conversion rates.</a:t>
            </a:r>
          </a:p>
          <a:p>
            <a:pPr marL="0" indent="0">
              <a:buNone/>
            </a:pPr>
            <a:r>
              <a:rPr lang="en-US" sz="1800" b="1" dirty="0"/>
              <a:t>Key Takeaways: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Insights-Driven Marketing:</a:t>
            </a:r>
            <a:r>
              <a:rPr lang="en-US" sz="1800" dirty="0"/>
              <a:t> The model enables efficient targeting of high-potential customers, boosting campaign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Performance Metrics:</a:t>
            </a:r>
            <a:r>
              <a:rPr lang="en-US" sz="1800" dirty="0"/>
              <a:t> High accuracy was achieved, though there’s room for improvement in handling minority class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Actionable Insights:</a:t>
            </a:r>
            <a:r>
              <a:rPr lang="en-US" sz="1800" dirty="0"/>
              <a:t> Analysis of demographics, contact methods, and campaign trends provides valuable recommendations for future strategies.</a:t>
            </a:r>
          </a:p>
          <a:p>
            <a:r>
              <a:rPr lang="en-US" sz="1800" b="1" dirty="0"/>
              <a:t>Future Scope: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Further refine the model to improve recall for minority classes.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Incorporate additional features or data sources for better predictions.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 insights to design more balanced and effective marketing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By leveraging predictive analytics, this project demonstrates how banks can transform raw data into actionable intelligence, paving the way for more effective and customer-centric marketing efforts.</a:t>
            </a:r>
          </a:p>
        </p:txBody>
      </p:sp>
    </p:spTree>
    <p:extLst>
      <p:ext uri="{BB962C8B-B14F-4D97-AF65-F5344CB8AC3E}">
        <p14:creationId xmlns:p14="http://schemas.microsoft.com/office/powerpoint/2010/main" val="51107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5FB0F-144F-D43D-6B65-9E442B86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26" cy="6858000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8A1FA-5EBC-4AFF-C4E6-BA529534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768926"/>
            <a:ext cx="10325101" cy="78316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Aim: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5FB3B5-CC66-FBE3-4318-7D74583F83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700" y="1433946"/>
            <a:ext cx="10325101" cy="381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project is to predict whether a client will subscribe to a term deposit based on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from a Portuguese banking institution's direct marketing campaign. This helps in identifying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promising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customers, allowing for more efficient and targeted marketing strategies, ultimately improving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conversion rate and optimizing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Scope of the project: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data from direct marketing campaigns (phone calls).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customer conversion to term deposits.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key factors influencing customer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predictive model for targeted marketing.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campaign efficiency by focusing on high-conversion prospects.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1B0DAA-9409-E4E4-6071-F7893517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3129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967F-35CE-E39F-7D74-45DFBAD6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55" y="432619"/>
            <a:ext cx="9729182" cy="564908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</a:rPr>
              <a:t>Objective: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FD347-C336-1306-F0CF-2B1AEDA2F7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4"/>
            <a:ext cx="12191999" cy="68588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53FEAC6-6E27-FA5D-042C-2C5B9479F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968118"/>
            <a:ext cx="1001683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customer 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customers most likely to subscribe to a term deposit.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marketing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targeted phone calls to reach out to high-potential clients.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 investment in large call centers by focusing efforts on the most promising leads.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 past campaign data to improve customer targeting and campaign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 Used: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Machine Learning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(for Data Cleaning)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(Visualization and Dashboard)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78AAF-D039-EE71-7FCE-E2A420C096E1}"/>
              </a:ext>
            </a:extLst>
          </p:cNvPr>
          <p:cNvSpPr txBox="1"/>
          <p:nvPr/>
        </p:nvSpPr>
        <p:spPr>
          <a:xfrm>
            <a:off x="1596624" y="628195"/>
            <a:ext cx="84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                    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0803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4A2B-1B7A-8118-F2E9-D20526EC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103"/>
            <a:ext cx="10515600" cy="49161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Code: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72397-5F40-1814-4C9C-E837F2884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1000125"/>
            <a:ext cx="4768645" cy="49385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BC53988-2CFC-4903-44DB-00CB65F8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022325-1EBB-5599-59E8-D2F440EC1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0"/>
            <a:ext cx="668593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23D642-1AE3-F5A3-044E-A05AA441AE9E}"/>
              </a:ext>
            </a:extLst>
          </p:cNvPr>
          <p:cNvSpPr txBox="1"/>
          <p:nvPr/>
        </p:nvSpPr>
        <p:spPr>
          <a:xfrm>
            <a:off x="5606844" y="1168400"/>
            <a:ext cx="574695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Imports libraries for data analysis (Pandas, NumPy), visualization (Matplotlib, Seaborn), machine learning (scikit-learn), and handling imbalanced data (imbalanced-learn).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Loads training and testing datasets from CSV files using pandas.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basic</a:t>
            </a:r>
            <a:r>
              <a:rPr lang="en-US" altLang="en-US" sz="2000" dirty="0" err="1"/>
              <a:t>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exploration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to perform exploratory data analysis, including displaying data information, summary statistics, and missing values count.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Checks and prints the distribution of the target variable 'y' if present in the dataset.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678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50EE-6DB0-EE0B-575D-92135893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23067" y="669303"/>
            <a:ext cx="772999" cy="18853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F1D2243-B206-F3E6-CE9A-CBAB18D6A9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" b="1160"/>
          <a:stretch>
            <a:fillRect/>
          </a:stretch>
        </p:blipFill>
        <p:spPr>
          <a:xfrm>
            <a:off x="102141" y="857839"/>
            <a:ext cx="5167443" cy="48736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1DC987-2966-4AA4-F9E6-74BD224ADD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2" y="0"/>
            <a:ext cx="6564198" cy="6858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31670E0-E898-8982-4D4C-C15124FE2D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27802" y="1178418"/>
            <a:ext cx="57126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statistical summary for numerical columns and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 of missing values in both the training and test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Replaces occurrences of 'unknown'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 for easier handling of missing values.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categorical columns in the training data that are not the target variable 'y'.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Imputes missing values in categorical columns by filling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 with the mode (most frequent value) of each column for both training and test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17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20F7A-7961-852C-C3B0-A246FD4E2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6845-1E46-0E6F-A069-746DA50B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23067" y="669303"/>
            <a:ext cx="772999" cy="18853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DF8AC68-6184-23C6-455B-4590D32E24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r="10344"/>
          <a:stretch/>
        </p:blipFill>
        <p:spPr>
          <a:xfrm>
            <a:off x="339365" y="857839"/>
            <a:ext cx="5128181" cy="4873625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B254280-3D8D-AEC5-6850-7238EB30152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712643" y="1114176"/>
            <a:ext cx="60331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Performs feature engineering by transforming the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 column</a:t>
            </a: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into a binary feature called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previous_contact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Splits the dataset into features (X) and target (y),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further splits into training and validation sets using stratified sampling.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Identifies numerical and categorical columns, and sets up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 pipeline with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numerical features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OneHotEncoder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categorical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Transforms the training and validation data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preprocessing pipeline, converting them to dense format if needed.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class imbalance in the training data using SMOTE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(Synthetic Minority Over-sampling Technique) to generate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samples for the minority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C0FB6-BD57-E650-B969-692EAE4F4B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643" y="0"/>
            <a:ext cx="6479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0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EF41-3A6C-7CFC-DEF7-88A8E26BD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D079-114E-D80F-E1BE-53ED7A3C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23067" y="669303"/>
            <a:ext cx="772999" cy="18853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881E3-93E9-5840-0023-483A104E4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675891"/>
            <a:ext cx="4986780" cy="5078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C61CE4-2C2B-8715-F024-68171D5F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8" y="0"/>
            <a:ext cx="6315958" cy="68580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9D772561-DE22-EB41-AB19-33E7F8BF262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01178" y="1112243"/>
            <a:ext cx="60048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Preprocesses training and validation data with 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and converts sparse data to dense if needed.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class imbalance using SMOTE to oversample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minority class.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Creates a pipeline with a Random Forest Classifier as the model.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Tunes hyperparameters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min_samples_split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AUC scoring.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best model to make predictions and compute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probabilities on the validation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2FAA-24FC-7183-F2C8-A15B8DA5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AF6E-53D8-C600-7832-DD8ED49B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923067" y="669303"/>
            <a:ext cx="772999" cy="18853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9D86E2C-77EE-0A75-03A8-6EACAA3636B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901178" y="2497237"/>
            <a:ext cx="6004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17011-27FD-5245-F87F-C5F2B281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4" y="669302"/>
            <a:ext cx="5081047" cy="5071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3E304-1FA2-D8D8-08CD-A9C90BDE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8" y="0"/>
            <a:ext cx="6363096" cy="6858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A1D34C3-837C-04FF-4C13-1EC5AA15A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719" y="835243"/>
            <a:ext cx="592003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Precision, recall, F1-score, and support metrics are displayed for each class, along with overall accuracy and macro/weighted averages.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calculated ROC-AUC score indicates the model's discriminatory ability.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heatmap visualizes true positives, true negatives, false positives, and false negatives, with strong class imbalance evident.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accuracy is observed, but performance on the minority class (class 1) is weaker, as shown by the recall and F1-score.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1476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Anton</vt:lpstr>
      <vt:lpstr>Arial</vt:lpstr>
      <vt:lpstr>Calibri</vt:lpstr>
      <vt:lpstr>Calibri Light</vt:lpstr>
      <vt:lpstr>Lora</vt:lpstr>
      <vt:lpstr>Office Theme</vt:lpstr>
      <vt:lpstr>PowerPoint Presentation</vt:lpstr>
      <vt:lpstr>PowerPoint Presentation</vt:lpstr>
      <vt:lpstr>Aim:</vt:lpstr>
      <vt:lpstr>Objective:</vt:lpstr>
      <vt:lpstr>Code: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Grandhi Sri Harini</dc:creator>
  <cp:lastModifiedBy>jatin singh dhariwal</cp:lastModifiedBy>
  <cp:revision>9</cp:revision>
  <dcterms:created xsi:type="dcterms:W3CDTF">2025-01-17T09:55:33Z</dcterms:created>
  <dcterms:modified xsi:type="dcterms:W3CDTF">2025-01-18T21:56:37Z</dcterms:modified>
</cp:coreProperties>
</file>