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EAAC-091C-2439-125E-27E726A87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18ED8-7C09-C4E1-AA28-644CD4A9E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1879-780A-6922-5179-DAF62ED5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C85B-6940-4032-A5D2-92662FF3509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7450-2399-9188-548A-16F94D5D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50D8-9939-3836-40E4-3D8B2A9A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7285-A7AE-4E96-BB68-2F50D5C0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BE4-F387-DB38-D921-7B424989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E3A6E-893F-2C76-9D17-63CE8EB96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AC6E-69B0-45B9-FF03-CA34C9D2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C85B-6940-4032-A5D2-92662FF3509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DA964-2AFD-A38E-B6C1-90694CFB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22FA-BA7A-CE0C-161F-CC817055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7285-A7AE-4E96-BB68-2F50D5C0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813DF-1E68-1757-9CDA-B4999511C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596C6-4BF4-FE97-3FAA-3BA54A766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C0167-00B4-FBB7-6739-046D8D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C85B-6940-4032-A5D2-92662FF3509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3D44-541C-FCAC-6B5D-6D1A6DC3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F1D1-F0EE-5473-EB51-A52D360F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7285-A7AE-4E96-BB68-2F50D5C0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65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89BD-12A3-8A3C-09C3-8B87B0EB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A034-B4B7-ADF2-BEC5-8049B87A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7F96-2B9A-C86C-A6C9-898D1553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C85B-6940-4032-A5D2-92662FF3509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F595-D24E-F81D-20F6-5A18053B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95D3-19C2-B9E3-F702-705CD1CC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7285-A7AE-4E96-BB68-2F50D5C0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3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75A2-261A-6B2E-87D4-8A34856D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3A448-B011-8E4B-40C6-B2AA1205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EF81-E006-2268-D046-BC14D127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C85B-6940-4032-A5D2-92662FF3509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2AD6-0F06-4D8C-3B29-B75277AF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6AE1-919A-1C9E-8544-AD8EE5E4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7285-A7AE-4E96-BB68-2F50D5C0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44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287F-6DE0-5570-2BB3-29078EE8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5E93-8C32-194D-CEFF-11209B4B3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A9D3A-484C-8334-14E3-6DB504A4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C001F-5FEE-C8E9-92D6-3B29433D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C85B-6940-4032-A5D2-92662FF3509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73B2-07F7-6BCE-5D8F-0D541501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FD8A0-6AA7-526C-4662-6C0DAFD1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7285-A7AE-4E96-BB68-2F50D5C0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7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B189-903E-B172-D994-07F06B7C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BDEFD-ADA3-8CA0-31DE-F700E8D9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16DF4-0F6C-1539-9C51-94FF8837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1F96C-0F55-FF5C-C8A7-F7A0B34E8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64AC8-5511-6E01-DBBD-13824D79D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5E9D7-4210-D7F0-C313-FA11D98B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C85B-6940-4032-A5D2-92662FF3509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5A518-3F78-FD34-7DDB-3E2DE252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11DA0-7073-A2C8-B3E6-964B3C9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7285-A7AE-4E96-BB68-2F50D5C0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1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04BC-D395-9D9F-5CA2-D1AD8EDF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BE5BD-10BC-435E-5C7D-DBDED021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C85B-6940-4032-A5D2-92662FF3509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51143-FBFD-8AB2-432F-574152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8E343-E69C-A6C6-3B3D-19B5ECFC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7285-A7AE-4E96-BB68-2F50D5C0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9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EA21-31E0-5B37-D53E-72386B98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C85B-6940-4032-A5D2-92662FF3509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2A94C-4E7F-9879-4370-4E41CED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7FD87-CE3C-C741-7CD5-D4EFFB4B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7285-A7AE-4E96-BB68-2F50D5C0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0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5C4A-9A27-6140-8843-57136D46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8E11-BF85-87FB-D88F-3C6958F2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CA6E-7DDC-1425-43FE-64AFC7038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FAF7-4CA3-1010-4FD1-2CCE4350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C85B-6940-4032-A5D2-92662FF3509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0DE8A-494D-0336-52C9-62581EA2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0D15B-739F-7D15-0E50-5A4E43B9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7285-A7AE-4E96-BB68-2F50D5C0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8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19DE-805F-18B5-4E26-BE9FB0C7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AAA92-0ECB-56CF-3BE3-FE58BBC9A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573C1-9E83-C126-7D46-A95C600D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98A92-D447-BDFF-5B91-C8457572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C85B-6940-4032-A5D2-92662FF3509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6F126-24D5-8719-C761-430367D3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307BC-8998-486F-F6CE-D004C0D8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7285-A7AE-4E96-BB68-2F50D5C0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7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897A3-2558-CBF1-59F7-43DE212A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95F93-70A9-E9BE-432C-167A7FD99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7A0B-FDEE-AF2E-6AEE-4BABF41F7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8C85B-6940-4032-A5D2-92662FF3509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EC45-37AD-17F5-0ACF-EE3647A6C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8262A-6942-83CE-0DA5-F8FE11179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7285-A7AE-4E96-BB68-2F50D5C0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65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AE57-43ED-CF43-C78B-F1A66461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Quandl's</a:t>
            </a:r>
            <a:r>
              <a:rPr lang="en-IN" dirty="0"/>
              <a:t> Financial Data Analysis (MRF) </a:t>
            </a:r>
          </a:p>
        </p:txBody>
      </p:sp>
    </p:spTree>
    <p:extLst>
      <p:ext uri="{BB962C8B-B14F-4D97-AF65-F5344CB8AC3E}">
        <p14:creationId xmlns:p14="http://schemas.microsoft.com/office/powerpoint/2010/main" val="52397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6823A5-E36A-30F4-4E48-0D581AE12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17" y="713015"/>
            <a:ext cx="6658909" cy="5328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6E28F-94D8-38C7-CC50-8E578A023739}"/>
              </a:ext>
            </a:extLst>
          </p:cNvPr>
          <p:cNvSpPr txBox="1"/>
          <p:nvPr/>
        </p:nvSpPr>
        <p:spPr>
          <a:xfrm>
            <a:off x="505374" y="1562100"/>
            <a:ext cx="4299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>
              <a:solidFill>
                <a:srgbClr val="D1D5DB"/>
              </a:solidFill>
              <a:latin typeface="Söhne"/>
            </a:endParaRPr>
          </a:p>
          <a:p>
            <a:r>
              <a:rPr lang="en-IN" b="0" i="0" dirty="0">
                <a:effectLst/>
                <a:latin typeface="Söhne"/>
              </a:rPr>
              <a:t>Understanding Investment Opportunities  </a:t>
            </a:r>
            <a:r>
              <a:rPr lang="en-US" b="0" i="0" dirty="0">
                <a:effectLst/>
                <a:latin typeface="Söhne"/>
              </a:rPr>
              <a:t>by analyzing the performance and trends of individual stocks or sectors.</a:t>
            </a:r>
          </a:p>
          <a:p>
            <a:endParaRPr lang="en-IN" b="0" i="0" dirty="0">
              <a:effectLst/>
              <a:latin typeface="Söhne"/>
            </a:endParaRPr>
          </a:p>
          <a:p>
            <a:r>
              <a:rPr lang="en-IN" b="0" i="0" dirty="0">
                <a:effectLst/>
                <a:latin typeface="Söhne"/>
              </a:rPr>
              <a:t>Risk Management b</a:t>
            </a:r>
            <a:r>
              <a:rPr lang="en-US" b="0" i="0" dirty="0">
                <a:effectLst/>
                <a:latin typeface="Söhne"/>
              </a:rPr>
              <a:t>y analyzing historical price movements, volatility.</a:t>
            </a:r>
          </a:p>
          <a:p>
            <a:endParaRPr lang="en-IN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Market Timing by analyzing favorable entry and exit points based on technical indicators, market sentiment, and economic factors.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CED43-E83A-BBF8-6B30-4FDFF18DBC18}"/>
              </a:ext>
            </a:extLst>
          </p:cNvPr>
          <p:cNvSpPr txBox="1"/>
          <p:nvPr/>
        </p:nvSpPr>
        <p:spPr>
          <a:xfrm>
            <a:off x="424539" y="735569"/>
            <a:ext cx="4483431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A Journey into Informed Investing</a:t>
            </a:r>
          </a:p>
        </p:txBody>
      </p:sp>
    </p:spTree>
    <p:extLst>
      <p:ext uri="{BB962C8B-B14F-4D97-AF65-F5344CB8AC3E}">
        <p14:creationId xmlns:p14="http://schemas.microsoft.com/office/powerpoint/2010/main" val="9565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59F7C5-70E3-01F6-BC4D-3DB8B028AAA3}"/>
              </a:ext>
            </a:extLst>
          </p:cNvPr>
          <p:cNvSpPr txBox="1"/>
          <p:nvPr/>
        </p:nvSpPr>
        <p:spPr>
          <a:xfrm>
            <a:off x="293916" y="2051957"/>
            <a:ext cx="49584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Steady Climb over the years, reflecting a continuous growth pattern.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Surpassing Milestones and reaching new heights indicating the company's ability to achieve significant market value and attract investor attention.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Growth Potential making it an attractive investment opportunity.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Investor Confidence highlighting the trust and confidence investors have in MRF's performance and future prospects.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0C14C-B7B2-B499-3088-35CB781B46D1}"/>
              </a:ext>
            </a:extLst>
          </p:cNvPr>
          <p:cNvSpPr txBox="1"/>
          <p:nvPr/>
        </p:nvSpPr>
        <p:spPr>
          <a:xfrm>
            <a:off x="1034143" y="774325"/>
            <a:ext cx="281395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 Rise to new Heights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BFBB-208A-571F-5748-2F4F7DCB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02000"/>
            <a:ext cx="5603367" cy="35623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0B2C45-7CFA-34B6-F298-A26CEECCB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111" y="0"/>
            <a:ext cx="496803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3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EDDDCC-80A1-DC48-0919-D3DA9F0E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0551"/>
            <a:ext cx="6006283" cy="4100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E531F-5255-6E63-C358-CA8E85B9B091}"/>
              </a:ext>
            </a:extLst>
          </p:cNvPr>
          <p:cNvSpPr txBox="1"/>
          <p:nvPr/>
        </p:nvSpPr>
        <p:spPr>
          <a:xfrm>
            <a:off x="468085" y="1572987"/>
            <a:ext cx="57966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Deliverable Quantity Fluctuations: Between 2003 and 2012, the deliverable quantity of MRF shares experienced notable fluctuations, indicating varying levels of trading activity during this period indicating active participation from investors.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Highest Recorded Deliverable Quantity: In 2008, MRF shares witnessed the highest recorded deliverable quantity, reaching approximately 40,000 shares. This significant figure reflects a substantial trading interest and liquidity in MRF shares during that specific time.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Changing Market Dynamics: From 2017 to 2023, MRF's deliverable quantity remained below 10,000 shares, indicating a shift in market dynamics with lower trading activity. Possible influences include investor sentiment, industry developments, stock price changes, and broader market conditions.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FECFB-BA74-8E85-95AF-11095B4728E0}"/>
              </a:ext>
            </a:extLst>
          </p:cNvPr>
          <p:cNvSpPr txBox="1"/>
          <p:nvPr/>
        </p:nvSpPr>
        <p:spPr>
          <a:xfrm>
            <a:off x="1061354" y="774325"/>
            <a:ext cx="410391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  Liquidity and Market Activity</a:t>
            </a:r>
          </a:p>
        </p:txBody>
      </p:sp>
    </p:spTree>
    <p:extLst>
      <p:ext uri="{BB962C8B-B14F-4D97-AF65-F5344CB8AC3E}">
        <p14:creationId xmlns:p14="http://schemas.microsoft.com/office/powerpoint/2010/main" val="307254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2EEBB-29E5-030A-537B-E72BE81F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90" y="1429974"/>
            <a:ext cx="5731510" cy="3682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DEF907-F016-4EEF-4C09-A2380C7C4A05}"/>
              </a:ext>
            </a:extLst>
          </p:cNvPr>
          <p:cNvSpPr txBox="1"/>
          <p:nvPr/>
        </p:nvSpPr>
        <p:spPr>
          <a:xfrm>
            <a:off x="678997" y="2102304"/>
            <a:ext cx="5578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Consistent Growth from 2012 to 2023 as evidenced by the moving averages (MA).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Steady and gradual increase in the stock's value over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Low Volatility suggesting a stable and predictable price movement.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long-term value appreciation.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reliable investment option.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C7604-23F7-8728-2D4A-ECFE7D3078A9}"/>
              </a:ext>
            </a:extLst>
          </p:cNvPr>
          <p:cNvSpPr txBox="1"/>
          <p:nvPr/>
        </p:nvSpPr>
        <p:spPr>
          <a:xfrm>
            <a:off x="678997" y="774325"/>
            <a:ext cx="557892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D1D5DB"/>
                </a:solidFill>
                <a:effectLst/>
                <a:latin typeface="Söhne"/>
              </a:rPr>
              <a:t>Unveiling Trends and Filtering Market Noise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2532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F91825-8911-155A-6D47-8D814412A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1463675"/>
            <a:ext cx="5715000" cy="4057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A531E2-2146-DFD4-8737-025EE4E058C1}"/>
              </a:ext>
            </a:extLst>
          </p:cNvPr>
          <p:cNvSpPr txBox="1"/>
          <p:nvPr/>
        </p:nvSpPr>
        <p:spPr>
          <a:xfrm>
            <a:off x="469900" y="2063750"/>
            <a:ext cx="56705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1991-2007: Stable Period: Minimal Spread H-L, indicating limited price fluctuations.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2008-2015: Increased Volatility: Wider Spread H-L range due to heightened market uncertainty.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2015-2020: Continuous Expansion: Price fluctuations expanded with higher Spread H-L.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Peak Volatility in 2020: Spread H-L reached approximately 10000, indicating exceptional price range and volatility.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2020: Highest Volatility: Recorded peak volatility with the highest Spread H-L level.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B8E6E-77EA-3221-EE09-FB18F2C7BF73}"/>
              </a:ext>
            </a:extLst>
          </p:cNvPr>
          <p:cNvSpPr txBox="1"/>
          <p:nvPr/>
        </p:nvSpPr>
        <p:spPr>
          <a:xfrm>
            <a:off x="381000" y="774325"/>
            <a:ext cx="6432550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Decoding Spread H-L for In-Depth Market Analysis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3986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A4B446-3E25-E656-2DC5-166CCF53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45" y="1289050"/>
            <a:ext cx="5731510" cy="383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2CB660-F101-015A-B870-465046871954}"/>
              </a:ext>
            </a:extLst>
          </p:cNvPr>
          <p:cNvSpPr txBox="1"/>
          <p:nvPr/>
        </p:nvSpPr>
        <p:spPr>
          <a:xfrm>
            <a:off x="457200" y="1371600"/>
            <a:ext cx="5871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Significant Positive Change in 2023: In 2023, the Spread C-O experienced a notable increase, reaching approximately 7000. This indicates a substantial positive change in price from the market open to close during that specific period.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Largest Negative Change in 2021: Conversely, the year 2021 witnessed the most significant negative change in the Spread C-O. The price movement from the market open to close showed a substantial decrease, reflecting a notable negative change in that particular year.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Risk Management: Leads to implement risk mitigation strategies, such as adjusting position sizes, setting stop-loss </a:t>
            </a:r>
            <a:r>
              <a:rPr lang="en-US" b="0" i="0" dirty="0" err="1">
                <a:effectLst/>
                <a:latin typeface="Söhne"/>
              </a:rPr>
              <a:t>ordersdue</a:t>
            </a:r>
            <a:r>
              <a:rPr lang="en-US" b="0" i="0" dirty="0">
                <a:effectLst/>
                <a:latin typeface="Söhne"/>
              </a:rPr>
              <a:t> to intraday volatility, or diversifying their long term portfolios to manage potential losses during periods of heightened volatility.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9457F-04AF-1138-C84E-82E40E0587E2}"/>
              </a:ext>
            </a:extLst>
          </p:cNvPr>
          <p:cNvSpPr txBox="1"/>
          <p:nvPr/>
        </p:nvSpPr>
        <p:spPr>
          <a:xfrm>
            <a:off x="678997" y="774325"/>
            <a:ext cx="5093153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rgbClr val="D1D5DB"/>
                </a:solidFill>
                <a:effectLst/>
                <a:latin typeface="Söhne"/>
              </a:rPr>
              <a:t> Navigating Intraday Price Movements </a:t>
            </a:r>
          </a:p>
        </p:txBody>
      </p:sp>
    </p:spTree>
    <p:extLst>
      <p:ext uri="{BB962C8B-B14F-4D97-AF65-F5344CB8AC3E}">
        <p14:creationId xmlns:p14="http://schemas.microsoft.com/office/powerpoint/2010/main" val="292354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Quandl's Financial Data Analysis (MRF)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Quandl's Financial Data Analysis (MRF) </dc:title>
  <dc:creator>jatin gulati</dc:creator>
  <cp:lastModifiedBy>jatin gulati</cp:lastModifiedBy>
  <cp:revision>1</cp:revision>
  <dcterms:created xsi:type="dcterms:W3CDTF">2023-06-28T03:33:57Z</dcterms:created>
  <dcterms:modified xsi:type="dcterms:W3CDTF">2023-06-28T03:34:19Z</dcterms:modified>
</cp:coreProperties>
</file>