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1" r:id="rId12"/>
    <p:sldId id="28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FQrNMAJs1QitBQA+kFLdaFHQw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017A7-3C64-47F5-B329-5F040F389ACD}">
  <a:tblStyle styleId="{543017A7-3C64-47F5-B329-5F040F389ACD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rgbClr val="BB632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BB6326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BB6326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BB6326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C5220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1E87A2CE-2F85-4E85-9DD9-0DF2DDFD9D8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118" autoAdjust="0"/>
  </p:normalViewPr>
  <p:slideViewPr>
    <p:cSldViewPr snapToGrid="0">
      <p:cViewPr varScale="1">
        <p:scale>
          <a:sx n="69" d="100"/>
          <a:sy n="69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513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7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A0192F0-11C4-267D-34C6-34D30AC99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05" y="5519590"/>
            <a:ext cx="2203888" cy="12861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C1313ED-E412-74C6-1362-5EF2DF8A42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55" y="5523756"/>
            <a:ext cx="2790094" cy="26684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E2881B1A-ED33-B4B3-1752-475D3A724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11" y="5519591"/>
            <a:ext cx="2708032" cy="12133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FFCD8F1-ED63-0515-5064-996E3846C4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6" y="5519591"/>
            <a:ext cx="2709408" cy="1286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584" y="-32239"/>
            <a:ext cx="3487344" cy="5604091"/>
          </a:xfrm>
          <a:prstGeom prst="rect">
            <a:avLst/>
          </a:prstGeom>
        </p:spPr>
      </p:pic>
      <p:sp>
        <p:nvSpPr>
          <p:cNvPr id="29" name="Rectangle: Rounded Corners 4">
            <a:extLst>
              <a:ext uri="{FF2B5EF4-FFF2-40B4-BE49-F238E27FC236}">
                <a16:creationId xmlns="" xmlns:a16="http://schemas.microsoft.com/office/drawing/2014/main" id="{0FBA63EF-44DA-C439-13AD-2A378ACFE386}"/>
              </a:ext>
            </a:extLst>
          </p:cNvPr>
          <p:cNvSpPr/>
          <p:nvPr/>
        </p:nvSpPr>
        <p:spPr>
          <a:xfrm>
            <a:off x="0" y="0"/>
            <a:ext cx="6217882" cy="66065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highlight>
                  <a:srgbClr val="800000"/>
                </a:highlight>
              </a:rPr>
              <a:t> DATA ANALYSIS</a:t>
            </a:r>
            <a:endParaRPr lang="en-IN" sz="3600" b="1" dirty="0">
              <a:highlight>
                <a:srgbClr val="800000"/>
              </a:highligh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2932" y="1802600"/>
            <a:ext cx="2942468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30" y="-130208"/>
            <a:ext cx="8980186" cy="1889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38" y="2409417"/>
            <a:ext cx="6212362" cy="332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0" y="671804"/>
            <a:ext cx="6901270" cy="49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0542" y="1165623"/>
            <a:ext cx="6163590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0709" y="-145251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Dashboard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55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Dashboard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078"/>
            <a:ext cx="12192000" cy="58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8954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375" y="552084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5" y="5443903"/>
            <a:ext cx="10845724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1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-49677"/>
            <a:ext cx="12166616" cy="75064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407" y="881349"/>
            <a:ext cx="44358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INTRODUCTION AND OBJECTIVES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353060" y="233010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Analyzation</a:t>
            </a:r>
            <a:r>
              <a:rPr lang="en-US" dirty="0">
                <a:solidFill>
                  <a:schemeClr val="bg1"/>
                </a:solidFill>
              </a:rPr>
              <a:t> of rates, cuisines, country ,city , rating, cost to grew up the restaurant which is to open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61A057-930E-3A63-F09F-EEE55DB87C2C}"/>
              </a:ext>
            </a:extLst>
          </p:cNvPr>
          <p:cNvSpPr txBox="1"/>
          <p:nvPr/>
        </p:nvSpPr>
        <p:spPr>
          <a:xfrm>
            <a:off x="6095999" y="1722893"/>
            <a:ext cx="421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 identify Country which have potential and is good to open a new restaurant.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8F8825-E4F1-937C-E08F-03B6B6F65BEC}"/>
              </a:ext>
            </a:extLst>
          </p:cNvPr>
          <p:cNvSpPr txBox="1"/>
          <p:nvPr/>
        </p:nvSpPr>
        <p:spPr>
          <a:xfrm>
            <a:off x="6195527" y="30697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Introduction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EB2596-C4F2-2C32-41AE-81A4D5939A3D}"/>
              </a:ext>
            </a:extLst>
          </p:cNvPr>
          <p:cNvSpPr txBox="1"/>
          <p:nvPr/>
        </p:nvSpPr>
        <p:spPr>
          <a:xfrm>
            <a:off x="6419462" y="3439053"/>
            <a:ext cx="42174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Open Sans"/>
              </a:rPr>
              <a:t>In a dynamic market, strategic expansion is crucial for sustained growth. This analysis delves into comprehensive data to pinpoint optimal locations, understand market trends, and provide actionable insights for informed decision-making</a:t>
            </a:r>
            <a:r>
              <a:rPr lang="en-US" kern="1200" dirty="0">
                <a:solidFill>
                  <a:prstClr val="white"/>
                </a:solidFill>
                <a:latin typeface="Calibri" panose="020F0502020204030204"/>
              </a:rPr>
              <a:t>.</a:t>
            </a:r>
            <a:endParaRPr lang="en-IN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783D6C-5AED-2F68-1B45-5A058AC4DF97}"/>
              </a:ext>
            </a:extLst>
          </p:cNvPr>
          <p:cNvSpPr txBox="1"/>
          <p:nvPr/>
        </p:nvSpPr>
        <p:spPr>
          <a:xfrm>
            <a:off x="6195527" y="4928886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anose="020F0502020204030204"/>
              </a:rPr>
              <a:t>Key Components</a:t>
            </a:r>
            <a:r>
              <a:rPr lang="en-US" sz="1800" kern="1200" dirty="0">
                <a:solidFill>
                  <a:prstClr val="white"/>
                </a:solidFill>
                <a:latin typeface="Calibri" panose="020F0502020204030204"/>
              </a:rPr>
              <a:t>:</a:t>
            </a:r>
            <a:endParaRPr lang="en-IN" sz="18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A97B71-F0C7-C4A1-09F1-B0FDCAB36B31}"/>
              </a:ext>
            </a:extLst>
          </p:cNvPr>
          <p:cNvSpPr txBox="1"/>
          <p:nvPr/>
        </p:nvSpPr>
        <p:spPr>
          <a:xfrm>
            <a:off x="6419462" y="5194330"/>
            <a:ext cx="6162868" cy="10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2519"/>
              </a:lnSpc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Open Sans"/>
              </a:rPr>
              <a:t>Objective assessment of countries and cities for new restaurant openings.</a:t>
            </a:r>
          </a:p>
          <a:p>
            <a:pPr marL="285750" lvl="1" indent="-285750">
              <a:lnSpc>
                <a:spcPts val="2519"/>
              </a:lnSpc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Open Sans"/>
              </a:rPr>
              <a:t>In-depth analysis of factors impacting restaurant success.</a:t>
            </a:r>
          </a:p>
          <a:p>
            <a:pPr marL="285750" lvl="1" indent="-285750">
              <a:lnSpc>
                <a:spcPts val="2519"/>
              </a:lnSpc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Open Sans"/>
              </a:rPr>
              <a:t>Recommendations rooted in data-driven insights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B604C6-94C5-26D7-5839-CC2D436B97A6}"/>
              </a:ext>
            </a:extLst>
          </p:cNvPr>
          <p:cNvSpPr txBox="1"/>
          <p:nvPr/>
        </p:nvSpPr>
        <p:spPr>
          <a:xfrm>
            <a:off x="6154918" y="1405213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anose="020F0502020204030204"/>
              </a:rPr>
              <a:t>Objective</a:t>
            </a:r>
            <a:r>
              <a:rPr lang="en-US" sz="1800" kern="1200" dirty="0">
                <a:solidFill>
                  <a:prstClr val="white"/>
                </a:solidFill>
                <a:latin typeface="Calibri" panose="020F0502020204030204"/>
              </a:rPr>
              <a:t>:</a:t>
            </a:r>
            <a:endParaRPr lang="en-IN" sz="18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Zomato - Fin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24" y="2221264"/>
            <a:ext cx="3625692" cy="307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2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F85B47-0F25-47B1-270C-BED31C54A3FE}"/>
              </a:ext>
            </a:extLst>
          </p:cNvPr>
          <p:cNvSpPr txBox="1"/>
          <p:nvPr/>
        </p:nvSpPr>
        <p:spPr>
          <a:xfrm>
            <a:off x="769495" y="565278"/>
            <a:ext cx="8462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4400" kern="1200" dirty="0">
                <a:solidFill>
                  <a:prstClr val="white"/>
                </a:solidFill>
                <a:latin typeface="Anton" pitchFamily="2" charset="0"/>
              </a:rPr>
              <a:t>                   DATA OVERVIEW</a:t>
            </a:r>
            <a:endParaRPr lang="en-IN" sz="4400" kern="1200" dirty="0">
              <a:solidFill>
                <a:prstClr val="white"/>
              </a:solidFill>
              <a:latin typeface="Anton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5" y="1618724"/>
            <a:ext cx="10833531" cy="1329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246655-9B06-8483-0063-178A9009C09A}"/>
              </a:ext>
            </a:extLst>
          </p:cNvPr>
          <p:cNvSpPr txBox="1"/>
          <p:nvPr/>
        </p:nvSpPr>
        <p:spPr>
          <a:xfrm>
            <a:off x="764275" y="3273829"/>
            <a:ext cx="10524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prstClr val="white"/>
                </a:solidFill>
                <a:latin typeface="Calibri" panose="020F0502020204030204"/>
              </a:rPr>
              <a:t>Regarding Headings: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Restaurant Identity: Unique Restaurant ID and Name emplace the identification of Restaurant.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Geographical insight: Unique Country code, Country name, position on map by attitude and altitude.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Culinary diversity: An array of </a:t>
            </a:r>
            <a:r>
              <a:rPr lang="en-IN" sz="1800" kern="1200" dirty="0" err="1" smtClean="0">
                <a:solidFill>
                  <a:prstClr val="white"/>
                </a:solidFill>
                <a:latin typeface="Calibri" panose="020F0502020204030204"/>
              </a:rPr>
              <a:t>cuisiness</a:t>
            </a:r>
            <a:r>
              <a:rPr lang="en-IN" sz="1800" kern="12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which will help to attract the customer.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Service provide by restaurant : </a:t>
            </a:r>
            <a:r>
              <a:rPr lang="en-US" sz="1800" kern="1200" dirty="0">
                <a:solidFill>
                  <a:srgbClr val="D2D0CE"/>
                </a:solidFill>
                <a:latin typeface="-apple-system"/>
              </a:rPr>
              <a:t>The restaurant weather takes table reservations and accepts orders online.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D2D0CE"/>
                </a:solidFill>
                <a:latin typeface="-apple-system"/>
              </a:rPr>
              <a:t>Cost consideration: Contains cost of items, ratings of them and average price.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 Demand in  globally and domestically:  Food demand and cost of items all over world.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white"/>
                </a:solidFill>
                <a:latin typeface="Calibri" panose="020F0502020204030204"/>
              </a:rPr>
              <a:t>Service till now: Give a well identification of restaurant that how it withstand on believes of people till present date.</a:t>
            </a:r>
          </a:p>
        </p:txBody>
      </p:sp>
    </p:spTree>
    <p:extLst>
      <p:ext uri="{BB962C8B-B14F-4D97-AF65-F5344CB8AC3E}">
        <p14:creationId xmlns:p14="http://schemas.microsoft.com/office/powerpoint/2010/main" val="122507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CE8783-41AC-A55E-0E5F-C4C7A45655C6}"/>
              </a:ext>
            </a:extLst>
          </p:cNvPr>
          <p:cNvSpPr txBox="1"/>
          <p:nvPr/>
        </p:nvSpPr>
        <p:spPr>
          <a:xfrm>
            <a:off x="4435751" y="504911"/>
            <a:ext cx="392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4800" kern="1200" dirty="0">
                <a:solidFill>
                  <a:prstClr val="white"/>
                </a:solidFill>
                <a:latin typeface="Anton" pitchFamily="2" charset="0"/>
              </a:rPr>
              <a:t>Methodology</a:t>
            </a:r>
            <a:endParaRPr lang="en-IN" sz="48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345DCD-1715-D22E-9D5F-11D2B7E627E1}"/>
              </a:ext>
            </a:extLst>
          </p:cNvPr>
          <p:cNvSpPr txBox="1"/>
          <p:nvPr/>
        </p:nvSpPr>
        <p:spPr>
          <a:xfrm>
            <a:off x="3763467" y="1822770"/>
            <a:ext cx="67506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 indent="-285750" algn="l">
              <a:lnSpc>
                <a:spcPts val="23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FFFFFF"/>
                </a:solidFill>
                <a:latin typeface="Open Sans"/>
              </a:rPr>
              <a:t>Data Cleansing: Thorough cleanup, from city names to format consistency.</a:t>
            </a:r>
          </a:p>
          <a:p>
            <a:pPr marL="469265" lvl="1" indent="-285750" algn="l">
              <a:lnSpc>
                <a:spcPts val="23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FFFFFF"/>
                </a:solidFill>
                <a:latin typeface="Open Sans"/>
              </a:rPr>
              <a:t>Enrichment Strategies: Infusing country descriptions and expanding our dataset.</a:t>
            </a:r>
          </a:p>
          <a:p>
            <a:pPr marL="469265" lvl="1" indent="-285750" algn="l">
              <a:lnSpc>
                <a:spcPts val="23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FFFFFF"/>
                </a:solidFill>
                <a:latin typeface="Open Sans"/>
              </a:rPr>
              <a:t>Analytical Framework: Excel's pivot tables, IF functions, and statistical tools.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88" y="3309963"/>
            <a:ext cx="4730906" cy="47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18118D-58AD-5625-E20E-0E7995709732}"/>
              </a:ext>
            </a:extLst>
          </p:cNvPr>
          <p:cNvSpPr txBox="1"/>
          <p:nvPr/>
        </p:nvSpPr>
        <p:spPr>
          <a:xfrm>
            <a:off x="4044820" y="3874078"/>
            <a:ext cx="6652726" cy="129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Statistical Analysis: Uncovering trends and patterns.</a:t>
            </a:r>
          </a:p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Excel Functions: Pivot tables, LOOKUP, logical operators.</a:t>
            </a:r>
          </a:p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Balanced Precision: Technical insights in accessible language.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18118D-58AD-5625-E20E-0E7995709732}"/>
              </a:ext>
            </a:extLst>
          </p:cNvPr>
          <p:cNvSpPr txBox="1"/>
          <p:nvPr/>
        </p:nvSpPr>
        <p:spPr>
          <a:xfrm>
            <a:off x="4035490" y="5051120"/>
            <a:ext cx="6652726" cy="1306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Statistical Analysis: Uncovering trends and patterns.</a:t>
            </a:r>
          </a:p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Excel Functions: Pivot tables, LOOKUP, logical operators.</a:t>
            </a:r>
          </a:p>
          <a:p>
            <a:pPr marL="367029" lvl="1" indent="-183514">
              <a:lnSpc>
                <a:spcPts val="237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Balanced Precision: Technical insights in accessible language.</a:t>
            </a:r>
          </a:p>
        </p:txBody>
      </p:sp>
    </p:spTree>
    <p:extLst>
      <p:ext uri="{BB962C8B-B14F-4D97-AF65-F5344CB8AC3E}">
        <p14:creationId xmlns:p14="http://schemas.microsoft.com/office/powerpoint/2010/main" val="2970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7F4667-8972-7FF4-0F24-7777C0219515}"/>
              </a:ext>
            </a:extLst>
          </p:cNvPr>
          <p:cNvSpPr txBox="1"/>
          <p:nvPr/>
        </p:nvSpPr>
        <p:spPr>
          <a:xfrm>
            <a:off x="1647808" y="124783"/>
            <a:ext cx="7133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4400" kern="1200" dirty="0">
                <a:solidFill>
                  <a:prstClr val="white"/>
                </a:solidFill>
                <a:latin typeface="Anton" pitchFamily="2" charset="0"/>
              </a:rPr>
              <a:t>ANALYSIS OF OBJECTIVE QUESTION</a:t>
            </a:r>
            <a:endParaRPr lang="en-IN" sz="4400" kern="1200" dirty="0">
              <a:solidFill>
                <a:prstClr val="white"/>
              </a:solidFill>
              <a:latin typeface="Anto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BEC66A-D4D3-C477-EA4E-9EDD630C9C37}"/>
              </a:ext>
            </a:extLst>
          </p:cNvPr>
          <p:cNvSpPr txBox="1"/>
          <p:nvPr/>
        </p:nvSpPr>
        <p:spPr>
          <a:xfrm>
            <a:off x="5610032" y="1202981"/>
            <a:ext cx="6162868" cy="4912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Data Overview: Explore tables, attributes, and data cleaning steps.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Geographical Insights: Examine restaurant distribution across countries and yearly openings.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Pricing Patterns: Analyze pricing trends and restaurant counts based on price range.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Popularity Metrics: Investigate voter counts and average ratings for key insights.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Conditional Analysis: Explore specific conditions and their impact on restaurant metrics.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Customized Pricing: Understand variations in average cost through customized pricing.</a:t>
            </a:r>
          </a:p>
          <a:p>
            <a:pPr marL="410208" lvl="1" indent="-205104">
              <a:lnSpc>
                <a:spcPts val="2659"/>
              </a:lnSpc>
              <a:spcBef>
                <a:spcPct val="0"/>
              </a:spcBef>
              <a:buClrTx/>
              <a:buFont typeface="Arial"/>
              <a:buChar char="•"/>
            </a:pPr>
            <a:r>
              <a:rPr lang="en-US" sz="1800" kern="1200" dirty="0">
                <a:solidFill>
                  <a:srgbClr val="FFFFFF"/>
                </a:solidFill>
                <a:latin typeface="Open Sans"/>
              </a:rPr>
              <a:t>Array Formula Application: Discuss the use of array formulas for complex calculations.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2" y="1664677"/>
            <a:ext cx="3737269" cy="32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327875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63" y="0"/>
            <a:ext cx="6535478" cy="2017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66" y="1978591"/>
            <a:ext cx="5858764" cy="131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36" y="3533457"/>
            <a:ext cx="2005758" cy="493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577" y="4168897"/>
            <a:ext cx="6437934" cy="1450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2" y="5730142"/>
            <a:ext cx="2109399" cy="112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4872" y="5737164"/>
            <a:ext cx="2170364" cy="1127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0882" y="5730142"/>
            <a:ext cx="2505673" cy="1127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9479" y="5730142"/>
            <a:ext cx="2341067" cy="1127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98" y="1185670"/>
            <a:ext cx="3383573" cy="23959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812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452" y="-173152"/>
            <a:ext cx="6773243" cy="2749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B044E9-4B99-F96F-CEC1-C59A34DE66E1}"/>
              </a:ext>
            </a:extLst>
          </p:cNvPr>
          <p:cNvSpPr txBox="1"/>
          <p:nvPr/>
        </p:nvSpPr>
        <p:spPr>
          <a:xfrm>
            <a:off x="0" y="2564868"/>
            <a:ext cx="221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srgbClr val="FFC000"/>
                </a:solidFill>
                <a:latin typeface="Calibri" panose="020F0502020204030204"/>
              </a:rPr>
              <a:t>Analytical Approach:</a:t>
            </a:r>
            <a:endParaRPr lang="en-IN" sz="1800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4200"/>
            <a:ext cx="6529382" cy="131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234F7-30E0-01C1-2825-008468E4D76E}"/>
              </a:ext>
            </a:extLst>
          </p:cNvPr>
          <p:cNvSpPr txBox="1"/>
          <p:nvPr/>
        </p:nvSpPr>
        <p:spPr>
          <a:xfrm>
            <a:off x="0" y="4574315"/>
            <a:ext cx="221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kern="1200" dirty="0">
                <a:solidFill>
                  <a:srgbClr val="FFC000"/>
                </a:solidFill>
                <a:latin typeface="Calibri" panose="020F0502020204030204"/>
              </a:rPr>
              <a:t>Strategical Insight: </a:t>
            </a:r>
            <a:endParaRPr lang="en-IN" sz="1800" kern="1200" dirty="0">
              <a:solidFill>
                <a:srgbClr val="FFC000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108" y="5030223"/>
            <a:ext cx="6498899" cy="1048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022" y="0"/>
            <a:ext cx="2145978" cy="159729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499" y="1799753"/>
            <a:ext cx="2145978" cy="153022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6022" y="4621713"/>
            <a:ext cx="2145978" cy="2236287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499" y="3877979"/>
            <a:ext cx="2145978" cy="220084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8826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17" y="-231284"/>
            <a:ext cx="6462320" cy="2420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2" y="2152356"/>
            <a:ext cx="2261812" cy="493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80" y="2571502"/>
            <a:ext cx="6120914" cy="131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72" y="4395206"/>
            <a:ext cx="2261812" cy="499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680" y="4895121"/>
            <a:ext cx="6005080" cy="1048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34030"/>
            <a:ext cx="3895467" cy="3223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618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2017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88" y="2017951"/>
            <a:ext cx="6151397" cy="542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603" y="2797983"/>
            <a:ext cx="4596782" cy="1871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187" y="4657100"/>
            <a:ext cx="3590855" cy="499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603" y="5266806"/>
            <a:ext cx="4535817" cy="1591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505" y="2917713"/>
            <a:ext cx="2139881" cy="3718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199" y="2797983"/>
            <a:ext cx="2359356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433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Calibri</vt:lpstr>
      <vt:lpstr>Arial</vt:lpstr>
      <vt:lpstr>Anton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dell7480</dc:creator>
  <cp:lastModifiedBy>Windows User</cp:lastModifiedBy>
  <cp:revision>44</cp:revision>
  <dcterms:created xsi:type="dcterms:W3CDTF">2023-12-18T14:19:48Z</dcterms:created>
  <dcterms:modified xsi:type="dcterms:W3CDTF">2024-06-06T12:32:03Z</dcterms:modified>
</cp:coreProperties>
</file>