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3" r:id="rId3"/>
    <p:sldId id="274" r:id="rId4"/>
    <p:sldId id="265" r:id="rId5"/>
    <p:sldId id="266" r:id="rId6"/>
    <p:sldId id="275" r:id="rId7"/>
    <p:sldId id="276" r:id="rId8"/>
    <p:sldId id="277" r:id="rId9"/>
    <p:sldId id="278" r:id="rId10"/>
    <p:sldId id="279" r:id="rId11"/>
    <p:sldId id="280" r:id="rId12"/>
    <p:sldId id="281" r:id="rId13"/>
    <p:sldId id="282" r:id="rId14"/>
    <p:sldId id="283" r:id="rId15"/>
    <p:sldId id="284" r:id="rId16"/>
    <p:sldId id="286" r:id="rId17"/>
    <p:sldId id="287" r:id="rId18"/>
    <p:sldId id="288"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9" d="100"/>
          <a:sy n="69" d="100"/>
        </p:scale>
        <p:origin x="547"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7C9817C-61B7-45A4-B1EE-E7FEE7703B59}" type="datetimeFigureOut">
              <a:rPr lang="en-IN" smtClean="0"/>
              <a:t>17-06-2024</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BFFBC8AE-2DA7-4375-9D6F-8C49BF905227}"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322107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7C9817C-61B7-45A4-B1EE-E7FEE7703B59}" type="datetimeFigureOut">
              <a:rPr lang="en-IN" smtClean="0"/>
              <a:t>17-06-2024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FBC8AE-2DA7-4375-9D6F-8C49BF905227}"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133432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7C9817C-61B7-45A4-B1EE-E7FEE7703B59}" type="datetimeFigureOut">
              <a:rPr lang="en-IN" smtClean="0"/>
              <a:t>17-06-2024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FBC8AE-2DA7-4375-9D6F-8C49BF905227}"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675445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7C9817C-61B7-45A4-B1EE-E7FEE7703B59}" type="datetimeFigureOut">
              <a:rPr lang="en-IN" smtClean="0"/>
              <a:t>17-06-2024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FBC8AE-2DA7-4375-9D6F-8C49BF905227}"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704627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7C9817C-61B7-45A4-B1EE-E7FEE7703B59}" type="datetimeFigureOut">
              <a:rPr lang="en-IN" smtClean="0"/>
              <a:t>17-06-2024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FBC8AE-2DA7-4375-9D6F-8C49BF905227}"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451177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7C9817C-61B7-45A4-B1EE-E7FEE7703B59}" type="datetimeFigureOut">
              <a:rPr lang="en-IN" smtClean="0"/>
              <a:t>17-06-2024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FFBC8AE-2DA7-4375-9D6F-8C49BF905227}"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854182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7C9817C-61B7-45A4-B1EE-E7FEE7703B59}" type="datetimeFigureOut">
              <a:rPr lang="en-IN" smtClean="0"/>
              <a:t>17-06-2024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FFBC8AE-2DA7-4375-9D6F-8C49BF905227}"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040896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7C9817C-61B7-45A4-B1EE-E7FEE7703B59}" type="datetimeFigureOut">
              <a:rPr lang="en-IN" smtClean="0"/>
              <a:t>17-06-2024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FFBC8AE-2DA7-4375-9D6F-8C49BF905227}"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976739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7C9817C-61B7-45A4-B1EE-E7FEE7703B59}" type="datetimeFigureOut">
              <a:rPr lang="en-IN" smtClean="0"/>
              <a:t>17-06-2024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FFBC8AE-2DA7-4375-9D6F-8C49BF905227}" type="slidenum">
              <a:rPr lang="en-IN" smtClean="0"/>
              <a:t>‹#›</a:t>
            </a:fld>
            <a:endParaRPr lang="en-IN"/>
          </a:p>
        </p:txBody>
      </p:sp>
    </p:spTree>
    <p:extLst>
      <p:ext uri="{BB962C8B-B14F-4D97-AF65-F5344CB8AC3E}">
        <p14:creationId xmlns:p14="http://schemas.microsoft.com/office/powerpoint/2010/main" val="6303420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7C9817C-61B7-45A4-B1EE-E7FEE7703B59}" type="datetimeFigureOut">
              <a:rPr lang="en-IN" smtClean="0"/>
              <a:t>17-06-2024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FFBC8AE-2DA7-4375-9D6F-8C49BF905227}"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988649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77C9817C-61B7-45A4-B1EE-E7FEE7703B59}" type="datetimeFigureOut">
              <a:rPr lang="en-IN" smtClean="0"/>
              <a:t>17-06-2024</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BFFBC8AE-2DA7-4375-9D6F-8C49BF905227}"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934101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77C9817C-61B7-45A4-B1EE-E7FEE7703B59}" type="datetimeFigureOut">
              <a:rPr lang="en-IN" smtClean="0"/>
              <a:t>17-06-2024</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BFFBC8AE-2DA7-4375-9D6F-8C49BF905227}"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388386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22.JPG"/><Relationship Id="rId1" Type="http://schemas.openxmlformats.org/officeDocument/2006/relationships/slideLayout" Target="../slideLayouts/slideLayout7.xml"/><Relationship Id="rId4" Type="http://schemas.openxmlformats.org/officeDocument/2006/relationships/image" Target="../media/image24.JPG"/></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14.JPG"/></Relationships>
</file>

<file path=ppt/slides/_rels/slide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Columbia Asia Hospital - Ghaziabad http://www.columbiaasia.com/india/ hospitals/ghaziaba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765426"/>
            <a:ext cx="12176125" cy="88908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2585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Users\ncr\Pictures\sub 2 p.JPG"/>
          <p:cNvPicPr/>
          <p:nvPr/>
        </p:nvPicPr>
        <p:blipFill>
          <a:blip r:embed="rId2">
            <a:extLst>
              <a:ext uri="{28A0092B-C50C-407E-A947-70E740481C1C}">
                <a14:useLocalDpi xmlns:a14="http://schemas.microsoft.com/office/drawing/2010/main" val="0"/>
              </a:ext>
            </a:extLst>
          </a:blip>
          <a:srcRect/>
          <a:stretch>
            <a:fillRect/>
          </a:stretch>
        </p:blipFill>
        <p:spPr bwMode="auto">
          <a:xfrm>
            <a:off x="0" y="1931429"/>
            <a:ext cx="5303520" cy="2414529"/>
          </a:xfrm>
          <a:prstGeom prst="rect">
            <a:avLst/>
          </a:prstGeom>
          <a:noFill/>
          <a:ln>
            <a:noFill/>
          </a:ln>
        </p:spPr>
      </p:pic>
      <p:sp>
        <p:nvSpPr>
          <p:cNvPr id="3" name="Rectangle 2"/>
          <p:cNvSpPr/>
          <p:nvPr/>
        </p:nvSpPr>
        <p:spPr>
          <a:xfrm>
            <a:off x="5905408" y="1931429"/>
            <a:ext cx="6096000" cy="2003625"/>
          </a:xfrm>
          <a:prstGeom prst="rect">
            <a:avLst/>
          </a:prstGeom>
        </p:spPr>
        <p:txBody>
          <a:bodyPr>
            <a:spAutoFit/>
          </a:bodyPr>
          <a:lstStyle/>
          <a:p>
            <a:pPr marL="342900" marR="0" lvl="0" indent="-342900">
              <a:lnSpc>
                <a:spcPct val="115000"/>
              </a:lnSpc>
              <a:spcBef>
                <a:spcPts val="0"/>
              </a:spcBef>
              <a:spcAft>
                <a:spcPts val="1000"/>
              </a:spcAft>
              <a:buFont typeface="Symbol" panose="05050102010706020507" pitchFamily="18" charset="2"/>
              <a:buChar char=""/>
            </a:pPr>
            <a:r>
              <a:rPr lang="en-IN" dirty="0">
                <a:latin typeface="Lato"/>
                <a:ea typeface="Lato"/>
                <a:cs typeface="Lato"/>
              </a:rPr>
              <a:t>From the given data set it can be that the majority of the patient coming to the hospital are male that is around 1306 while only 1206 females visit the hospital. On the basis of the ages of patients the maximum number of patients that visits the hospital belongs to the age group of 20 (20-30).</a:t>
            </a:r>
            <a:endParaRPr lang="en-US" sz="1600" dirty="0">
              <a:effectLst/>
              <a:latin typeface="Arial" panose="020B0604020202020204" pitchFamily="34" charset="0"/>
              <a:ea typeface="Arial" panose="020B0604020202020204" pitchFamily="34" charset="0"/>
            </a:endParaRPr>
          </a:p>
        </p:txBody>
      </p:sp>
      <p:sp>
        <p:nvSpPr>
          <p:cNvPr id="4" name="TextBox 3"/>
          <p:cNvSpPr txBox="1"/>
          <p:nvPr/>
        </p:nvSpPr>
        <p:spPr>
          <a:xfrm>
            <a:off x="4231621" y="166742"/>
            <a:ext cx="1840376" cy="707886"/>
          </a:xfrm>
          <a:prstGeom prst="rect">
            <a:avLst/>
          </a:prstGeom>
          <a:noFill/>
        </p:spPr>
        <p:txBody>
          <a:bodyPr wrap="none" rtlCol="0">
            <a:spAutoFit/>
          </a:bodyPr>
          <a:lstStyle/>
          <a:p>
            <a:r>
              <a:rPr lang="en-US" sz="4000" dirty="0" smtClean="0"/>
              <a:t>Analysis</a:t>
            </a:r>
            <a:endParaRPr lang="en-US" sz="4000" dirty="0"/>
          </a:p>
        </p:txBody>
      </p:sp>
    </p:spTree>
    <p:extLst>
      <p:ext uri="{BB962C8B-B14F-4D97-AF65-F5344CB8AC3E}">
        <p14:creationId xmlns:p14="http://schemas.microsoft.com/office/powerpoint/2010/main" val="19744892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Users\ncr\AppData\Local\Packages\Microsoft.Windows.Photos_8wekyb3d8bbwe\TempState\ShareServiceTempFolder\Screenshot (32) Que 3.jpeg"/>
          <p:cNvPicPr/>
          <p:nvPr/>
        </p:nvPicPr>
        <p:blipFill>
          <a:blip r:embed="rId2">
            <a:extLst>
              <a:ext uri="{28A0092B-C50C-407E-A947-70E740481C1C}">
                <a14:useLocalDpi xmlns:a14="http://schemas.microsoft.com/office/drawing/2010/main" val="0"/>
              </a:ext>
            </a:extLst>
          </a:blip>
          <a:srcRect/>
          <a:stretch>
            <a:fillRect/>
          </a:stretch>
        </p:blipFill>
        <p:spPr bwMode="auto">
          <a:xfrm>
            <a:off x="767187" y="1839771"/>
            <a:ext cx="4488180" cy="2186940"/>
          </a:xfrm>
          <a:prstGeom prst="rect">
            <a:avLst/>
          </a:prstGeom>
          <a:noFill/>
          <a:ln>
            <a:noFill/>
          </a:ln>
        </p:spPr>
      </p:pic>
      <p:sp>
        <p:nvSpPr>
          <p:cNvPr id="3" name="Rectangle 2"/>
          <p:cNvSpPr/>
          <p:nvPr/>
        </p:nvSpPr>
        <p:spPr>
          <a:xfrm>
            <a:off x="5559846" y="2249977"/>
            <a:ext cx="6096000" cy="1366528"/>
          </a:xfrm>
          <a:prstGeom prst="rect">
            <a:avLst/>
          </a:prstGeom>
        </p:spPr>
        <p:txBody>
          <a:bodyPr>
            <a:spAutoFit/>
          </a:bodyPr>
          <a:lstStyle/>
          <a:p>
            <a:pPr marL="342900" marR="0" lvl="0" indent="-342900">
              <a:lnSpc>
                <a:spcPct val="115000"/>
              </a:lnSpc>
              <a:spcBef>
                <a:spcPts val="0"/>
              </a:spcBef>
              <a:spcAft>
                <a:spcPts val="1000"/>
              </a:spcAft>
              <a:buFont typeface="Symbol" panose="05050102010706020507" pitchFamily="18" charset="2"/>
              <a:buChar char=""/>
            </a:pPr>
            <a:r>
              <a:rPr lang="en-US" dirty="0">
                <a:latin typeface="Lato"/>
                <a:ea typeface="Lato"/>
                <a:cs typeface="Lato"/>
              </a:rPr>
              <a:t>The blue slice, labeled “2020” is larger and accounts for 47.64% of the total visitors. The green slice, labeled “2019” is smaller and accounts for 52.36% of the total visitors.</a:t>
            </a:r>
            <a:endParaRPr lang="en-US" sz="1600" dirty="0">
              <a:effectLst/>
              <a:latin typeface="Arial" panose="020B0604020202020204" pitchFamily="34" charset="0"/>
              <a:ea typeface="Arial" panose="020B0604020202020204" pitchFamily="34" charset="0"/>
            </a:endParaRPr>
          </a:p>
        </p:txBody>
      </p:sp>
      <p:sp>
        <p:nvSpPr>
          <p:cNvPr id="4" name="TextBox 3"/>
          <p:cNvSpPr txBox="1"/>
          <p:nvPr/>
        </p:nvSpPr>
        <p:spPr>
          <a:xfrm>
            <a:off x="4231621" y="166742"/>
            <a:ext cx="1840376" cy="707886"/>
          </a:xfrm>
          <a:prstGeom prst="rect">
            <a:avLst/>
          </a:prstGeom>
          <a:noFill/>
        </p:spPr>
        <p:txBody>
          <a:bodyPr wrap="none" rtlCol="0">
            <a:spAutoFit/>
          </a:bodyPr>
          <a:lstStyle/>
          <a:p>
            <a:r>
              <a:rPr lang="en-US" sz="4000" dirty="0" smtClean="0"/>
              <a:t>Analysis</a:t>
            </a:r>
            <a:endParaRPr lang="en-US" sz="4000" dirty="0"/>
          </a:p>
        </p:txBody>
      </p:sp>
    </p:spTree>
    <p:extLst>
      <p:ext uri="{BB962C8B-B14F-4D97-AF65-F5344CB8AC3E}">
        <p14:creationId xmlns:p14="http://schemas.microsoft.com/office/powerpoint/2010/main" val="31158158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Users\ncr\AppData\Local\Packages\Microsoft.Windows.Photos_8wekyb3d8bbwe\TempState\ShareServiceTempFolder\Screenshot (33) Que 4.jpeg"/>
          <p:cNvPicPr/>
          <p:nvPr/>
        </p:nvPicPr>
        <p:blipFill>
          <a:blip r:embed="rId2">
            <a:extLst>
              <a:ext uri="{28A0092B-C50C-407E-A947-70E740481C1C}">
                <a14:useLocalDpi xmlns:a14="http://schemas.microsoft.com/office/drawing/2010/main" val="0"/>
              </a:ext>
            </a:extLst>
          </a:blip>
          <a:srcRect/>
          <a:stretch>
            <a:fillRect/>
          </a:stretch>
        </p:blipFill>
        <p:spPr bwMode="auto">
          <a:xfrm>
            <a:off x="352539" y="1762699"/>
            <a:ext cx="3710849" cy="3040655"/>
          </a:xfrm>
          <a:prstGeom prst="rect">
            <a:avLst/>
          </a:prstGeom>
          <a:noFill/>
          <a:ln>
            <a:noFill/>
          </a:ln>
        </p:spPr>
      </p:pic>
      <p:sp>
        <p:nvSpPr>
          <p:cNvPr id="3" name="Rectangle 2"/>
          <p:cNvSpPr/>
          <p:nvPr/>
        </p:nvSpPr>
        <p:spPr>
          <a:xfrm>
            <a:off x="4755615" y="2426247"/>
            <a:ext cx="6096000" cy="1366528"/>
          </a:xfrm>
          <a:prstGeom prst="rect">
            <a:avLst/>
          </a:prstGeom>
        </p:spPr>
        <p:txBody>
          <a:bodyPr>
            <a:spAutoFit/>
          </a:bodyPr>
          <a:lstStyle/>
          <a:p>
            <a:pPr marL="342900" marR="0" lvl="0" indent="-342900">
              <a:lnSpc>
                <a:spcPct val="115000"/>
              </a:lnSpc>
              <a:spcBef>
                <a:spcPts val="0"/>
              </a:spcBef>
              <a:spcAft>
                <a:spcPts val="1000"/>
              </a:spcAft>
              <a:buFont typeface="Symbol" panose="05050102010706020507" pitchFamily="18" charset="2"/>
              <a:buChar char=""/>
            </a:pPr>
            <a:r>
              <a:rPr lang="en-US" b="1" dirty="0">
                <a:latin typeface="Lato"/>
                <a:ea typeface="Lato"/>
                <a:cs typeface="Lato"/>
              </a:rPr>
              <a:t>The age group of (40-50) shows the highest satisfaction score i.e. 5.15 While the age group of (Above 70) shows the lowest satisfaction score i.e. 4.53. (used average satisfaction score vs. age group)</a:t>
            </a:r>
            <a:endParaRPr lang="en-US" sz="1600" b="1" dirty="0">
              <a:effectLst/>
              <a:latin typeface="Arial" panose="020B0604020202020204" pitchFamily="34" charset="0"/>
              <a:ea typeface="Arial" panose="020B0604020202020204" pitchFamily="34" charset="0"/>
            </a:endParaRPr>
          </a:p>
        </p:txBody>
      </p:sp>
      <p:sp>
        <p:nvSpPr>
          <p:cNvPr id="4" name="TextBox 3"/>
          <p:cNvSpPr txBox="1"/>
          <p:nvPr/>
        </p:nvSpPr>
        <p:spPr>
          <a:xfrm>
            <a:off x="4231621" y="166742"/>
            <a:ext cx="1840376" cy="707886"/>
          </a:xfrm>
          <a:prstGeom prst="rect">
            <a:avLst/>
          </a:prstGeom>
          <a:noFill/>
        </p:spPr>
        <p:txBody>
          <a:bodyPr wrap="none" rtlCol="0">
            <a:spAutoFit/>
          </a:bodyPr>
          <a:lstStyle/>
          <a:p>
            <a:r>
              <a:rPr lang="en-US" sz="4000" dirty="0" smtClean="0"/>
              <a:t>Analysis</a:t>
            </a:r>
            <a:endParaRPr lang="en-US" sz="4000" dirty="0"/>
          </a:p>
        </p:txBody>
      </p:sp>
    </p:spTree>
    <p:extLst>
      <p:ext uri="{BB962C8B-B14F-4D97-AF65-F5344CB8AC3E}">
        <p14:creationId xmlns:p14="http://schemas.microsoft.com/office/powerpoint/2010/main" val="25913804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Users\ncr\Pictures\5th sub.JPG"/>
          <p:cNvPicPr/>
          <p:nvPr/>
        </p:nvPicPr>
        <p:blipFill>
          <a:blip r:embed="rId2">
            <a:extLst>
              <a:ext uri="{28A0092B-C50C-407E-A947-70E740481C1C}">
                <a14:useLocalDpi xmlns:a14="http://schemas.microsoft.com/office/drawing/2010/main" val="0"/>
              </a:ext>
            </a:extLst>
          </a:blip>
          <a:srcRect/>
          <a:stretch>
            <a:fillRect/>
          </a:stretch>
        </p:blipFill>
        <p:spPr bwMode="auto">
          <a:xfrm>
            <a:off x="0" y="1905918"/>
            <a:ext cx="3966439" cy="3106756"/>
          </a:xfrm>
          <a:prstGeom prst="rect">
            <a:avLst/>
          </a:prstGeom>
          <a:noFill/>
          <a:ln>
            <a:noFill/>
          </a:ln>
        </p:spPr>
      </p:pic>
      <p:sp>
        <p:nvSpPr>
          <p:cNvPr id="3" name="Rectangle 2"/>
          <p:cNvSpPr/>
          <p:nvPr/>
        </p:nvSpPr>
        <p:spPr>
          <a:xfrm>
            <a:off x="5218323" y="2028135"/>
            <a:ext cx="6096000" cy="2585323"/>
          </a:xfrm>
          <a:prstGeom prst="rect">
            <a:avLst/>
          </a:prstGeom>
        </p:spPr>
        <p:txBody>
          <a:bodyPr>
            <a:spAutoFit/>
          </a:bodyPr>
          <a:lstStyle/>
          <a:p>
            <a:r>
              <a:rPr lang="en-US" b="1" dirty="0">
                <a:solidFill>
                  <a:srgbClr val="000000"/>
                </a:solidFill>
                <a:latin typeface="Lato" panose="020F0502020204030203"/>
                <a:ea typeface="Arial" panose="020B0604020202020204" pitchFamily="34" charset="0"/>
                <a:cs typeface="Arial" panose="020B0604020202020204" pitchFamily="34" charset="0"/>
              </a:rPr>
              <a:t>So, if someone outside of the hospital claims that there is racial or gender-based discrimination in the hospital, it can be said that the above claim was not true as it can be that second majority of the patient in the hospital visited are African American, not only that but more than 5 racial community comes here for the treatment. Not only by racial but along with that the female patients are in good number which is only 100 less than that of male patients. So the hospital is non-biased in terms of race and gender of patients</a:t>
            </a:r>
            <a:endParaRPr lang="en-US" b="1" dirty="0"/>
          </a:p>
        </p:txBody>
      </p:sp>
      <p:sp>
        <p:nvSpPr>
          <p:cNvPr id="4" name="TextBox 3"/>
          <p:cNvSpPr txBox="1"/>
          <p:nvPr/>
        </p:nvSpPr>
        <p:spPr>
          <a:xfrm>
            <a:off x="4298135" y="453180"/>
            <a:ext cx="1840376" cy="707886"/>
          </a:xfrm>
          <a:prstGeom prst="rect">
            <a:avLst/>
          </a:prstGeom>
          <a:noFill/>
        </p:spPr>
        <p:txBody>
          <a:bodyPr wrap="none" rtlCol="0">
            <a:spAutoFit/>
          </a:bodyPr>
          <a:lstStyle/>
          <a:p>
            <a:r>
              <a:rPr lang="en-US" sz="4000" dirty="0" smtClean="0"/>
              <a:t>Analysis</a:t>
            </a:r>
            <a:endParaRPr lang="en-US" sz="4000" dirty="0"/>
          </a:p>
        </p:txBody>
      </p:sp>
    </p:spTree>
    <p:extLst>
      <p:ext uri="{BB962C8B-B14F-4D97-AF65-F5344CB8AC3E}">
        <p14:creationId xmlns:p14="http://schemas.microsoft.com/office/powerpoint/2010/main" val="8514500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Users\ncr\Pictures\sub-7th.JPG"/>
          <p:cNvPicPr/>
          <p:nvPr/>
        </p:nvPicPr>
        <p:blipFill>
          <a:blip r:embed="rId2">
            <a:extLst>
              <a:ext uri="{28A0092B-C50C-407E-A947-70E740481C1C}">
                <a14:useLocalDpi xmlns:a14="http://schemas.microsoft.com/office/drawing/2010/main" val="0"/>
              </a:ext>
            </a:extLst>
          </a:blip>
          <a:srcRect/>
          <a:stretch>
            <a:fillRect/>
          </a:stretch>
        </p:blipFill>
        <p:spPr bwMode="auto">
          <a:xfrm>
            <a:off x="201288" y="2194576"/>
            <a:ext cx="3086100" cy="3017520"/>
          </a:xfrm>
          <a:prstGeom prst="rect">
            <a:avLst/>
          </a:prstGeom>
          <a:noFill/>
          <a:ln>
            <a:noFill/>
          </a:ln>
        </p:spPr>
      </p:pic>
      <p:sp>
        <p:nvSpPr>
          <p:cNvPr id="3" name="Rectangle 2"/>
          <p:cNvSpPr/>
          <p:nvPr/>
        </p:nvSpPr>
        <p:spPr>
          <a:xfrm>
            <a:off x="4623413" y="2635250"/>
            <a:ext cx="6096000" cy="1938992"/>
          </a:xfrm>
          <a:prstGeom prst="rect">
            <a:avLst/>
          </a:prstGeom>
        </p:spPr>
        <p:txBody>
          <a:bodyPr>
            <a:spAutoFit/>
          </a:bodyPr>
          <a:lstStyle/>
          <a:p>
            <a:r>
              <a:rPr lang="en-IN" sz="2000" b="1" dirty="0">
                <a:solidFill>
                  <a:srgbClr val="000000"/>
                </a:solidFill>
                <a:latin typeface="Lato" panose="020F0502020204030203"/>
                <a:ea typeface="Times New Roman" panose="02020603050405020304" pitchFamily="18" charset="0"/>
                <a:cs typeface="Times New Roman" panose="02020603050405020304" pitchFamily="18" charset="0"/>
              </a:rPr>
              <a:t>If the hospital has a budget to hire 2-3 new doctors, they should be hired in the </a:t>
            </a:r>
            <a:r>
              <a:rPr lang="en-IN" sz="2000" b="1" dirty="0" smtClean="0">
                <a:solidFill>
                  <a:srgbClr val="000000"/>
                </a:solidFill>
                <a:latin typeface="Lato" panose="020F0502020204030203"/>
                <a:ea typeface="Times New Roman" panose="02020603050405020304" pitchFamily="18" charset="0"/>
                <a:cs typeface="Times New Roman" panose="02020603050405020304" pitchFamily="18" charset="0"/>
              </a:rPr>
              <a:t>Orthopaedics, </a:t>
            </a:r>
            <a:r>
              <a:rPr lang="en-IN" sz="2000" b="1" dirty="0">
                <a:solidFill>
                  <a:srgbClr val="000000"/>
                </a:solidFill>
                <a:latin typeface="Lato" panose="020F0502020204030203"/>
                <a:ea typeface="Times New Roman" panose="02020603050405020304" pitchFamily="18" charset="0"/>
                <a:cs typeface="Times New Roman" panose="02020603050405020304" pitchFamily="18" charset="0"/>
              </a:rPr>
              <a:t>General Practice and Physiotherapy, as they have highest numbers of visitors and a smaller number of doctors. Thus, it will help in increasing the revenue as these departments are busier as compared to others</a:t>
            </a:r>
            <a:endParaRPr lang="en-US" sz="2000" b="1" dirty="0"/>
          </a:p>
        </p:txBody>
      </p:sp>
      <p:sp>
        <p:nvSpPr>
          <p:cNvPr id="4" name="TextBox 3"/>
          <p:cNvSpPr txBox="1"/>
          <p:nvPr/>
        </p:nvSpPr>
        <p:spPr>
          <a:xfrm>
            <a:off x="4298135" y="453180"/>
            <a:ext cx="1840376" cy="707886"/>
          </a:xfrm>
          <a:prstGeom prst="rect">
            <a:avLst/>
          </a:prstGeom>
          <a:noFill/>
        </p:spPr>
        <p:txBody>
          <a:bodyPr wrap="none" rtlCol="0">
            <a:spAutoFit/>
          </a:bodyPr>
          <a:lstStyle/>
          <a:p>
            <a:r>
              <a:rPr lang="en-US" sz="4000" dirty="0" smtClean="0"/>
              <a:t>Analysis</a:t>
            </a:r>
            <a:endParaRPr lang="en-US" sz="4000" dirty="0"/>
          </a:p>
        </p:txBody>
      </p:sp>
    </p:spTree>
    <p:extLst>
      <p:ext uri="{BB962C8B-B14F-4D97-AF65-F5344CB8AC3E}">
        <p14:creationId xmlns:p14="http://schemas.microsoft.com/office/powerpoint/2010/main" val="9444901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209320" y="1857488"/>
            <a:ext cx="2972719" cy="2483157"/>
          </a:xfrm>
          <a:prstGeom prst="rect">
            <a:avLst/>
          </a:prstGeom>
        </p:spPr>
      </p:pic>
      <p:sp>
        <p:nvSpPr>
          <p:cNvPr id="3" name="Rectangle 2"/>
          <p:cNvSpPr/>
          <p:nvPr/>
        </p:nvSpPr>
        <p:spPr>
          <a:xfrm>
            <a:off x="4028501" y="1873164"/>
            <a:ext cx="6096000" cy="1664558"/>
          </a:xfrm>
          <a:prstGeom prst="rect">
            <a:avLst/>
          </a:prstGeom>
        </p:spPr>
        <p:txBody>
          <a:bodyPr>
            <a:spAutoFit/>
          </a:bodyPr>
          <a:lstStyle/>
          <a:p>
            <a:pPr marL="342900" marR="0" lvl="0" indent="-342900">
              <a:lnSpc>
                <a:spcPct val="115000"/>
              </a:lnSpc>
              <a:spcBef>
                <a:spcPts val="0"/>
              </a:spcBef>
              <a:spcAft>
                <a:spcPts val="1000"/>
              </a:spcAft>
              <a:buFont typeface="Symbol" panose="05050102010706020507" pitchFamily="18" charset="2"/>
              <a:buChar char=""/>
            </a:pPr>
            <a:r>
              <a:rPr lang="en-US" b="1" dirty="0">
                <a:solidFill>
                  <a:srgbClr val="000000"/>
                </a:solidFill>
                <a:latin typeface="Lato"/>
                <a:ea typeface="Arial" panose="020B0604020202020204" pitchFamily="34" charset="0"/>
              </a:rPr>
              <a:t>The average waiting time of the renal department is oddly large as compared to other departments which is around 37.43 minutes. Which is followed by Physiotherapy department which is 37.04 minutes. While the cardiology has the least waiting time that is 33.25 minutes</a:t>
            </a:r>
            <a:endParaRPr lang="en-US" sz="1600" b="1" dirty="0">
              <a:effectLst/>
              <a:latin typeface="Arial" panose="020B0604020202020204" pitchFamily="34" charset="0"/>
              <a:ea typeface="Arial" panose="020B0604020202020204" pitchFamily="34" charset="0"/>
            </a:endParaRPr>
          </a:p>
        </p:txBody>
      </p:sp>
      <p:sp>
        <p:nvSpPr>
          <p:cNvPr id="4" name="TextBox 3"/>
          <p:cNvSpPr txBox="1"/>
          <p:nvPr/>
        </p:nvSpPr>
        <p:spPr>
          <a:xfrm>
            <a:off x="4298135" y="453180"/>
            <a:ext cx="1840376" cy="707886"/>
          </a:xfrm>
          <a:prstGeom prst="rect">
            <a:avLst/>
          </a:prstGeom>
          <a:noFill/>
        </p:spPr>
        <p:txBody>
          <a:bodyPr wrap="none" rtlCol="0">
            <a:spAutoFit/>
          </a:bodyPr>
          <a:lstStyle/>
          <a:p>
            <a:r>
              <a:rPr lang="en-US" sz="4000" dirty="0" smtClean="0"/>
              <a:t>Analysis</a:t>
            </a:r>
            <a:endParaRPr lang="en-US" sz="4000" dirty="0"/>
          </a:p>
        </p:txBody>
      </p:sp>
    </p:spTree>
    <p:extLst>
      <p:ext uri="{BB962C8B-B14F-4D97-AF65-F5344CB8AC3E}">
        <p14:creationId xmlns:p14="http://schemas.microsoft.com/office/powerpoint/2010/main" val="42128402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98274" y="143220"/>
            <a:ext cx="2531462" cy="707886"/>
          </a:xfrm>
          <a:prstGeom prst="rect">
            <a:avLst/>
          </a:prstGeom>
          <a:noFill/>
        </p:spPr>
        <p:txBody>
          <a:bodyPr wrap="none" rtlCol="0">
            <a:spAutoFit/>
          </a:bodyPr>
          <a:lstStyle/>
          <a:p>
            <a:r>
              <a:rPr lang="en-US" sz="4000" u="sng" dirty="0" smtClean="0"/>
              <a:t>Conclusion</a:t>
            </a:r>
            <a:endParaRPr lang="en-US" sz="4000" u="sng" dirty="0"/>
          </a:p>
        </p:txBody>
      </p:sp>
      <p:sp>
        <p:nvSpPr>
          <p:cNvPr id="3" name="Content Placeholder 2">
            <a:extLst>
              <a:ext uri="{FF2B5EF4-FFF2-40B4-BE49-F238E27FC236}">
                <a16:creationId xmlns:a16="http://schemas.microsoft.com/office/drawing/2014/main" xmlns="" id="{700A4331-5483-2822-8DEB-67C2945795CC}"/>
              </a:ext>
            </a:extLst>
          </p:cNvPr>
          <p:cNvSpPr txBox="1">
            <a:spLocks/>
          </p:cNvSpPr>
          <p:nvPr/>
        </p:nvSpPr>
        <p:spPr>
          <a:xfrm>
            <a:off x="435480" y="1062730"/>
            <a:ext cx="10893552" cy="4631119"/>
          </a:xfrm>
          <a:prstGeom prst="rect">
            <a:avLst/>
          </a:prstGeom>
        </p:spPr>
        <p:txBody>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en-IN" b="1" dirty="0" smtClean="0">
                <a:solidFill>
                  <a:srgbClr val="000000"/>
                </a:solidFill>
                <a:latin typeface="Lato" panose="020F0502020204030203" pitchFamily="34" charset="0"/>
                <a:ea typeface="Times New Roman" panose="02020603050405020304" pitchFamily="18" charset="0"/>
              </a:rPr>
              <a:t> </a:t>
            </a:r>
            <a:r>
              <a:rPr lang="en-IN" sz="1800" b="1" dirty="0" smtClean="0">
                <a:solidFill>
                  <a:srgbClr val="000000"/>
                </a:solidFill>
                <a:latin typeface="Lato" panose="020F0502020204030203" pitchFamily="34" charset="0"/>
                <a:ea typeface="Times New Roman" panose="02020603050405020304" pitchFamily="18" charset="0"/>
              </a:rPr>
              <a:t>If as compared to the appointment fees taken by the doctors to the total revenue earned by hospital, it can be said that the hospital is profitable. As the total fees by the doctor is 5.35M. thus by excluding that from the total revenue determines the profitability. </a:t>
            </a:r>
          </a:p>
          <a:p>
            <a:r>
              <a:rPr lang="en-US" sz="1800" dirty="0"/>
              <a:t>There is a one-to-many relationship between the doctor id and department, as each doctor is assigned to single department. Like one doctor is associated to single department. But there a department have multiple doctors</a:t>
            </a:r>
            <a:endParaRPr lang="en-IN" sz="1800" b="1" dirty="0" smtClean="0">
              <a:solidFill>
                <a:srgbClr val="000000"/>
              </a:solidFill>
              <a:latin typeface="Lato" panose="020F0502020204030203" pitchFamily="34" charset="0"/>
              <a:ea typeface="Times New Roman" panose="02020603050405020304" pitchFamily="18" charset="0"/>
            </a:endParaRPr>
          </a:p>
          <a:p>
            <a:r>
              <a:rPr lang="en-US" sz="1800" dirty="0"/>
              <a:t>The hospital management should offer discounts to the patients of the age group of 60 (60-70) &amp; (above 70). As they are seniors and need more assistance as compared to the youth generations, thus it will help in increasing the satisfaction score of patients and there can be increase in the patients of this age group also</a:t>
            </a:r>
            <a:r>
              <a:rPr lang="en-US" sz="1800" dirty="0" smtClean="0"/>
              <a:t>.</a:t>
            </a:r>
          </a:p>
          <a:p>
            <a:pPr lvl="0"/>
            <a:r>
              <a:rPr lang="en-US" sz="1800" dirty="0"/>
              <a:t>The strategies we could use to provide discounts to the patients should be like giving 50% discount in the appointment fees of doctor to all the seniors category of 60 (60-70) &amp; Above 70 And we can also provide extra free facilities to the senior citizens like massage area or free regular tests. Thus, it will not increase the number of patients but also increase the satisfaction score of patients by attracting new patients.</a:t>
            </a:r>
          </a:p>
          <a:p>
            <a:endParaRPr lang="en-IN" dirty="0"/>
          </a:p>
        </p:txBody>
      </p:sp>
    </p:spTree>
    <p:extLst>
      <p:ext uri="{BB962C8B-B14F-4D97-AF65-F5344CB8AC3E}">
        <p14:creationId xmlns:p14="http://schemas.microsoft.com/office/powerpoint/2010/main" val="2695937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38112" y="707886"/>
            <a:ext cx="5155894" cy="2601175"/>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759" y="3433754"/>
            <a:ext cx="4886394" cy="2563029"/>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32433" y="3433754"/>
            <a:ext cx="4932733" cy="2563029"/>
          </a:xfrm>
          <a:prstGeom prst="rect">
            <a:avLst/>
          </a:prstGeom>
        </p:spPr>
      </p:pic>
      <p:sp>
        <p:nvSpPr>
          <p:cNvPr id="5" name="TextBox 4"/>
          <p:cNvSpPr txBox="1"/>
          <p:nvPr/>
        </p:nvSpPr>
        <p:spPr>
          <a:xfrm>
            <a:off x="4472849" y="0"/>
            <a:ext cx="2459584" cy="707886"/>
          </a:xfrm>
          <a:prstGeom prst="rect">
            <a:avLst/>
          </a:prstGeom>
          <a:noFill/>
        </p:spPr>
        <p:txBody>
          <a:bodyPr wrap="none" rtlCol="0">
            <a:spAutoFit/>
          </a:bodyPr>
          <a:lstStyle/>
          <a:p>
            <a:r>
              <a:rPr lang="en-US" sz="4000" dirty="0" smtClean="0"/>
              <a:t>Dashboard</a:t>
            </a:r>
            <a:endParaRPr lang="en-US" sz="4000" dirty="0"/>
          </a:p>
        </p:txBody>
      </p:sp>
    </p:spTree>
    <p:extLst>
      <p:ext uri="{BB962C8B-B14F-4D97-AF65-F5344CB8AC3E}">
        <p14:creationId xmlns:p14="http://schemas.microsoft.com/office/powerpoint/2010/main" val="18066349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3459296" y="2126254"/>
            <a:ext cx="4660133" cy="2249966"/>
          </a:xfrm>
          <a:prstGeom prst="rect">
            <a:avLst/>
          </a:prstGeom>
        </p:spPr>
      </p:pic>
    </p:spTree>
    <p:extLst>
      <p:ext uri="{BB962C8B-B14F-4D97-AF65-F5344CB8AC3E}">
        <p14:creationId xmlns:p14="http://schemas.microsoft.com/office/powerpoint/2010/main" val="42900497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0984788-646A-CF90-D67D-14752A71745D}"/>
              </a:ext>
            </a:extLst>
          </p:cNvPr>
          <p:cNvSpPr txBox="1">
            <a:spLocks/>
          </p:cNvSpPr>
          <p:nvPr/>
        </p:nvSpPr>
        <p:spPr>
          <a:xfrm>
            <a:off x="3171364" y="-33051"/>
            <a:ext cx="5760720" cy="548640"/>
          </a:xfrm>
          <a:prstGeom prst="rect">
            <a:avLst/>
          </a:prstGeom>
        </p:spPr>
        <p:txBody>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r>
              <a:rPr lang="en-US" dirty="0" smtClean="0"/>
              <a:t>Introduction</a:t>
            </a:r>
            <a:endParaRPr lang="en-US" dirty="0"/>
          </a:p>
        </p:txBody>
      </p:sp>
      <p:sp>
        <p:nvSpPr>
          <p:cNvPr id="3" name="Content Placeholder 2">
            <a:extLst>
              <a:ext uri="{FF2B5EF4-FFF2-40B4-BE49-F238E27FC236}">
                <a16:creationId xmlns="" xmlns:a16="http://schemas.microsoft.com/office/drawing/2014/main" id="{77C9C890-ADC6-0AA7-BBC0-05E856AA7C3C}"/>
              </a:ext>
            </a:extLst>
          </p:cNvPr>
          <p:cNvSpPr txBox="1">
            <a:spLocks/>
          </p:cNvSpPr>
          <p:nvPr/>
        </p:nvSpPr>
        <p:spPr>
          <a:xfrm>
            <a:off x="4595531" y="751518"/>
            <a:ext cx="7368052" cy="5831060"/>
          </a:xfrm>
          <a:prstGeom prst="rect">
            <a:avLst/>
          </a:prstGeom>
        </p:spPr>
        <p:txBody>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lnSpc>
                <a:spcPts val="2400"/>
              </a:lnSpc>
              <a:buFont typeface="Arial" panose="020B0604020202020204" pitchFamily="34" charset="0"/>
              <a:buNone/>
            </a:pPr>
            <a:r>
              <a:rPr lang="en-US" sz="1800" b="1" smtClean="0">
                <a:latin typeface="arial" panose="020B0604020202020204" pitchFamily="34" charset="0"/>
              </a:rPr>
              <a:t>	Columbia Asia</a:t>
            </a:r>
            <a:r>
              <a:rPr lang="en-US" sz="1800" smtClean="0">
                <a:latin typeface="arial" panose="020B0604020202020204" pitchFamily="34" charset="0"/>
              </a:rPr>
              <a:t> is an international private healthcare company with an extensive network of hospitals</a:t>
            </a:r>
            <a:r>
              <a:rPr lang="en-US" sz="1800" b="1" smtClean="0">
                <a:latin typeface="arial" panose="020B0604020202020204" pitchFamily="34" charset="0"/>
              </a:rPr>
              <a:t>. </a:t>
            </a:r>
            <a:r>
              <a:rPr lang="en-US" sz="1800" smtClean="0">
                <a:latin typeface="arial" panose="020B0604020202020204" pitchFamily="34" charset="0"/>
              </a:rPr>
              <a:t>The</a:t>
            </a:r>
            <a:r>
              <a:rPr lang="en-US" sz="1800" b="1" smtClean="0">
                <a:latin typeface="arial" panose="020B0604020202020204" pitchFamily="34" charset="0"/>
              </a:rPr>
              <a:t> Columbia Asia Hospital </a:t>
            </a:r>
            <a:r>
              <a:rPr lang="en-US" sz="1800" smtClean="0">
                <a:latin typeface="arial" panose="020B0604020202020204" pitchFamily="34" charset="0"/>
              </a:rPr>
              <a:t>started its operations in the year 1996. Currently it has 22 medical facilities across Southeast Asia: 14 in Malaysia, 3 in Vietnam and 5 in Indonesia. </a:t>
            </a:r>
          </a:p>
          <a:p>
            <a:pPr marL="0" indent="0">
              <a:lnSpc>
                <a:spcPts val="2400"/>
              </a:lnSpc>
              <a:buFont typeface="Arial" panose="020B0604020202020204" pitchFamily="34" charset="0"/>
              <a:buNone/>
            </a:pPr>
            <a:r>
              <a:rPr lang="en-US" sz="1800" b="1" smtClean="0">
                <a:latin typeface="arial" panose="020B0604020202020204" pitchFamily="34" charset="0"/>
              </a:rPr>
              <a:t>	Columbia Asia </a:t>
            </a:r>
            <a:r>
              <a:rPr lang="en-US" sz="1800" smtClean="0">
                <a:latin typeface="arial" panose="020B0604020202020204" pitchFamily="34" charset="0"/>
              </a:rPr>
              <a:t>medical facilities provide a wide array of medical services such as General Surgery, Pediatrics, Obstetrics &amp; Gynecology, Orthopedics and Internal Medicine. These are supported by a comprehensive list of ancillary services that include an Intensive Care Unit, Neonatal Care Unit, Physiotherapy, Laboratory, Pharmacy and Imaging</a:t>
            </a:r>
            <a:r>
              <a:rPr lang="en-US" sz="1600" smtClean="0">
                <a:solidFill>
                  <a:srgbClr val="3A3A3A"/>
                </a:solidFill>
                <a:latin typeface="Arial" panose="020B0604020202020204" pitchFamily="34" charset="0"/>
              </a:rPr>
              <a:t>.</a:t>
            </a:r>
          </a:p>
          <a:p>
            <a:pPr marL="0" indent="0">
              <a:lnSpc>
                <a:spcPts val="2400"/>
              </a:lnSpc>
              <a:buFont typeface="Arial" panose="020B0604020202020204" pitchFamily="34" charset="0"/>
              <a:buNone/>
            </a:pPr>
            <a:r>
              <a:rPr lang="en-US" sz="1800" smtClean="0">
                <a:solidFill>
                  <a:srgbClr val="3A3A3A"/>
                </a:solidFill>
                <a:latin typeface="Arial" panose="020B0604020202020204" pitchFamily="34" charset="0"/>
              </a:rPr>
              <a:t>	The company believes in setting up mid-size hospitals built in residential areas for accessibility and efficiency, and to better serve the respective communities.</a:t>
            </a:r>
          </a:p>
          <a:p>
            <a:pPr marL="0" indent="0">
              <a:lnSpc>
                <a:spcPts val="2400"/>
              </a:lnSpc>
              <a:buFont typeface="Arial" panose="020B0604020202020204" pitchFamily="34" charset="0"/>
              <a:buNone/>
            </a:pPr>
            <a:r>
              <a:rPr lang="en-US" sz="1600" smtClean="0">
                <a:solidFill>
                  <a:srgbClr val="3A3A3A"/>
                </a:solidFill>
                <a:latin typeface="Arial" panose="020B0604020202020204" pitchFamily="34" charset="0"/>
              </a:rPr>
              <a:t>	</a:t>
            </a:r>
            <a:r>
              <a:rPr lang="en-US" sz="1800" b="1" smtClean="0">
                <a:solidFill>
                  <a:srgbClr val="3A3A3A"/>
                </a:solidFill>
                <a:latin typeface="Arial" panose="020B0604020202020204" pitchFamily="34" charset="0"/>
              </a:rPr>
              <a:t>Columbia Asia </a:t>
            </a:r>
            <a:r>
              <a:rPr lang="en-US" sz="1800" smtClean="0">
                <a:solidFill>
                  <a:srgbClr val="3A3A3A"/>
                </a:solidFill>
                <a:latin typeface="Arial" panose="020B0604020202020204" pitchFamily="34" charset="0"/>
              </a:rPr>
              <a:t>aims to be the preferred choice of healthcare services for families and businesses.</a:t>
            </a:r>
            <a:endParaRPr lang="en-US" sz="1800" dirty="0"/>
          </a:p>
        </p:txBody>
      </p:sp>
      <p:pic>
        <p:nvPicPr>
          <p:cNvPr id="1026" name="Picture 2" descr="Columbia Pacific Communities signs MoU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152" y="1883884"/>
            <a:ext cx="3508834" cy="27652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63524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820505" y="-780356"/>
            <a:ext cx="5503199" cy="1560711"/>
          </a:xfrm>
          <a:prstGeom prst="rect">
            <a:avLst/>
          </a:prstGeom>
        </p:spPr>
      </p:pic>
      <p:pic>
        <p:nvPicPr>
          <p:cNvPr id="3" name="Picture 2"/>
          <p:cNvPicPr>
            <a:picLocks noChangeAspect="1"/>
          </p:cNvPicPr>
          <p:nvPr/>
        </p:nvPicPr>
        <p:blipFill>
          <a:blip r:embed="rId3"/>
          <a:stretch>
            <a:fillRect/>
          </a:stretch>
        </p:blipFill>
        <p:spPr>
          <a:xfrm>
            <a:off x="3820505" y="1115367"/>
            <a:ext cx="5035732" cy="4627265"/>
          </a:xfrm>
          <a:prstGeom prst="rect">
            <a:avLst/>
          </a:prstGeom>
        </p:spPr>
      </p:pic>
      <p:pic>
        <p:nvPicPr>
          <p:cNvPr id="4" name="Picture 3"/>
          <p:cNvPicPr>
            <a:picLocks noChangeAspect="1"/>
          </p:cNvPicPr>
          <p:nvPr/>
        </p:nvPicPr>
        <p:blipFill>
          <a:blip r:embed="rId4"/>
          <a:stretch>
            <a:fillRect/>
          </a:stretch>
        </p:blipFill>
        <p:spPr>
          <a:xfrm>
            <a:off x="0" y="1641513"/>
            <a:ext cx="3164193" cy="2974553"/>
          </a:xfrm>
          <a:prstGeom prst="rect">
            <a:avLst/>
          </a:prstGeom>
        </p:spPr>
      </p:pic>
    </p:spTree>
    <p:extLst>
      <p:ext uri="{BB962C8B-B14F-4D97-AF65-F5344CB8AC3E}">
        <p14:creationId xmlns:p14="http://schemas.microsoft.com/office/powerpoint/2010/main" val="26250297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5253" y="1897817"/>
            <a:ext cx="6125378" cy="3160865"/>
          </a:xfrm>
          <a:prstGeom prst="rect">
            <a:avLst/>
          </a:prstGeom>
        </p:spPr>
        <p:txBody>
          <a:bodyPr wrap="square">
            <a:spAutoFit/>
          </a:bodyPr>
          <a:lstStyle/>
          <a:p>
            <a:pPr marL="285750" indent="-285750">
              <a:lnSpc>
                <a:spcPct val="90000"/>
              </a:lnSpc>
              <a:spcAft>
                <a:spcPts val="600"/>
              </a:spcAft>
              <a:buFont typeface="Arial" panose="020B0604020202020204" pitchFamily="34" charset="0"/>
              <a:buChar char="•"/>
            </a:pPr>
            <a:r>
              <a:rPr lang="en-US" dirty="0"/>
              <a:t>Total number of Patients across the Hospital : 9216</a:t>
            </a:r>
          </a:p>
          <a:p>
            <a:pPr marL="285750" indent="-285750">
              <a:buFont typeface="Arial" panose="020B0604020202020204" pitchFamily="34" charset="0"/>
              <a:buChar char="•"/>
            </a:pPr>
            <a:r>
              <a:rPr lang="en-US" dirty="0"/>
              <a:t>Total Revenue generated throughout the month: $509.31 Million</a:t>
            </a:r>
          </a:p>
          <a:p>
            <a:pPr marL="285750" indent="-285750">
              <a:buFont typeface="Arial" panose="020B0604020202020204" pitchFamily="34" charset="0"/>
              <a:buChar char="•"/>
            </a:pPr>
            <a:r>
              <a:rPr lang="en-US" dirty="0"/>
              <a:t>Number of Doctors available: 22</a:t>
            </a:r>
          </a:p>
          <a:p>
            <a:pPr marL="285750" indent="-285750">
              <a:buFont typeface="Arial" panose="020B0604020202020204" pitchFamily="34" charset="0"/>
              <a:buChar char="•"/>
            </a:pPr>
            <a:r>
              <a:rPr lang="en-US" dirty="0"/>
              <a:t>Number of available Departments: 7</a:t>
            </a:r>
          </a:p>
          <a:p>
            <a:pPr marL="285750" indent="-285750">
              <a:buFont typeface="Arial" panose="020B0604020202020204" pitchFamily="34" charset="0"/>
              <a:buChar char="•"/>
            </a:pPr>
            <a:r>
              <a:rPr lang="en-US" dirty="0"/>
              <a:t>Average Satisfaction score given by the Patients: 5.47 for the services</a:t>
            </a:r>
          </a:p>
          <a:p>
            <a:pPr marL="285750" indent="-285750">
              <a:buFont typeface="Arial" panose="020B0604020202020204" pitchFamily="34" charset="0"/>
              <a:buChar char="•"/>
            </a:pPr>
            <a:r>
              <a:rPr lang="en-US" dirty="0"/>
              <a:t>Highest visited department: General Practice.</a:t>
            </a:r>
          </a:p>
          <a:p>
            <a:pPr marL="285750" indent="-285750">
              <a:buFont typeface="Arial" panose="020B0604020202020204" pitchFamily="34" charset="0"/>
              <a:buChar char="•"/>
            </a:pPr>
            <a:r>
              <a:rPr lang="en-US" dirty="0"/>
              <a:t>By this report, we will understand the procedure and practices of Columbia Asia Hospital, their services, their profits, gender/race basis analysis and much more. </a:t>
            </a:r>
          </a:p>
        </p:txBody>
      </p:sp>
      <p:sp>
        <p:nvSpPr>
          <p:cNvPr id="3" name="Rectangle 2"/>
          <p:cNvSpPr/>
          <p:nvPr/>
        </p:nvSpPr>
        <p:spPr>
          <a:xfrm>
            <a:off x="1134737" y="853156"/>
            <a:ext cx="9422131" cy="646331"/>
          </a:xfrm>
          <a:prstGeom prst="rect">
            <a:avLst/>
          </a:prstGeom>
        </p:spPr>
        <p:txBody>
          <a:bodyPr wrap="none">
            <a:spAutoFit/>
          </a:bodyPr>
          <a:lstStyle/>
          <a:p>
            <a:r>
              <a:rPr lang="en-US" sz="3600" dirty="0"/>
              <a:t>Brief Overview of Columbia Asia Hospital system</a:t>
            </a:r>
          </a:p>
        </p:txBody>
      </p:sp>
      <p:sp>
        <p:nvSpPr>
          <p:cNvPr id="4" name="AutoShape 2" descr="Operating Theatre&quot; Images – Browse 119,652 Stock Photos ..."/>
          <p:cNvSpPr>
            <a:spLocks noChangeAspect="1" noChangeArrowheads="1"/>
          </p:cNvSpPr>
          <p:nvPr/>
        </p:nvSpPr>
        <p:spPr bwMode="auto">
          <a:xfrm>
            <a:off x="7845349" y="3325850"/>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p:cNvPicPr>
            <a:picLocks noChangeAspect="1"/>
          </p:cNvPicPr>
          <p:nvPr/>
        </p:nvPicPr>
        <p:blipFill>
          <a:blip r:embed="rId2"/>
          <a:stretch>
            <a:fillRect/>
          </a:stretch>
        </p:blipFill>
        <p:spPr>
          <a:xfrm>
            <a:off x="6213513" y="3119322"/>
            <a:ext cx="5978487" cy="2984023"/>
          </a:xfrm>
          <a:prstGeom prst="rect">
            <a:avLst/>
          </a:prstGeom>
        </p:spPr>
      </p:pic>
    </p:spTree>
    <p:extLst>
      <p:ext uri="{BB962C8B-B14F-4D97-AF65-F5344CB8AC3E}">
        <p14:creationId xmlns:p14="http://schemas.microsoft.com/office/powerpoint/2010/main" val="13749774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0" y="3099526"/>
            <a:ext cx="6096000" cy="2862322"/>
          </a:xfrm>
          <a:prstGeom prst="rect">
            <a:avLst/>
          </a:prstGeom>
        </p:spPr>
        <p:txBody>
          <a:bodyPr>
            <a:spAutoFit/>
          </a:bodyPr>
          <a:lstStyle/>
          <a:p>
            <a:pPr marL="285750" indent="-285750">
              <a:buFont typeface="Arial" panose="020B0604020202020204" pitchFamily="34" charset="0"/>
              <a:buChar char="•"/>
            </a:pPr>
            <a:r>
              <a:rPr lang="en-US" dirty="0"/>
              <a:t>Data Cleaning: Utilized functions using Power Query Editor to check column status, health, Null values etc.</a:t>
            </a:r>
          </a:p>
          <a:p>
            <a:pPr marL="285750" indent="-285750">
              <a:buFont typeface="Arial" panose="020B0604020202020204" pitchFamily="34" charset="0"/>
              <a:buChar char="•"/>
            </a:pPr>
            <a:r>
              <a:rPr lang="en-US" dirty="0"/>
              <a:t>Data Enrichment: Enhanced the dataset with additional variables using different DAX functions to cross reference external data sources.</a:t>
            </a:r>
          </a:p>
          <a:p>
            <a:pPr marL="285750" indent="-285750">
              <a:buFont typeface="Arial" panose="020B0604020202020204" pitchFamily="34" charset="0"/>
              <a:buChar char="•"/>
            </a:pPr>
            <a:r>
              <a:rPr lang="en-US" dirty="0"/>
              <a:t>Descriptive Analysis: Employed New measures for summarizing key metrics and identifying distribution patterns across different departments and Patient category.</a:t>
            </a:r>
          </a:p>
          <a:p>
            <a:pPr marL="285750" indent="-285750">
              <a:buFont typeface="Arial" panose="020B0604020202020204" pitchFamily="34" charset="0"/>
              <a:buChar char="•"/>
            </a:pPr>
            <a:r>
              <a:rPr lang="en-US" dirty="0"/>
              <a:t>Visualization: Created dynamic charts and Reports for data representation, enabling interactive data exploration.</a:t>
            </a:r>
          </a:p>
        </p:txBody>
      </p:sp>
      <p:pic>
        <p:nvPicPr>
          <p:cNvPr id="5" name="Picture 4"/>
          <p:cNvPicPr>
            <a:picLocks noChangeAspect="1"/>
          </p:cNvPicPr>
          <p:nvPr/>
        </p:nvPicPr>
        <p:blipFill>
          <a:blip r:embed="rId2"/>
          <a:stretch>
            <a:fillRect/>
          </a:stretch>
        </p:blipFill>
        <p:spPr>
          <a:xfrm>
            <a:off x="0" y="0"/>
            <a:ext cx="5508434" cy="2283590"/>
          </a:xfrm>
          <a:prstGeom prst="rect">
            <a:avLst/>
          </a:prstGeom>
        </p:spPr>
      </p:pic>
      <p:sp>
        <p:nvSpPr>
          <p:cNvPr id="6" name="TextBox 5"/>
          <p:cNvSpPr txBox="1"/>
          <p:nvPr/>
        </p:nvSpPr>
        <p:spPr>
          <a:xfrm>
            <a:off x="1167788" y="3822853"/>
            <a:ext cx="3881512" cy="646331"/>
          </a:xfrm>
          <a:prstGeom prst="rect">
            <a:avLst/>
          </a:prstGeom>
          <a:noFill/>
        </p:spPr>
        <p:txBody>
          <a:bodyPr wrap="none" rtlCol="0">
            <a:spAutoFit/>
          </a:bodyPr>
          <a:lstStyle/>
          <a:p>
            <a:r>
              <a:rPr lang="en-US" sz="3600" dirty="0" smtClean="0"/>
              <a:t>Analytical Approach</a:t>
            </a:r>
            <a:endParaRPr lang="en-US" sz="3600" dirty="0"/>
          </a:p>
        </p:txBody>
      </p:sp>
    </p:spTree>
    <p:extLst>
      <p:ext uri="{BB962C8B-B14F-4D97-AF65-F5344CB8AC3E}">
        <p14:creationId xmlns:p14="http://schemas.microsoft.com/office/powerpoint/2010/main" val="4655457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362679" y="1883885"/>
            <a:ext cx="2106667" cy="1323439"/>
          </a:xfrm>
          <a:prstGeom prst="rect">
            <a:avLst/>
          </a:prstGeom>
          <a:noFill/>
        </p:spPr>
        <p:txBody>
          <a:bodyPr wrap="none" rtlCol="0">
            <a:spAutoFit/>
          </a:bodyPr>
          <a:lstStyle/>
          <a:p>
            <a:r>
              <a:rPr lang="en-US" sz="8000" dirty="0" smtClean="0"/>
              <a:t>KPIS</a:t>
            </a:r>
            <a:endParaRPr lang="en-US" sz="8000" dirty="0"/>
          </a:p>
        </p:txBody>
      </p:sp>
    </p:spTree>
    <p:extLst>
      <p:ext uri="{BB962C8B-B14F-4D97-AF65-F5344CB8AC3E}">
        <p14:creationId xmlns:p14="http://schemas.microsoft.com/office/powerpoint/2010/main" val="33620270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 xmlns:a16="http://schemas.microsoft.com/office/drawing/2014/main" id="{C71F33F5-22FB-56EA-35D1-032F14648E9F}"/>
              </a:ext>
            </a:extLst>
          </p:cNvPr>
          <p:cNvPicPr>
            <a:picLocks noChangeAspect="1"/>
          </p:cNvPicPr>
          <p:nvPr/>
        </p:nvPicPr>
        <p:blipFill>
          <a:blip r:embed="rId2"/>
          <a:stretch>
            <a:fillRect/>
          </a:stretch>
        </p:blipFill>
        <p:spPr>
          <a:xfrm>
            <a:off x="204407" y="1211317"/>
            <a:ext cx="1737732" cy="938011"/>
          </a:xfrm>
          <a:prstGeom prst="rect">
            <a:avLst/>
          </a:prstGeom>
        </p:spPr>
      </p:pic>
      <p:sp>
        <p:nvSpPr>
          <p:cNvPr id="3" name="TextBox 2">
            <a:extLst>
              <a:ext uri="{FF2B5EF4-FFF2-40B4-BE49-F238E27FC236}">
                <a16:creationId xmlns="" xmlns:a16="http://schemas.microsoft.com/office/drawing/2014/main" id="{7EF662D6-21F0-E8FC-0FE9-818F772728B9}"/>
              </a:ext>
            </a:extLst>
          </p:cNvPr>
          <p:cNvSpPr txBox="1"/>
          <p:nvPr/>
        </p:nvSpPr>
        <p:spPr>
          <a:xfrm>
            <a:off x="2143385" y="1261684"/>
            <a:ext cx="8039819" cy="461665"/>
          </a:xfrm>
          <a:prstGeom prst="rect">
            <a:avLst/>
          </a:prstGeom>
          <a:noFill/>
        </p:spPr>
        <p:txBody>
          <a:bodyPr wrap="square" rtlCol="0">
            <a:spAutoFit/>
          </a:bodyPr>
          <a:lstStyle/>
          <a:p>
            <a:r>
              <a:rPr lang="en-US" sz="2400" dirty="0"/>
              <a:t>The total revenue earned by the hospital is about $509.31M</a:t>
            </a:r>
            <a:r>
              <a:rPr lang="en-US" sz="2400" b="1" dirty="0"/>
              <a:t>.</a:t>
            </a:r>
            <a:endParaRPr lang="en-IN" sz="2400" b="1" dirty="0"/>
          </a:p>
        </p:txBody>
      </p:sp>
      <p:pic>
        <p:nvPicPr>
          <p:cNvPr id="4" name="Picture 3">
            <a:extLst>
              <a:ext uri="{FF2B5EF4-FFF2-40B4-BE49-F238E27FC236}">
                <a16:creationId xmlns="" xmlns:a16="http://schemas.microsoft.com/office/drawing/2014/main" id="{D08527FA-1CB7-2605-2F39-5062AEA6DAF7}"/>
              </a:ext>
            </a:extLst>
          </p:cNvPr>
          <p:cNvPicPr>
            <a:picLocks noChangeAspect="1"/>
          </p:cNvPicPr>
          <p:nvPr/>
        </p:nvPicPr>
        <p:blipFill>
          <a:blip r:embed="rId3"/>
          <a:stretch>
            <a:fillRect/>
          </a:stretch>
        </p:blipFill>
        <p:spPr>
          <a:xfrm>
            <a:off x="204407" y="2595461"/>
            <a:ext cx="1737732" cy="943514"/>
          </a:xfrm>
          <a:prstGeom prst="rect">
            <a:avLst/>
          </a:prstGeom>
        </p:spPr>
      </p:pic>
      <p:sp>
        <p:nvSpPr>
          <p:cNvPr id="5" name="TextBox 4">
            <a:extLst>
              <a:ext uri="{FF2B5EF4-FFF2-40B4-BE49-F238E27FC236}">
                <a16:creationId xmlns="" xmlns:a16="http://schemas.microsoft.com/office/drawing/2014/main" id="{B6C5FD4F-8F0E-8BE7-3793-58D18B7E5B23}"/>
              </a:ext>
            </a:extLst>
          </p:cNvPr>
          <p:cNvSpPr txBox="1"/>
          <p:nvPr/>
        </p:nvSpPr>
        <p:spPr>
          <a:xfrm>
            <a:off x="2143385" y="2744342"/>
            <a:ext cx="7857225" cy="461665"/>
          </a:xfrm>
          <a:prstGeom prst="rect">
            <a:avLst/>
          </a:prstGeom>
          <a:noFill/>
        </p:spPr>
        <p:txBody>
          <a:bodyPr wrap="square" rtlCol="0">
            <a:spAutoFit/>
          </a:bodyPr>
          <a:lstStyle/>
          <a:p>
            <a:r>
              <a:rPr lang="en-US" sz="2400" dirty="0"/>
              <a:t>The average satisfaction score of the patient is around 4.99.</a:t>
            </a:r>
            <a:endParaRPr lang="en-IN" sz="2400" dirty="0"/>
          </a:p>
        </p:txBody>
      </p:sp>
      <p:pic>
        <p:nvPicPr>
          <p:cNvPr id="6" name="Picture 5">
            <a:extLst>
              <a:ext uri="{FF2B5EF4-FFF2-40B4-BE49-F238E27FC236}">
                <a16:creationId xmlns="" xmlns:a16="http://schemas.microsoft.com/office/drawing/2014/main" id="{00924276-7BC3-771C-CECC-075D094320D9}"/>
              </a:ext>
            </a:extLst>
          </p:cNvPr>
          <p:cNvPicPr>
            <a:picLocks noChangeAspect="1"/>
          </p:cNvPicPr>
          <p:nvPr/>
        </p:nvPicPr>
        <p:blipFill>
          <a:blip r:embed="rId4"/>
          <a:stretch>
            <a:fillRect/>
          </a:stretch>
        </p:blipFill>
        <p:spPr>
          <a:xfrm>
            <a:off x="163509" y="4172913"/>
            <a:ext cx="1819528" cy="929768"/>
          </a:xfrm>
          <a:prstGeom prst="rect">
            <a:avLst/>
          </a:prstGeom>
        </p:spPr>
      </p:pic>
      <p:sp>
        <p:nvSpPr>
          <p:cNvPr id="7" name="TextBox 6">
            <a:extLst>
              <a:ext uri="{FF2B5EF4-FFF2-40B4-BE49-F238E27FC236}">
                <a16:creationId xmlns="" xmlns:a16="http://schemas.microsoft.com/office/drawing/2014/main" id="{E2EFDC8B-814A-3E06-9D6D-5263559874E5}"/>
              </a:ext>
            </a:extLst>
          </p:cNvPr>
          <p:cNvSpPr txBox="1"/>
          <p:nvPr/>
        </p:nvSpPr>
        <p:spPr>
          <a:xfrm>
            <a:off x="2143385" y="4300949"/>
            <a:ext cx="7313760" cy="830997"/>
          </a:xfrm>
          <a:prstGeom prst="rect">
            <a:avLst/>
          </a:prstGeom>
          <a:noFill/>
        </p:spPr>
        <p:txBody>
          <a:bodyPr wrap="square" rtlCol="0">
            <a:spAutoFit/>
          </a:bodyPr>
          <a:lstStyle/>
          <a:p>
            <a:r>
              <a:rPr lang="en-US" sz="2400" dirty="0"/>
              <a:t>The average </a:t>
            </a:r>
            <a:r>
              <a:rPr lang="en-US" sz="2400" dirty="0" err="1"/>
              <a:t>waiting_time</a:t>
            </a:r>
            <a:r>
              <a:rPr lang="en-US" sz="2400" dirty="0"/>
              <a:t> of the patient is around 35.35 mins</a:t>
            </a:r>
            <a:endParaRPr lang="en-IN" sz="2400" dirty="0"/>
          </a:p>
        </p:txBody>
      </p:sp>
      <p:sp>
        <p:nvSpPr>
          <p:cNvPr id="8" name="TextBox 7"/>
          <p:cNvSpPr txBox="1"/>
          <p:nvPr/>
        </p:nvSpPr>
        <p:spPr>
          <a:xfrm>
            <a:off x="4231621" y="166742"/>
            <a:ext cx="1840376" cy="707886"/>
          </a:xfrm>
          <a:prstGeom prst="rect">
            <a:avLst/>
          </a:prstGeom>
          <a:noFill/>
        </p:spPr>
        <p:txBody>
          <a:bodyPr wrap="none" rtlCol="0">
            <a:spAutoFit/>
          </a:bodyPr>
          <a:lstStyle/>
          <a:p>
            <a:r>
              <a:rPr lang="en-US" sz="4000" dirty="0" smtClean="0"/>
              <a:t>Analysis</a:t>
            </a:r>
            <a:endParaRPr lang="en-US" sz="4000" dirty="0"/>
          </a:p>
        </p:txBody>
      </p:sp>
    </p:spTree>
    <p:extLst>
      <p:ext uri="{BB962C8B-B14F-4D97-AF65-F5344CB8AC3E}">
        <p14:creationId xmlns:p14="http://schemas.microsoft.com/office/powerpoint/2010/main" val="2040201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 xmlns:a16="http://schemas.microsoft.com/office/drawing/2014/main" id="{3FBE6FB4-855C-8726-C00E-F760BCA7ABF4}"/>
              </a:ext>
            </a:extLst>
          </p:cNvPr>
          <p:cNvPicPr>
            <a:picLocks noChangeAspect="1"/>
          </p:cNvPicPr>
          <p:nvPr/>
        </p:nvPicPr>
        <p:blipFill>
          <a:blip r:embed="rId2"/>
          <a:stretch>
            <a:fillRect/>
          </a:stretch>
        </p:blipFill>
        <p:spPr>
          <a:xfrm>
            <a:off x="442841" y="1298431"/>
            <a:ext cx="1605350" cy="1017918"/>
          </a:xfrm>
          <a:prstGeom prst="rect">
            <a:avLst/>
          </a:prstGeom>
        </p:spPr>
      </p:pic>
      <p:sp>
        <p:nvSpPr>
          <p:cNvPr id="3" name="TextBox 2">
            <a:extLst>
              <a:ext uri="{FF2B5EF4-FFF2-40B4-BE49-F238E27FC236}">
                <a16:creationId xmlns="" xmlns:a16="http://schemas.microsoft.com/office/drawing/2014/main" id="{4597F47D-C080-927C-4FC8-37B590AE9664}"/>
              </a:ext>
            </a:extLst>
          </p:cNvPr>
          <p:cNvSpPr txBox="1"/>
          <p:nvPr/>
        </p:nvSpPr>
        <p:spPr>
          <a:xfrm>
            <a:off x="2344412" y="1298431"/>
            <a:ext cx="6771774" cy="830997"/>
          </a:xfrm>
          <a:prstGeom prst="rect">
            <a:avLst/>
          </a:prstGeom>
          <a:noFill/>
        </p:spPr>
        <p:txBody>
          <a:bodyPr wrap="square" rtlCol="0">
            <a:spAutoFit/>
          </a:bodyPr>
          <a:lstStyle/>
          <a:p>
            <a:r>
              <a:rPr lang="en-US" sz="2400" dirty="0"/>
              <a:t>There are 1306 male and 1206 female patient in hospital.</a:t>
            </a:r>
            <a:endParaRPr lang="en-IN" sz="24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2841" y="2880910"/>
            <a:ext cx="1637612" cy="903384"/>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2841" y="4558177"/>
            <a:ext cx="1752600" cy="876300"/>
          </a:xfrm>
          <a:prstGeom prst="rect">
            <a:avLst/>
          </a:prstGeom>
        </p:spPr>
      </p:pic>
      <p:sp>
        <p:nvSpPr>
          <p:cNvPr id="7" name="TextBox 6"/>
          <p:cNvSpPr txBox="1"/>
          <p:nvPr/>
        </p:nvSpPr>
        <p:spPr>
          <a:xfrm>
            <a:off x="2566931" y="3046163"/>
            <a:ext cx="3898183" cy="461665"/>
          </a:xfrm>
          <a:prstGeom prst="rect">
            <a:avLst/>
          </a:prstGeom>
          <a:noFill/>
        </p:spPr>
        <p:txBody>
          <a:bodyPr wrap="none" rtlCol="0">
            <a:spAutoFit/>
          </a:bodyPr>
          <a:lstStyle/>
          <a:p>
            <a:r>
              <a:rPr lang="en-US" sz="2400" dirty="0" smtClean="0"/>
              <a:t>The Max wait time of patient</a:t>
            </a:r>
            <a:r>
              <a:rPr lang="en-US" dirty="0" smtClean="0"/>
              <a:t>. </a:t>
            </a:r>
            <a:endParaRPr lang="en-US" dirty="0"/>
          </a:p>
        </p:txBody>
      </p:sp>
      <p:sp>
        <p:nvSpPr>
          <p:cNvPr id="8" name="TextBox 7"/>
          <p:cNvSpPr txBox="1"/>
          <p:nvPr/>
        </p:nvSpPr>
        <p:spPr>
          <a:xfrm>
            <a:off x="2655097" y="4811661"/>
            <a:ext cx="5015797" cy="461665"/>
          </a:xfrm>
          <a:prstGeom prst="rect">
            <a:avLst/>
          </a:prstGeom>
          <a:noFill/>
        </p:spPr>
        <p:txBody>
          <a:bodyPr wrap="none" rtlCol="0">
            <a:spAutoFit/>
          </a:bodyPr>
          <a:lstStyle/>
          <a:p>
            <a:r>
              <a:rPr lang="en-US" sz="2400" dirty="0" smtClean="0"/>
              <a:t>Total no of patient visited to Dr. Smith.</a:t>
            </a:r>
            <a:endParaRPr lang="en-US" sz="2400" dirty="0"/>
          </a:p>
        </p:txBody>
      </p:sp>
      <p:sp>
        <p:nvSpPr>
          <p:cNvPr id="9" name="TextBox 8"/>
          <p:cNvSpPr txBox="1"/>
          <p:nvPr/>
        </p:nvSpPr>
        <p:spPr>
          <a:xfrm>
            <a:off x="4231621" y="166742"/>
            <a:ext cx="1840376" cy="707886"/>
          </a:xfrm>
          <a:prstGeom prst="rect">
            <a:avLst/>
          </a:prstGeom>
          <a:noFill/>
        </p:spPr>
        <p:txBody>
          <a:bodyPr wrap="none" rtlCol="0">
            <a:spAutoFit/>
          </a:bodyPr>
          <a:lstStyle/>
          <a:p>
            <a:r>
              <a:rPr lang="en-US" sz="4000" dirty="0" smtClean="0"/>
              <a:t>Analysis</a:t>
            </a:r>
            <a:endParaRPr lang="en-US" sz="4000" dirty="0"/>
          </a:p>
        </p:txBody>
      </p:sp>
    </p:spTree>
    <p:extLst>
      <p:ext uri="{BB962C8B-B14F-4D97-AF65-F5344CB8AC3E}">
        <p14:creationId xmlns:p14="http://schemas.microsoft.com/office/powerpoint/2010/main" val="25119741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Users\ncr\Pictures\SUb 1.JPG"/>
          <p:cNvPicPr/>
          <p:nvPr/>
        </p:nvPicPr>
        <p:blipFill>
          <a:blip r:embed="rId2">
            <a:extLst>
              <a:ext uri="{28A0092B-C50C-407E-A947-70E740481C1C}">
                <a14:useLocalDpi xmlns:a14="http://schemas.microsoft.com/office/drawing/2010/main" val="0"/>
              </a:ext>
            </a:extLst>
          </a:blip>
          <a:srcRect/>
          <a:stretch>
            <a:fillRect/>
          </a:stretch>
        </p:blipFill>
        <p:spPr bwMode="auto">
          <a:xfrm>
            <a:off x="0" y="1784733"/>
            <a:ext cx="5236409" cy="2765233"/>
          </a:xfrm>
          <a:prstGeom prst="rect">
            <a:avLst/>
          </a:prstGeom>
          <a:noFill/>
          <a:ln>
            <a:noFill/>
          </a:ln>
        </p:spPr>
      </p:pic>
      <p:sp>
        <p:nvSpPr>
          <p:cNvPr id="4" name="Rectangle 3"/>
          <p:cNvSpPr/>
          <p:nvPr/>
        </p:nvSpPr>
        <p:spPr>
          <a:xfrm>
            <a:off x="5901368" y="1673002"/>
            <a:ext cx="6096000" cy="2322174"/>
          </a:xfrm>
          <a:prstGeom prst="rect">
            <a:avLst/>
          </a:prstGeom>
        </p:spPr>
        <p:txBody>
          <a:bodyPr>
            <a:spAutoFit/>
          </a:bodyPr>
          <a:lstStyle/>
          <a:p>
            <a:pPr marL="342900" marR="0" lvl="0" indent="-342900" fontAlgn="base">
              <a:lnSpc>
                <a:spcPct val="115000"/>
              </a:lnSpc>
              <a:spcBef>
                <a:spcPts val="0"/>
              </a:spcBef>
              <a:spcAft>
                <a:spcPts val="1000"/>
              </a:spcAft>
              <a:buFont typeface="Symbol" panose="05050102010706020507" pitchFamily="18" charset="2"/>
              <a:buChar char=""/>
            </a:pPr>
            <a:r>
              <a:rPr lang="en-US" dirty="0">
                <a:solidFill>
                  <a:srgbClr val="000000"/>
                </a:solidFill>
                <a:latin typeface="Lato"/>
                <a:ea typeface="Times New Roman" panose="02020603050405020304" pitchFamily="18" charset="0"/>
                <a:cs typeface="Times New Roman" panose="02020603050405020304" pitchFamily="18" charset="0"/>
              </a:rPr>
              <a:t>We can say that the average patient wait time is inversely proportional to satisfaction score, in many cases its seen that the less average time wait has high satisfaction score as compared to the patient whose wait time is higher. It can be seen that low wait time has a score of 8-10 while high wait time has score rate of 0-3.</a:t>
            </a:r>
            <a:endParaRPr lang="en-US" sz="1600" dirty="0">
              <a:effectLst/>
              <a:latin typeface="Arial" panose="020B0604020202020204" pitchFamily="34" charset="0"/>
              <a:ea typeface="Arial" panose="020B0604020202020204" pitchFamily="34" charset="0"/>
            </a:endParaRPr>
          </a:p>
        </p:txBody>
      </p:sp>
      <p:sp>
        <p:nvSpPr>
          <p:cNvPr id="5" name="TextBox 4"/>
          <p:cNvSpPr txBox="1"/>
          <p:nvPr/>
        </p:nvSpPr>
        <p:spPr>
          <a:xfrm>
            <a:off x="4231621" y="166742"/>
            <a:ext cx="1840376" cy="707886"/>
          </a:xfrm>
          <a:prstGeom prst="rect">
            <a:avLst/>
          </a:prstGeom>
          <a:noFill/>
        </p:spPr>
        <p:txBody>
          <a:bodyPr wrap="none" rtlCol="0">
            <a:spAutoFit/>
          </a:bodyPr>
          <a:lstStyle/>
          <a:p>
            <a:r>
              <a:rPr lang="en-US" sz="4000" dirty="0" smtClean="0"/>
              <a:t>Analysis</a:t>
            </a:r>
            <a:endParaRPr lang="en-US" sz="4000" dirty="0"/>
          </a:p>
        </p:txBody>
      </p:sp>
    </p:spTree>
    <p:extLst>
      <p:ext uri="{BB962C8B-B14F-4D97-AF65-F5344CB8AC3E}">
        <p14:creationId xmlns:p14="http://schemas.microsoft.com/office/powerpoint/2010/main" val="3698946862"/>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otalTime>672</TotalTime>
  <Words>883</Words>
  <Application>Microsoft Office PowerPoint</Application>
  <PresentationFormat>Widescreen</PresentationFormat>
  <Paragraphs>47</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Arial</vt:lpstr>
      <vt:lpstr>Gill Sans MT</vt:lpstr>
      <vt:lpstr>Lato</vt:lpstr>
      <vt:lpstr>Symbol</vt:lpstr>
      <vt:lpstr>Times New Roman</vt:lpstr>
      <vt:lpstr>Gallery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Columbia Asia Hospital Project</dc:title>
  <dc:creator>Touseef Rahman</dc:creator>
  <cp:lastModifiedBy>Windows User</cp:lastModifiedBy>
  <cp:revision>34</cp:revision>
  <dcterms:created xsi:type="dcterms:W3CDTF">2024-03-17T22:46:24Z</dcterms:created>
  <dcterms:modified xsi:type="dcterms:W3CDTF">2024-06-17T08:02:07Z</dcterms:modified>
</cp:coreProperties>
</file>