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74" r:id="rId13"/>
    <p:sldId id="267" r:id="rId14"/>
    <p:sldId id="268" r:id="rId15"/>
    <p:sldId id="269" r:id="rId16"/>
    <p:sldId id="270" r:id="rId17"/>
    <p:sldId id="271" r:id="rId18"/>
    <p:sldId id="272" r:id="rId19"/>
    <p:sldId id="273" r:id="rId20"/>
  </p:sldIdLst>
  <p:sldSz cx="12192000" cy="6858000"/>
  <p:notesSz cx="6858000" cy="9144000"/>
  <p:embeddedFontLst>
    <p:embeddedFont>
      <p:font typeface="Montserrat" panose="020B0604020202020204" charset="0"/>
      <p:regular r:id="rId22"/>
      <p:bold r:id="rId23"/>
      <p:italic r:id="rId24"/>
      <p:boldItalic r:id="rId25"/>
    </p:embeddedFont>
    <p:embeddedFont>
      <p:font typeface="Archivo Black" panose="020B0604020202020204" charset="0"/>
      <p:regular r:id="rId26"/>
    </p:embeddedFont>
    <p:embeddedFont>
      <p:font typeface="Lato" panose="020B0604020202020204" charset="0"/>
      <p:regular r:id="rId27"/>
      <p:bold r:id="rId28"/>
      <p:italic r:id="rId29"/>
      <p:boldItalic r:id="rId30"/>
    </p:embeddedFont>
    <p:embeddedFont>
      <p:font typeface="Century Gothic" panose="020B0502020202020204" pitchFamily="34" charset="0"/>
      <p:regular r:id="rId31"/>
      <p:bold r:id="rId32"/>
      <p:italic r:id="rId33"/>
      <p:boldItalic r:id="rId34"/>
    </p:embeddedFont>
    <p:embeddedFont>
      <p:font typeface="Calibri" panose="020F050202020403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j1QTDLEylMyH/vs8hOwV8/16qVO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98" autoAdjust="0"/>
  </p:normalViewPr>
  <p:slideViewPr>
    <p:cSldViewPr snapToGrid="0">
      <p:cViewPr varScale="1">
        <p:scale>
          <a:sx n="65" d="100"/>
          <a:sy n="65" d="100"/>
        </p:scale>
        <p:origin x="68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customschemas.google.com/relationships/presentationmetadata" Target="meta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5391480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18510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65802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extLst>
      <p:ext uri="{BB962C8B-B14F-4D97-AF65-F5344CB8AC3E}">
        <p14:creationId xmlns:p14="http://schemas.microsoft.com/office/powerpoint/2010/main" val="271879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8607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2" name="Google Shape;24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84286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9" name="Google Shape;249;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0" name="Google Shape;250;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extLst>
      <p:ext uri="{BB962C8B-B14F-4D97-AF65-F5344CB8AC3E}">
        <p14:creationId xmlns:p14="http://schemas.microsoft.com/office/powerpoint/2010/main" val="4224223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7" name="Google Shape;25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6148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e782441b37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e782441b37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g2e782441b37_0_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17</a:t>
            </a:fld>
            <a:endParaRPr/>
          </a:p>
        </p:txBody>
      </p:sp>
    </p:spTree>
    <p:extLst>
      <p:ext uri="{BB962C8B-B14F-4D97-AF65-F5344CB8AC3E}">
        <p14:creationId xmlns:p14="http://schemas.microsoft.com/office/powerpoint/2010/main" val="1700874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0017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8" name="Google Shape;27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21363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5415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37940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e616a268f5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g2e616a268f5_0_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g2e616a268f5_0_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a:t>
            </a:fld>
            <a:endParaRPr/>
          </a:p>
        </p:txBody>
      </p:sp>
    </p:spTree>
    <p:extLst>
      <p:ext uri="{BB962C8B-B14F-4D97-AF65-F5344CB8AC3E}">
        <p14:creationId xmlns:p14="http://schemas.microsoft.com/office/powerpoint/2010/main" val="2279589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0448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 name="Google Shape;18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5999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3626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14925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43695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1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8"/>
        <p:cNvGrpSpPr/>
        <p:nvPr/>
      </p:nvGrpSpPr>
      <p:grpSpPr>
        <a:xfrm>
          <a:off x="0" y="0"/>
          <a:ext cx="0" cy="0"/>
          <a:chOff x="0" y="0"/>
          <a:chExt cx="0" cy="0"/>
        </a:xfrm>
      </p:grpSpPr>
      <p:sp>
        <p:nvSpPr>
          <p:cNvPr id="79" name="Google Shape;79;p27"/>
          <p:cNvSpPr txBox="1">
            <a:spLocks noGrp="1"/>
          </p:cNvSpPr>
          <p:nvPr>
            <p:ph type="title"/>
          </p:nvPr>
        </p:nvSpPr>
        <p:spPr>
          <a:xfrm>
            <a:off x="1154956" y="4800587"/>
            <a:ext cx="8825657"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2"/>
              </a:buClr>
              <a:buSzPts val="2400"/>
              <a:buFont typeface="Century Gothic"/>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7"/>
          <p:cNvSpPr>
            <a:spLocks noGrp="1"/>
          </p:cNvSpPr>
          <p:nvPr>
            <p:ph type="pic" idx="2"/>
          </p:nvPr>
        </p:nvSpPr>
        <p:spPr>
          <a:xfrm>
            <a:off x="1154955" y="685800"/>
            <a:ext cx="8825658" cy="3640666"/>
          </a:xfrm>
          <a:prstGeom prst="roundRect">
            <a:avLst>
              <a:gd name="adj" fmla="val 1858"/>
            </a:avLst>
          </a:prstGeom>
          <a:noFill/>
          <a:ln>
            <a:noFill/>
          </a:ln>
          <a:effectLst>
            <a:outerShdw blurRad="50800" dist="50800" dir="5400000" algn="tl" rotWithShape="0">
              <a:srgbClr val="000000">
                <a:alpha val="42352"/>
              </a:srgbClr>
            </a:outerShdw>
          </a:effectLst>
        </p:spPr>
      </p:sp>
      <p:sp>
        <p:nvSpPr>
          <p:cNvPr id="81" name="Google Shape;81;p27"/>
          <p:cNvSpPr txBox="1">
            <a:spLocks noGrp="1"/>
          </p:cNvSpPr>
          <p:nvPr>
            <p:ph type="body" idx="1"/>
          </p:nvPr>
        </p:nvSpPr>
        <p:spPr>
          <a:xfrm>
            <a:off x="1154956" y="5367325"/>
            <a:ext cx="8825656" cy="49371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960"/>
              <a:buNone/>
              <a:defRPr sz="12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82" name="Google Shape;82;p2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5"/>
        <p:cNvGrpSpPr/>
        <p:nvPr/>
      </p:nvGrpSpPr>
      <p:grpSpPr>
        <a:xfrm>
          <a:off x="0" y="0"/>
          <a:ext cx="0" cy="0"/>
          <a:chOff x="0" y="0"/>
          <a:chExt cx="0" cy="0"/>
        </a:xfrm>
      </p:grpSpPr>
      <p:sp>
        <p:nvSpPr>
          <p:cNvPr id="86" name="Google Shape;86;p28"/>
          <p:cNvSpPr txBox="1">
            <a:spLocks noGrp="1"/>
          </p:cNvSpPr>
          <p:nvPr>
            <p:ph type="title"/>
          </p:nvPr>
        </p:nvSpPr>
        <p:spPr>
          <a:xfrm>
            <a:off x="1154954" y="1447800"/>
            <a:ext cx="8825659" cy="1981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8"/>
          <p:cNvSpPr txBox="1">
            <a:spLocks noGrp="1"/>
          </p:cNvSpPr>
          <p:nvPr>
            <p:ph type="body" idx="1"/>
          </p:nvPr>
        </p:nvSpPr>
        <p:spPr>
          <a:xfrm>
            <a:off x="1154954" y="3657600"/>
            <a:ext cx="8825659" cy="23622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88" name="Google Shape;88;p2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1"/>
        <p:cNvGrpSpPr/>
        <p:nvPr/>
      </p:nvGrpSpPr>
      <p:grpSpPr>
        <a:xfrm>
          <a:off x="0" y="0"/>
          <a:ext cx="0" cy="0"/>
          <a:chOff x="0" y="0"/>
          <a:chExt cx="0" cy="0"/>
        </a:xfrm>
      </p:grpSpPr>
      <p:sp>
        <p:nvSpPr>
          <p:cNvPr id="92" name="Google Shape;92;p29"/>
          <p:cNvSpPr txBox="1">
            <a:spLocks noGrp="1"/>
          </p:cNvSpPr>
          <p:nvPr>
            <p:ph type="title"/>
          </p:nvPr>
        </p:nvSpPr>
        <p:spPr>
          <a:xfrm>
            <a:off x="1574801" y="1447800"/>
            <a:ext cx="7999315" cy="2323374"/>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9"/>
          <p:cNvSpPr txBox="1">
            <a:spLocks noGrp="1"/>
          </p:cNvSpPr>
          <p:nvPr>
            <p:ph type="body" idx="1"/>
          </p:nvPr>
        </p:nvSpPr>
        <p:spPr>
          <a:xfrm>
            <a:off x="1930400" y="3771174"/>
            <a:ext cx="7279649" cy="34217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b="0" i="0" cap="small">
                <a:solidFill>
                  <a:srgbClr val="86D1D8"/>
                </a:solidFill>
                <a:latin typeface="Century Gothic"/>
                <a:ea typeface="Century Gothic"/>
                <a:cs typeface="Century Gothic"/>
                <a:sym typeface="Century Gothic"/>
              </a:defRPr>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94" name="Google Shape;94;p29"/>
          <p:cNvSpPr txBox="1">
            <a:spLocks noGrp="1"/>
          </p:cNvSpPr>
          <p:nvPr>
            <p:ph type="body" idx="2"/>
          </p:nvPr>
        </p:nvSpPr>
        <p:spPr>
          <a:xfrm>
            <a:off x="1154954" y="4350657"/>
            <a:ext cx="8825659" cy="16764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95" name="Google Shape;95;p2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
        <p:nvSpPr>
          <p:cNvPr id="98" name="Google Shape;98;p29"/>
          <p:cNvSpPr txBox="1"/>
          <p:nvPr/>
        </p:nvSpPr>
        <p:spPr>
          <a:xfrm>
            <a:off x="898295" y="971253"/>
            <a:ext cx="801912" cy="196977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2200"/>
              <a:buFont typeface="Arial"/>
              <a:buNone/>
            </a:pPr>
            <a:r>
              <a:rPr lang="en-US" sz="12200" b="0" i="0" u="none" strike="noStrike" cap="none">
                <a:solidFill>
                  <a:srgbClr val="86D1D8"/>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99" name="Google Shape;99;p29"/>
          <p:cNvSpPr txBox="1"/>
          <p:nvPr/>
        </p:nvSpPr>
        <p:spPr>
          <a:xfrm>
            <a:off x="9330490" y="2613787"/>
            <a:ext cx="801912" cy="196977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2200"/>
              <a:buFont typeface="Arial"/>
              <a:buNone/>
            </a:pPr>
            <a:r>
              <a:rPr lang="en-US" sz="12200" b="0" i="0" u="none" strike="noStrike" cap="none">
                <a:solidFill>
                  <a:srgbClr val="86D1D8"/>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0"/>
        <p:cNvGrpSpPr/>
        <p:nvPr/>
      </p:nvGrpSpPr>
      <p:grpSpPr>
        <a:xfrm>
          <a:off x="0" y="0"/>
          <a:ext cx="0" cy="0"/>
          <a:chOff x="0" y="0"/>
          <a:chExt cx="0" cy="0"/>
        </a:xfrm>
      </p:grpSpPr>
      <p:sp>
        <p:nvSpPr>
          <p:cNvPr id="101" name="Google Shape;101;p30"/>
          <p:cNvSpPr txBox="1">
            <a:spLocks noGrp="1"/>
          </p:cNvSpPr>
          <p:nvPr>
            <p:ph type="title"/>
          </p:nvPr>
        </p:nvSpPr>
        <p:spPr>
          <a:xfrm>
            <a:off x="1154954" y="3124201"/>
            <a:ext cx="8825660" cy="165318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4000"/>
              <a:buFont typeface="Century Gothic"/>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30"/>
          <p:cNvSpPr txBox="1">
            <a:spLocks noGrp="1"/>
          </p:cNvSpPr>
          <p:nvPr>
            <p:ph type="body" idx="1"/>
          </p:nvPr>
        </p:nvSpPr>
        <p:spPr>
          <a:xfrm>
            <a:off x="1154954" y="4777381"/>
            <a:ext cx="8825659"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600"/>
              <a:buNone/>
              <a:defRPr sz="2000" cap="none">
                <a:solidFill>
                  <a:srgbClr val="86D1D8"/>
                </a:solidFill>
              </a:defRPr>
            </a:lvl1pPr>
            <a:lvl2pPr marL="914400" lvl="1" indent="-228600" algn="l">
              <a:lnSpc>
                <a:spcPct val="100000"/>
              </a:lnSpc>
              <a:spcBef>
                <a:spcPts val="1000"/>
              </a:spcBef>
              <a:spcAft>
                <a:spcPts val="0"/>
              </a:spcAft>
              <a:buSzPts val="1440"/>
              <a:buNone/>
              <a:defRPr sz="1800">
                <a:solidFill>
                  <a:schemeClr val="lt1"/>
                </a:solidFill>
              </a:defRPr>
            </a:lvl2pPr>
            <a:lvl3pPr marL="1371600" lvl="2" indent="-228600" algn="l">
              <a:lnSpc>
                <a:spcPct val="100000"/>
              </a:lnSpc>
              <a:spcBef>
                <a:spcPts val="1000"/>
              </a:spcBef>
              <a:spcAft>
                <a:spcPts val="0"/>
              </a:spcAft>
              <a:buSzPts val="1280"/>
              <a:buNone/>
              <a:defRPr sz="1600">
                <a:solidFill>
                  <a:schemeClr val="lt1"/>
                </a:solidFill>
              </a:defRPr>
            </a:lvl3pPr>
            <a:lvl4pPr marL="1828800" lvl="3" indent="-228600" algn="l">
              <a:lnSpc>
                <a:spcPct val="100000"/>
              </a:lnSpc>
              <a:spcBef>
                <a:spcPts val="1000"/>
              </a:spcBef>
              <a:spcAft>
                <a:spcPts val="0"/>
              </a:spcAft>
              <a:buSzPts val="1120"/>
              <a:buNone/>
              <a:defRPr sz="1400">
                <a:solidFill>
                  <a:schemeClr val="lt1"/>
                </a:solidFill>
              </a:defRPr>
            </a:lvl4pPr>
            <a:lvl5pPr marL="2286000" lvl="4" indent="-228600" algn="l">
              <a:lnSpc>
                <a:spcPct val="100000"/>
              </a:lnSpc>
              <a:spcBef>
                <a:spcPts val="1000"/>
              </a:spcBef>
              <a:spcAft>
                <a:spcPts val="0"/>
              </a:spcAft>
              <a:buSzPts val="1120"/>
              <a:buNone/>
              <a:defRPr sz="1400">
                <a:solidFill>
                  <a:schemeClr val="lt1"/>
                </a:solidFill>
              </a:defRPr>
            </a:lvl5pPr>
            <a:lvl6pPr marL="2743200" lvl="5" indent="-228600" algn="l">
              <a:lnSpc>
                <a:spcPct val="100000"/>
              </a:lnSpc>
              <a:spcBef>
                <a:spcPts val="1000"/>
              </a:spcBef>
              <a:spcAft>
                <a:spcPts val="0"/>
              </a:spcAft>
              <a:buSzPts val="1120"/>
              <a:buNone/>
              <a:defRPr sz="1400">
                <a:solidFill>
                  <a:schemeClr val="lt1"/>
                </a:solidFill>
              </a:defRPr>
            </a:lvl6pPr>
            <a:lvl7pPr marL="3200400" lvl="6" indent="-228600" algn="l">
              <a:lnSpc>
                <a:spcPct val="100000"/>
              </a:lnSpc>
              <a:spcBef>
                <a:spcPts val="1000"/>
              </a:spcBef>
              <a:spcAft>
                <a:spcPts val="0"/>
              </a:spcAft>
              <a:buSzPts val="1120"/>
              <a:buNone/>
              <a:defRPr sz="1400">
                <a:solidFill>
                  <a:schemeClr val="lt1"/>
                </a:solidFill>
              </a:defRPr>
            </a:lvl7pPr>
            <a:lvl8pPr marL="3657600" lvl="7" indent="-228600" algn="l">
              <a:lnSpc>
                <a:spcPct val="100000"/>
              </a:lnSpc>
              <a:spcBef>
                <a:spcPts val="1000"/>
              </a:spcBef>
              <a:spcAft>
                <a:spcPts val="0"/>
              </a:spcAft>
              <a:buSzPts val="1120"/>
              <a:buNone/>
              <a:defRPr sz="1400">
                <a:solidFill>
                  <a:schemeClr val="lt1"/>
                </a:solidFill>
              </a:defRPr>
            </a:lvl8pPr>
            <a:lvl9pPr marL="4114800" lvl="8" indent="-228600" algn="l">
              <a:lnSpc>
                <a:spcPct val="100000"/>
              </a:lnSpc>
              <a:spcBef>
                <a:spcPts val="1000"/>
              </a:spcBef>
              <a:spcAft>
                <a:spcPts val="0"/>
              </a:spcAft>
              <a:buSzPts val="1120"/>
              <a:buNone/>
              <a:defRPr sz="1400">
                <a:solidFill>
                  <a:schemeClr val="lt1"/>
                </a:solidFill>
              </a:defRPr>
            </a:lvl9pPr>
          </a:lstStyle>
          <a:p>
            <a:endParaRPr/>
          </a:p>
        </p:txBody>
      </p:sp>
      <p:sp>
        <p:nvSpPr>
          <p:cNvPr id="103" name="Google Shape;103;p3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3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3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6"/>
        <p:cNvGrpSpPr/>
        <p:nvPr/>
      </p:nvGrpSpPr>
      <p:grpSpPr>
        <a:xfrm>
          <a:off x="0" y="0"/>
          <a:ext cx="0" cy="0"/>
          <a:chOff x="0" y="0"/>
          <a:chExt cx="0" cy="0"/>
        </a:xfrm>
      </p:grpSpPr>
      <p:sp>
        <p:nvSpPr>
          <p:cNvPr id="107" name="Google Shape;107;p3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31"/>
          <p:cNvSpPr txBox="1">
            <a:spLocks noGrp="1"/>
          </p:cNvSpPr>
          <p:nvPr>
            <p:ph type="body" idx="1"/>
          </p:nvPr>
        </p:nvSpPr>
        <p:spPr>
          <a:xfrm>
            <a:off x="632947" y="1981200"/>
            <a:ext cx="2946866"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09" name="Google Shape;109;p31"/>
          <p:cNvSpPr txBox="1">
            <a:spLocks noGrp="1"/>
          </p:cNvSpPr>
          <p:nvPr>
            <p:ph type="body" idx="2"/>
          </p:nvPr>
        </p:nvSpPr>
        <p:spPr>
          <a:xfrm>
            <a:off x="652463" y="2667000"/>
            <a:ext cx="2927350"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10" name="Google Shape;110;p31"/>
          <p:cNvSpPr txBox="1">
            <a:spLocks noGrp="1"/>
          </p:cNvSpPr>
          <p:nvPr>
            <p:ph type="body" idx="3"/>
          </p:nvPr>
        </p:nvSpPr>
        <p:spPr>
          <a:xfrm>
            <a:off x="3883659" y="1981200"/>
            <a:ext cx="2936241"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11" name="Google Shape;111;p31"/>
          <p:cNvSpPr txBox="1">
            <a:spLocks noGrp="1"/>
          </p:cNvSpPr>
          <p:nvPr>
            <p:ph type="body" idx="4"/>
          </p:nvPr>
        </p:nvSpPr>
        <p:spPr>
          <a:xfrm>
            <a:off x="3873106" y="2667000"/>
            <a:ext cx="2946794"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12" name="Google Shape;112;p31"/>
          <p:cNvSpPr txBox="1">
            <a:spLocks noGrp="1"/>
          </p:cNvSpPr>
          <p:nvPr>
            <p:ph type="body" idx="5"/>
          </p:nvPr>
        </p:nvSpPr>
        <p:spPr>
          <a:xfrm>
            <a:off x="7124700" y="1981200"/>
            <a:ext cx="2932113"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13" name="Google Shape;113;p31"/>
          <p:cNvSpPr txBox="1">
            <a:spLocks noGrp="1"/>
          </p:cNvSpPr>
          <p:nvPr>
            <p:ph type="body" idx="6"/>
          </p:nvPr>
        </p:nvSpPr>
        <p:spPr>
          <a:xfrm>
            <a:off x="7124700" y="2667000"/>
            <a:ext cx="2932113"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cxnSp>
        <p:nvCxnSpPr>
          <p:cNvPr id="114" name="Google Shape;114;p31"/>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15" name="Google Shape;115;p31"/>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16" name="Google Shape;116;p3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3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3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9"/>
        <p:cNvGrpSpPr/>
        <p:nvPr/>
      </p:nvGrpSpPr>
      <p:grpSpPr>
        <a:xfrm>
          <a:off x="0" y="0"/>
          <a:ext cx="0" cy="0"/>
          <a:chOff x="0" y="0"/>
          <a:chExt cx="0" cy="0"/>
        </a:xfrm>
      </p:grpSpPr>
      <p:sp>
        <p:nvSpPr>
          <p:cNvPr id="120" name="Google Shape;120;p3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32"/>
          <p:cNvSpPr txBox="1">
            <a:spLocks noGrp="1"/>
          </p:cNvSpPr>
          <p:nvPr>
            <p:ph type="body" idx="1"/>
          </p:nvPr>
        </p:nvSpPr>
        <p:spPr>
          <a:xfrm>
            <a:off x="652463" y="4250949"/>
            <a:ext cx="2940050"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22" name="Google Shape;122;p32"/>
          <p:cNvSpPr>
            <a:spLocks noGrp="1"/>
          </p:cNvSpPr>
          <p:nvPr>
            <p:ph type="pic" idx="2"/>
          </p:nvPr>
        </p:nvSpPr>
        <p:spPr>
          <a:xfrm>
            <a:off x="652463" y="2209800"/>
            <a:ext cx="2940050" cy="1524000"/>
          </a:xfrm>
          <a:prstGeom prst="roundRect">
            <a:avLst>
              <a:gd name="adj" fmla="val 1858"/>
            </a:avLst>
          </a:prstGeom>
          <a:noFill/>
          <a:ln>
            <a:noFill/>
          </a:ln>
          <a:effectLst>
            <a:outerShdw blurRad="50800" dist="50800" dir="5400000" algn="tl" rotWithShape="0">
              <a:srgbClr val="000000">
                <a:alpha val="42352"/>
              </a:srgbClr>
            </a:outerShdw>
          </a:effectLst>
        </p:spPr>
      </p:sp>
      <p:sp>
        <p:nvSpPr>
          <p:cNvPr id="123" name="Google Shape;123;p32"/>
          <p:cNvSpPr txBox="1">
            <a:spLocks noGrp="1"/>
          </p:cNvSpPr>
          <p:nvPr>
            <p:ph type="body" idx="3"/>
          </p:nvPr>
        </p:nvSpPr>
        <p:spPr>
          <a:xfrm>
            <a:off x="652463" y="4827211"/>
            <a:ext cx="2940050" cy="65918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24" name="Google Shape;124;p32"/>
          <p:cNvSpPr txBox="1">
            <a:spLocks noGrp="1"/>
          </p:cNvSpPr>
          <p:nvPr>
            <p:ph type="body" idx="4"/>
          </p:nvPr>
        </p:nvSpPr>
        <p:spPr>
          <a:xfrm>
            <a:off x="3889375" y="4250949"/>
            <a:ext cx="2930525"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25" name="Google Shape;125;p32"/>
          <p:cNvSpPr>
            <a:spLocks noGrp="1"/>
          </p:cNvSpPr>
          <p:nvPr>
            <p:ph type="pic" idx="5"/>
          </p:nvPr>
        </p:nvSpPr>
        <p:spPr>
          <a:xfrm>
            <a:off x="3889374" y="2209800"/>
            <a:ext cx="2930525" cy="1524000"/>
          </a:xfrm>
          <a:prstGeom prst="roundRect">
            <a:avLst>
              <a:gd name="adj" fmla="val 1858"/>
            </a:avLst>
          </a:prstGeom>
          <a:noFill/>
          <a:ln>
            <a:noFill/>
          </a:ln>
          <a:effectLst>
            <a:outerShdw blurRad="50800" dist="50800" dir="5400000" algn="tl" rotWithShape="0">
              <a:srgbClr val="000000">
                <a:alpha val="42352"/>
              </a:srgbClr>
            </a:outerShdw>
          </a:effectLst>
        </p:spPr>
      </p:sp>
      <p:sp>
        <p:nvSpPr>
          <p:cNvPr id="126" name="Google Shape;126;p32"/>
          <p:cNvSpPr txBox="1">
            <a:spLocks noGrp="1"/>
          </p:cNvSpPr>
          <p:nvPr>
            <p:ph type="body" idx="6"/>
          </p:nvPr>
        </p:nvSpPr>
        <p:spPr>
          <a:xfrm>
            <a:off x="3888022" y="4827210"/>
            <a:ext cx="2934406" cy="65918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27" name="Google Shape;127;p32"/>
          <p:cNvSpPr txBox="1">
            <a:spLocks noGrp="1"/>
          </p:cNvSpPr>
          <p:nvPr>
            <p:ph type="body" idx="7"/>
          </p:nvPr>
        </p:nvSpPr>
        <p:spPr>
          <a:xfrm>
            <a:off x="7124700" y="4250949"/>
            <a:ext cx="2932113"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28" name="Google Shape;128;p32"/>
          <p:cNvSpPr>
            <a:spLocks noGrp="1"/>
          </p:cNvSpPr>
          <p:nvPr>
            <p:ph type="pic" idx="8"/>
          </p:nvPr>
        </p:nvSpPr>
        <p:spPr>
          <a:xfrm>
            <a:off x="7124699" y="2209800"/>
            <a:ext cx="2932113" cy="1524000"/>
          </a:xfrm>
          <a:prstGeom prst="roundRect">
            <a:avLst>
              <a:gd name="adj" fmla="val 1858"/>
            </a:avLst>
          </a:prstGeom>
          <a:noFill/>
          <a:ln>
            <a:noFill/>
          </a:ln>
          <a:effectLst>
            <a:outerShdw blurRad="50800" dist="50800" dir="5400000" algn="tl" rotWithShape="0">
              <a:srgbClr val="000000">
                <a:alpha val="42352"/>
              </a:srgbClr>
            </a:outerShdw>
          </a:effectLst>
        </p:spPr>
      </p:sp>
      <p:sp>
        <p:nvSpPr>
          <p:cNvPr id="129" name="Google Shape;129;p32"/>
          <p:cNvSpPr txBox="1">
            <a:spLocks noGrp="1"/>
          </p:cNvSpPr>
          <p:nvPr>
            <p:ph type="body" idx="9"/>
          </p:nvPr>
        </p:nvSpPr>
        <p:spPr>
          <a:xfrm>
            <a:off x="7124575" y="4827208"/>
            <a:ext cx="2935997" cy="65918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cxnSp>
        <p:nvCxnSpPr>
          <p:cNvPr id="130" name="Google Shape;130;p32"/>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31" name="Google Shape;131;p32"/>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32" name="Google Shape;132;p3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3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3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5"/>
        <p:cNvGrpSpPr/>
        <p:nvPr/>
      </p:nvGrpSpPr>
      <p:grpSpPr>
        <a:xfrm>
          <a:off x="0" y="0"/>
          <a:ext cx="0" cy="0"/>
          <a:chOff x="0" y="0"/>
          <a:chExt cx="0" cy="0"/>
        </a:xfrm>
      </p:grpSpPr>
      <p:sp>
        <p:nvSpPr>
          <p:cNvPr id="136" name="Google Shape;136;p3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33"/>
          <p:cNvSpPr txBox="1">
            <a:spLocks noGrp="1"/>
          </p:cNvSpPr>
          <p:nvPr>
            <p:ph type="body" idx="1"/>
          </p:nvPr>
        </p:nvSpPr>
        <p:spPr>
          <a:xfrm rot="5400000">
            <a:off x="3478842" y="-322612"/>
            <a:ext cx="4195481" cy="8946541"/>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38" name="Google Shape;138;p3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3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1"/>
        <p:cNvGrpSpPr/>
        <p:nvPr/>
      </p:nvGrpSpPr>
      <p:grpSpPr>
        <a:xfrm>
          <a:off x="0" y="0"/>
          <a:ext cx="0" cy="0"/>
          <a:chOff x="0" y="0"/>
          <a:chExt cx="0" cy="0"/>
        </a:xfrm>
      </p:grpSpPr>
      <p:sp>
        <p:nvSpPr>
          <p:cNvPr id="142" name="Google Shape;142;p34"/>
          <p:cNvSpPr txBox="1">
            <a:spLocks noGrp="1"/>
          </p:cNvSpPr>
          <p:nvPr>
            <p:ph type="title"/>
          </p:nvPr>
        </p:nvSpPr>
        <p:spPr>
          <a:xfrm rot="5400000">
            <a:off x="6267450" y="2466975"/>
            <a:ext cx="5826125" cy="17526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34"/>
          <p:cNvSpPr txBox="1">
            <a:spLocks noGrp="1"/>
          </p:cNvSpPr>
          <p:nvPr>
            <p:ph type="body" idx="1"/>
          </p:nvPr>
        </p:nvSpPr>
        <p:spPr>
          <a:xfrm rot="5400000">
            <a:off x="1679576" y="-139699"/>
            <a:ext cx="5368924" cy="7423149"/>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44" name="Google Shape;144;p3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3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3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19"/>
          <p:cNvSpPr txBox="1">
            <a:spLocks noGrp="1"/>
          </p:cNvSpPr>
          <p:nvPr>
            <p:ph type="ctrTitle"/>
          </p:nvPr>
        </p:nvSpPr>
        <p:spPr>
          <a:xfrm>
            <a:off x="1154955" y="1447800"/>
            <a:ext cx="8825658" cy="332958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7200"/>
              <a:buFont typeface="Century Gothic"/>
              <a:buNone/>
              <a:defRPr sz="7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9"/>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SzPts val="1600"/>
              <a:buNone/>
              <a:defRPr cap="none">
                <a:solidFill>
                  <a:srgbClr val="86D1D8"/>
                </a:solidFill>
              </a:defRPr>
            </a:lvl1pPr>
            <a:lvl2pPr lvl="1" algn="ctr">
              <a:lnSpc>
                <a:spcPct val="100000"/>
              </a:lnSpc>
              <a:spcBef>
                <a:spcPts val="1000"/>
              </a:spcBef>
              <a:spcAft>
                <a:spcPts val="0"/>
              </a:spcAft>
              <a:buSzPts val="1440"/>
              <a:buNone/>
              <a:defRPr>
                <a:solidFill>
                  <a:schemeClr val="lt1"/>
                </a:solidFill>
              </a:defRPr>
            </a:lvl2pPr>
            <a:lvl3pPr lvl="2" algn="ctr">
              <a:lnSpc>
                <a:spcPct val="100000"/>
              </a:lnSpc>
              <a:spcBef>
                <a:spcPts val="1000"/>
              </a:spcBef>
              <a:spcAft>
                <a:spcPts val="0"/>
              </a:spcAft>
              <a:buSzPts val="1280"/>
              <a:buNone/>
              <a:defRPr>
                <a:solidFill>
                  <a:schemeClr val="lt1"/>
                </a:solidFill>
              </a:defRPr>
            </a:lvl3pPr>
            <a:lvl4pPr lvl="3" algn="ctr">
              <a:lnSpc>
                <a:spcPct val="100000"/>
              </a:lnSpc>
              <a:spcBef>
                <a:spcPts val="1000"/>
              </a:spcBef>
              <a:spcAft>
                <a:spcPts val="0"/>
              </a:spcAft>
              <a:buSzPts val="1120"/>
              <a:buNone/>
              <a:defRPr>
                <a:solidFill>
                  <a:schemeClr val="lt1"/>
                </a:solidFill>
              </a:defRPr>
            </a:lvl4pPr>
            <a:lvl5pPr lvl="4" algn="ctr">
              <a:lnSpc>
                <a:spcPct val="100000"/>
              </a:lnSpc>
              <a:spcBef>
                <a:spcPts val="1000"/>
              </a:spcBef>
              <a:spcAft>
                <a:spcPts val="0"/>
              </a:spcAft>
              <a:buSzPts val="1120"/>
              <a:buNone/>
              <a:defRPr>
                <a:solidFill>
                  <a:schemeClr val="lt1"/>
                </a:solidFill>
              </a:defRPr>
            </a:lvl5pPr>
            <a:lvl6pPr lvl="5" algn="ctr">
              <a:lnSpc>
                <a:spcPct val="100000"/>
              </a:lnSpc>
              <a:spcBef>
                <a:spcPts val="1000"/>
              </a:spcBef>
              <a:spcAft>
                <a:spcPts val="0"/>
              </a:spcAft>
              <a:buSzPts val="1120"/>
              <a:buNone/>
              <a:defRPr>
                <a:solidFill>
                  <a:schemeClr val="lt1"/>
                </a:solidFill>
              </a:defRPr>
            </a:lvl6pPr>
            <a:lvl7pPr lvl="6" algn="ctr">
              <a:lnSpc>
                <a:spcPct val="100000"/>
              </a:lnSpc>
              <a:spcBef>
                <a:spcPts val="1000"/>
              </a:spcBef>
              <a:spcAft>
                <a:spcPts val="0"/>
              </a:spcAft>
              <a:buSzPts val="1120"/>
              <a:buNone/>
              <a:defRPr>
                <a:solidFill>
                  <a:schemeClr val="lt1"/>
                </a:solidFill>
              </a:defRPr>
            </a:lvl7pPr>
            <a:lvl8pPr lvl="7" algn="ctr">
              <a:lnSpc>
                <a:spcPct val="100000"/>
              </a:lnSpc>
              <a:spcBef>
                <a:spcPts val="1000"/>
              </a:spcBef>
              <a:spcAft>
                <a:spcPts val="0"/>
              </a:spcAft>
              <a:buSzPts val="1120"/>
              <a:buNone/>
              <a:defRPr>
                <a:solidFill>
                  <a:schemeClr val="lt1"/>
                </a:solidFill>
              </a:defRPr>
            </a:lvl8pPr>
            <a:lvl9pPr lvl="8" algn="ctr">
              <a:lnSpc>
                <a:spcPct val="100000"/>
              </a:lnSpc>
              <a:spcBef>
                <a:spcPts val="1000"/>
              </a:spcBef>
              <a:spcAft>
                <a:spcPts val="0"/>
              </a:spcAft>
              <a:buSzPts val="1120"/>
              <a:buNone/>
              <a:defRPr>
                <a:solidFill>
                  <a:schemeClr val="lt1"/>
                </a:solidFill>
              </a:defRPr>
            </a:lvl9pPr>
          </a:lstStyle>
          <a:p>
            <a:endParaRPr/>
          </a:p>
        </p:txBody>
      </p:sp>
      <p:sp>
        <p:nvSpPr>
          <p:cNvPr id="28" name="Google Shape;28;p1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20"/>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0"/>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34" name="Google Shape;34;p2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21"/>
          <p:cNvSpPr txBox="1">
            <a:spLocks noGrp="1"/>
          </p:cNvSpPr>
          <p:nvPr>
            <p:ph type="title"/>
          </p:nvPr>
        </p:nvSpPr>
        <p:spPr>
          <a:xfrm>
            <a:off x="1154956" y="2861733"/>
            <a:ext cx="8825657" cy="1915647"/>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4000"/>
              <a:buFont typeface="Century Gothic"/>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1"/>
          <p:cNvSpPr txBox="1">
            <a:spLocks noGrp="1"/>
          </p:cNvSpPr>
          <p:nvPr>
            <p:ph type="body" idx="1"/>
          </p:nvPr>
        </p:nvSpPr>
        <p:spPr>
          <a:xfrm>
            <a:off x="1154955" y="4777381"/>
            <a:ext cx="8825658"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600"/>
              <a:buNone/>
              <a:defRPr sz="2000" cap="none">
                <a:solidFill>
                  <a:srgbClr val="86D1D8"/>
                </a:solidFill>
              </a:defRPr>
            </a:lvl1pPr>
            <a:lvl2pPr marL="914400" lvl="1" indent="-228600" algn="l">
              <a:lnSpc>
                <a:spcPct val="100000"/>
              </a:lnSpc>
              <a:spcBef>
                <a:spcPts val="1000"/>
              </a:spcBef>
              <a:spcAft>
                <a:spcPts val="0"/>
              </a:spcAft>
              <a:buSzPts val="1440"/>
              <a:buNone/>
              <a:defRPr sz="1800">
                <a:solidFill>
                  <a:schemeClr val="lt1"/>
                </a:solidFill>
              </a:defRPr>
            </a:lvl2pPr>
            <a:lvl3pPr marL="1371600" lvl="2" indent="-228600" algn="l">
              <a:lnSpc>
                <a:spcPct val="100000"/>
              </a:lnSpc>
              <a:spcBef>
                <a:spcPts val="1000"/>
              </a:spcBef>
              <a:spcAft>
                <a:spcPts val="0"/>
              </a:spcAft>
              <a:buSzPts val="1280"/>
              <a:buNone/>
              <a:defRPr sz="1600">
                <a:solidFill>
                  <a:schemeClr val="lt1"/>
                </a:solidFill>
              </a:defRPr>
            </a:lvl3pPr>
            <a:lvl4pPr marL="1828800" lvl="3" indent="-228600" algn="l">
              <a:lnSpc>
                <a:spcPct val="100000"/>
              </a:lnSpc>
              <a:spcBef>
                <a:spcPts val="1000"/>
              </a:spcBef>
              <a:spcAft>
                <a:spcPts val="0"/>
              </a:spcAft>
              <a:buSzPts val="1120"/>
              <a:buNone/>
              <a:defRPr sz="1400">
                <a:solidFill>
                  <a:schemeClr val="lt1"/>
                </a:solidFill>
              </a:defRPr>
            </a:lvl4pPr>
            <a:lvl5pPr marL="2286000" lvl="4" indent="-228600" algn="l">
              <a:lnSpc>
                <a:spcPct val="100000"/>
              </a:lnSpc>
              <a:spcBef>
                <a:spcPts val="1000"/>
              </a:spcBef>
              <a:spcAft>
                <a:spcPts val="0"/>
              </a:spcAft>
              <a:buSzPts val="1120"/>
              <a:buNone/>
              <a:defRPr sz="1400">
                <a:solidFill>
                  <a:schemeClr val="lt1"/>
                </a:solidFill>
              </a:defRPr>
            </a:lvl5pPr>
            <a:lvl6pPr marL="2743200" lvl="5" indent="-228600" algn="l">
              <a:lnSpc>
                <a:spcPct val="100000"/>
              </a:lnSpc>
              <a:spcBef>
                <a:spcPts val="1000"/>
              </a:spcBef>
              <a:spcAft>
                <a:spcPts val="0"/>
              </a:spcAft>
              <a:buSzPts val="1120"/>
              <a:buNone/>
              <a:defRPr sz="1400">
                <a:solidFill>
                  <a:schemeClr val="lt1"/>
                </a:solidFill>
              </a:defRPr>
            </a:lvl6pPr>
            <a:lvl7pPr marL="3200400" lvl="6" indent="-228600" algn="l">
              <a:lnSpc>
                <a:spcPct val="100000"/>
              </a:lnSpc>
              <a:spcBef>
                <a:spcPts val="1000"/>
              </a:spcBef>
              <a:spcAft>
                <a:spcPts val="0"/>
              </a:spcAft>
              <a:buSzPts val="1120"/>
              <a:buNone/>
              <a:defRPr sz="1400">
                <a:solidFill>
                  <a:schemeClr val="lt1"/>
                </a:solidFill>
              </a:defRPr>
            </a:lvl7pPr>
            <a:lvl8pPr marL="3657600" lvl="7" indent="-228600" algn="l">
              <a:lnSpc>
                <a:spcPct val="100000"/>
              </a:lnSpc>
              <a:spcBef>
                <a:spcPts val="1000"/>
              </a:spcBef>
              <a:spcAft>
                <a:spcPts val="0"/>
              </a:spcAft>
              <a:buSzPts val="1120"/>
              <a:buNone/>
              <a:defRPr sz="1400">
                <a:solidFill>
                  <a:schemeClr val="lt1"/>
                </a:solidFill>
              </a:defRPr>
            </a:lvl8pPr>
            <a:lvl9pPr marL="4114800" lvl="8" indent="-228600" algn="l">
              <a:lnSpc>
                <a:spcPct val="100000"/>
              </a:lnSpc>
              <a:spcBef>
                <a:spcPts val="1000"/>
              </a:spcBef>
              <a:spcAft>
                <a:spcPts val="0"/>
              </a:spcAft>
              <a:buSzPts val="1120"/>
              <a:buNone/>
              <a:defRPr sz="1400">
                <a:solidFill>
                  <a:schemeClr val="lt1"/>
                </a:solidFill>
              </a:defRPr>
            </a:lvl9pPr>
          </a:lstStyle>
          <a:p>
            <a:endParaRPr/>
          </a:p>
        </p:txBody>
      </p:sp>
      <p:sp>
        <p:nvSpPr>
          <p:cNvPr id="40" name="Google Shape;40;p2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2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2"/>
          <p:cNvSpPr txBox="1">
            <a:spLocks noGrp="1"/>
          </p:cNvSpPr>
          <p:nvPr>
            <p:ph type="body" idx="1"/>
          </p:nvPr>
        </p:nvSpPr>
        <p:spPr>
          <a:xfrm>
            <a:off x="1103312" y="2060575"/>
            <a:ext cx="4396339" cy="4195763"/>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46" name="Google Shape;46;p22"/>
          <p:cNvSpPr txBox="1">
            <a:spLocks noGrp="1"/>
          </p:cNvSpPr>
          <p:nvPr>
            <p:ph type="body" idx="2"/>
          </p:nvPr>
        </p:nvSpPr>
        <p:spPr>
          <a:xfrm>
            <a:off x="5654493" y="2056092"/>
            <a:ext cx="4396341" cy="4200245"/>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47" name="Google Shape;47;p2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2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2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3"/>
          <p:cNvSpPr txBox="1">
            <a:spLocks noGrp="1"/>
          </p:cNvSpPr>
          <p:nvPr>
            <p:ph type="body" idx="1"/>
          </p:nvPr>
        </p:nvSpPr>
        <p:spPr>
          <a:xfrm>
            <a:off x="1103313" y="1905000"/>
            <a:ext cx="4396338"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53" name="Google Shape;53;p23"/>
          <p:cNvSpPr txBox="1">
            <a:spLocks noGrp="1"/>
          </p:cNvSpPr>
          <p:nvPr>
            <p:ph type="body" idx="2"/>
          </p:nvPr>
        </p:nvSpPr>
        <p:spPr>
          <a:xfrm>
            <a:off x="1103312"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54" name="Google Shape;54;p23"/>
          <p:cNvSpPr txBox="1">
            <a:spLocks noGrp="1"/>
          </p:cNvSpPr>
          <p:nvPr>
            <p:ph type="body" idx="3"/>
          </p:nvPr>
        </p:nvSpPr>
        <p:spPr>
          <a:xfrm>
            <a:off x="5654495" y="1905000"/>
            <a:ext cx="4396339"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55" name="Google Shape;55;p23"/>
          <p:cNvSpPr txBox="1">
            <a:spLocks noGrp="1"/>
          </p:cNvSpPr>
          <p:nvPr>
            <p:ph type="body" idx="4"/>
          </p:nvPr>
        </p:nvSpPr>
        <p:spPr>
          <a:xfrm>
            <a:off x="5654495"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56" name="Google Shape;56;p2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25"/>
          <p:cNvSpPr txBox="1">
            <a:spLocks noGrp="1"/>
          </p:cNvSpPr>
          <p:nvPr>
            <p:ph type="title"/>
          </p:nvPr>
        </p:nvSpPr>
        <p:spPr>
          <a:xfrm>
            <a:off x="1154953" y="1447800"/>
            <a:ext cx="3401064" cy="1447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2400"/>
              <a:buFont typeface="Century Gothic"/>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5"/>
          <p:cNvSpPr txBox="1">
            <a:spLocks noGrp="1"/>
          </p:cNvSpPr>
          <p:nvPr>
            <p:ph type="body" idx="1"/>
          </p:nvPr>
        </p:nvSpPr>
        <p:spPr>
          <a:xfrm>
            <a:off x="4784616" y="1447800"/>
            <a:ext cx="5195997" cy="4572000"/>
          </a:xfrm>
          <a:prstGeom prst="rect">
            <a:avLst/>
          </a:prstGeom>
          <a:noFill/>
          <a:ln>
            <a:noFill/>
          </a:ln>
        </p:spPr>
        <p:txBody>
          <a:bodyPr spcFirstLastPara="1" wrap="square" lIns="91425" tIns="45700" rIns="91425" bIns="45700" anchor="ctr" anchorCtr="0">
            <a:normAutofit/>
          </a:bodyPr>
          <a:lstStyle>
            <a:lvl1pPr marL="457200" lvl="0" indent="-330200" algn="l">
              <a:lnSpc>
                <a:spcPct val="100000"/>
              </a:lnSpc>
              <a:spcBef>
                <a:spcPts val="1000"/>
              </a:spcBef>
              <a:spcAft>
                <a:spcPts val="0"/>
              </a:spcAft>
              <a:buSzPts val="1600"/>
              <a:buChar char="►"/>
              <a:defRPr sz="2000"/>
            </a:lvl1pPr>
            <a:lvl2pPr marL="914400" lvl="1" indent="-320040" algn="l">
              <a:lnSpc>
                <a:spcPct val="100000"/>
              </a:lnSpc>
              <a:spcBef>
                <a:spcPts val="1000"/>
              </a:spcBef>
              <a:spcAft>
                <a:spcPts val="0"/>
              </a:spcAft>
              <a:buSzPts val="1440"/>
              <a:buChar char="►"/>
              <a:defRPr sz="1800"/>
            </a:lvl2pPr>
            <a:lvl3pPr marL="1371600" lvl="2" indent="-309880" algn="l">
              <a:lnSpc>
                <a:spcPct val="100000"/>
              </a:lnSpc>
              <a:spcBef>
                <a:spcPts val="1000"/>
              </a:spcBef>
              <a:spcAft>
                <a:spcPts val="0"/>
              </a:spcAft>
              <a:buSzPts val="1280"/>
              <a:buChar char="►"/>
              <a:defRPr sz="1600"/>
            </a:lvl3pPr>
            <a:lvl4pPr marL="1828800" lvl="3" indent="-299719" algn="l">
              <a:lnSpc>
                <a:spcPct val="100000"/>
              </a:lnSpc>
              <a:spcBef>
                <a:spcPts val="1000"/>
              </a:spcBef>
              <a:spcAft>
                <a:spcPts val="0"/>
              </a:spcAft>
              <a:buSzPts val="1120"/>
              <a:buChar char="►"/>
              <a:defRPr sz="1400"/>
            </a:lvl4pPr>
            <a:lvl5pPr marL="2286000" lvl="4" indent="-299720" algn="l">
              <a:lnSpc>
                <a:spcPct val="100000"/>
              </a:lnSpc>
              <a:spcBef>
                <a:spcPts val="1000"/>
              </a:spcBef>
              <a:spcAft>
                <a:spcPts val="0"/>
              </a:spcAft>
              <a:buSzPts val="1120"/>
              <a:buChar char="►"/>
              <a:defRPr sz="1400"/>
            </a:lvl5pPr>
            <a:lvl6pPr marL="2743200" lvl="5" indent="-299720" algn="l">
              <a:lnSpc>
                <a:spcPct val="100000"/>
              </a:lnSpc>
              <a:spcBef>
                <a:spcPts val="1000"/>
              </a:spcBef>
              <a:spcAft>
                <a:spcPts val="0"/>
              </a:spcAft>
              <a:buSzPts val="1120"/>
              <a:buChar char="►"/>
              <a:defRPr sz="1400"/>
            </a:lvl6pPr>
            <a:lvl7pPr marL="3200400" lvl="6" indent="-299720" algn="l">
              <a:lnSpc>
                <a:spcPct val="100000"/>
              </a:lnSpc>
              <a:spcBef>
                <a:spcPts val="1000"/>
              </a:spcBef>
              <a:spcAft>
                <a:spcPts val="0"/>
              </a:spcAft>
              <a:buSzPts val="1120"/>
              <a:buChar char="►"/>
              <a:defRPr sz="1400"/>
            </a:lvl7pPr>
            <a:lvl8pPr marL="3657600" lvl="7" indent="-299720" algn="l">
              <a:lnSpc>
                <a:spcPct val="100000"/>
              </a:lnSpc>
              <a:spcBef>
                <a:spcPts val="1000"/>
              </a:spcBef>
              <a:spcAft>
                <a:spcPts val="0"/>
              </a:spcAft>
              <a:buSzPts val="1120"/>
              <a:buChar char="►"/>
              <a:defRPr sz="1400"/>
            </a:lvl8pPr>
            <a:lvl9pPr marL="4114800" lvl="8" indent="-299720" algn="l">
              <a:lnSpc>
                <a:spcPct val="100000"/>
              </a:lnSpc>
              <a:spcBef>
                <a:spcPts val="1000"/>
              </a:spcBef>
              <a:spcAft>
                <a:spcPts val="0"/>
              </a:spcAft>
              <a:buSzPts val="1120"/>
              <a:buChar char="►"/>
              <a:defRPr sz="1400"/>
            </a:lvl9pPr>
          </a:lstStyle>
          <a:p>
            <a:endParaRPr/>
          </a:p>
        </p:txBody>
      </p:sp>
      <p:sp>
        <p:nvSpPr>
          <p:cNvPr id="67" name="Google Shape;67;p25"/>
          <p:cNvSpPr txBox="1">
            <a:spLocks noGrp="1"/>
          </p:cNvSpPr>
          <p:nvPr>
            <p:ph type="body" idx="2"/>
          </p:nvPr>
        </p:nvSpPr>
        <p:spPr>
          <a:xfrm>
            <a:off x="1154953" y="3129280"/>
            <a:ext cx="3401063" cy="28955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68" name="Google Shape;68;p2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26"/>
          <p:cNvSpPr txBox="1">
            <a:spLocks noGrp="1"/>
          </p:cNvSpPr>
          <p:nvPr>
            <p:ph type="title"/>
          </p:nvPr>
        </p:nvSpPr>
        <p:spPr>
          <a:xfrm>
            <a:off x="1153907" y="1854192"/>
            <a:ext cx="5092906" cy="157480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2"/>
              </a:buClr>
              <a:buSzPts val="3600"/>
              <a:buFont typeface="Century Gothic"/>
              <a:buNone/>
              <a:defRPr sz="36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6"/>
          <p:cNvSpPr>
            <a:spLocks noGrp="1"/>
          </p:cNvSpPr>
          <p:nvPr>
            <p:ph type="pic" idx="2"/>
          </p:nvPr>
        </p:nvSpPr>
        <p:spPr>
          <a:xfrm>
            <a:off x="6949546" y="1143000"/>
            <a:ext cx="3200400" cy="4572000"/>
          </a:xfrm>
          <a:prstGeom prst="roundRect">
            <a:avLst>
              <a:gd name="adj" fmla="val 1858"/>
            </a:avLst>
          </a:prstGeom>
          <a:noFill/>
          <a:ln>
            <a:noFill/>
          </a:ln>
          <a:effectLst>
            <a:outerShdw blurRad="50800" dist="50800" dir="5400000" algn="tl" rotWithShape="0">
              <a:srgbClr val="000000">
                <a:alpha val="42352"/>
              </a:srgbClr>
            </a:outerShdw>
          </a:effectLst>
        </p:spPr>
      </p:sp>
      <p:sp>
        <p:nvSpPr>
          <p:cNvPr id="74" name="Google Shape;74;p26"/>
          <p:cNvSpPr txBox="1">
            <a:spLocks noGrp="1"/>
          </p:cNvSpPr>
          <p:nvPr>
            <p:ph type="body" idx="1"/>
          </p:nvPr>
        </p:nvSpPr>
        <p:spPr>
          <a:xfrm>
            <a:off x="1154954" y="3657600"/>
            <a:ext cx="5084979" cy="13716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75" name="Google Shape;75;p2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9"/>
        <p:cNvGrpSpPr/>
        <p:nvPr/>
      </p:nvGrpSpPr>
      <p:grpSpPr>
        <a:xfrm>
          <a:off x="0" y="0"/>
          <a:ext cx="0" cy="0"/>
          <a:chOff x="0" y="0"/>
          <a:chExt cx="0" cy="0"/>
        </a:xfrm>
      </p:grpSpPr>
      <p:pic>
        <p:nvPicPr>
          <p:cNvPr id="10" name="Google Shape;10;p17"/>
          <p:cNvPicPr preferRelativeResize="0"/>
          <p:nvPr/>
        </p:nvPicPr>
        <p:blipFill rotWithShape="1">
          <a:blip r:embed="rId20">
            <a:alphaModFix/>
          </a:blip>
          <a:srcRect l="3613"/>
          <a:stretch/>
        </p:blipFill>
        <p:spPr>
          <a:xfrm>
            <a:off x="0" y="2669685"/>
            <a:ext cx="4037012" cy="4188315"/>
          </a:xfrm>
          <a:prstGeom prst="rect">
            <a:avLst/>
          </a:prstGeom>
          <a:noFill/>
          <a:ln>
            <a:noFill/>
          </a:ln>
        </p:spPr>
      </p:pic>
      <p:pic>
        <p:nvPicPr>
          <p:cNvPr id="11" name="Google Shape;11;p17"/>
          <p:cNvPicPr preferRelativeResize="0"/>
          <p:nvPr/>
        </p:nvPicPr>
        <p:blipFill rotWithShape="1">
          <a:blip r:embed="rId21">
            <a:alphaModFix/>
          </a:blip>
          <a:srcRect l="35640"/>
          <a:stretch/>
        </p:blipFill>
        <p:spPr>
          <a:xfrm>
            <a:off x="0" y="2892347"/>
            <a:ext cx="1522412" cy="2365453"/>
          </a:xfrm>
          <a:prstGeom prst="rect">
            <a:avLst/>
          </a:prstGeom>
          <a:noFill/>
          <a:ln>
            <a:noFill/>
          </a:ln>
        </p:spPr>
      </p:pic>
      <p:sp>
        <p:nvSpPr>
          <p:cNvPr id="12" name="Google Shape;12;p17"/>
          <p:cNvSpPr/>
          <p:nvPr/>
        </p:nvSpPr>
        <p:spPr>
          <a:xfrm>
            <a:off x="8609012" y="1676400"/>
            <a:ext cx="2819400" cy="2819400"/>
          </a:xfrm>
          <a:prstGeom prst="ellipse">
            <a:avLst/>
          </a:prstGeom>
          <a:gradFill>
            <a:gsLst>
              <a:gs pos="0">
                <a:srgbClr val="4CB9C3">
                  <a:alpha val="6274"/>
                </a:srgbClr>
              </a:gs>
              <a:gs pos="36000">
                <a:srgbClr val="4CB9C3">
                  <a:alpha val="5490"/>
                </a:srgbClr>
              </a:gs>
              <a:gs pos="69000">
                <a:srgbClr val="4CB9C3">
                  <a:alpha val="0"/>
                </a:srgbClr>
              </a:gs>
              <a:gs pos="100000">
                <a:srgbClr val="4CB9C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 name="Google Shape;13;p17"/>
          <p:cNvPicPr preferRelativeResize="0"/>
          <p:nvPr/>
        </p:nvPicPr>
        <p:blipFill rotWithShape="1">
          <a:blip r:embed="rId22">
            <a:alphaModFix/>
          </a:blip>
          <a:srcRect t="28812"/>
          <a:stretch/>
        </p:blipFill>
        <p:spPr>
          <a:xfrm>
            <a:off x="7999412" y="0"/>
            <a:ext cx="1603387" cy="1141407"/>
          </a:xfrm>
          <a:prstGeom prst="rect">
            <a:avLst/>
          </a:prstGeom>
          <a:noFill/>
          <a:ln>
            <a:noFill/>
          </a:ln>
        </p:spPr>
      </p:pic>
      <p:pic>
        <p:nvPicPr>
          <p:cNvPr id="14" name="Google Shape;14;p17"/>
          <p:cNvPicPr preferRelativeResize="0"/>
          <p:nvPr/>
        </p:nvPicPr>
        <p:blipFill rotWithShape="1">
          <a:blip r:embed="rId23">
            <a:alphaModFix/>
          </a:blip>
          <a:srcRect b="23320"/>
          <a:stretch/>
        </p:blipFill>
        <p:spPr>
          <a:xfrm>
            <a:off x="8605878" y="6096000"/>
            <a:ext cx="993734" cy="762000"/>
          </a:xfrm>
          <a:prstGeom prst="rect">
            <a:avLst/>
          </a:prstGeom>
          <a:noFill/>
          <a:ln>
            <a:noFill/>
          </a:ln>
        </p:spPr>
      </p:pic>
      <p:sp>
        <p:nvSpPr>
          <p:cNvPr id="15" name="Google Shape;15;p17"/>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7"/>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7" name="Google Shape;17;p17"/>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marR="0" lvl="0" indent="-330200" algn="l" rtl="0">
              <a:lnSpc>
                <a:spcPct val="100000"/>
              </a:lnSpc>
              <a:spcBef>
                <a:spcPts val="1000"/>
              </a:spcBef>
              <a:spcAft>
                <a:spcPts val="0"/>
              </a:spcAft>
              <a:buClr>
                <a:srgbClr val="86D1D8"/>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lnSpc>
                <a:spcPct val="100000"/>
              </a:lnSpc>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lnSpc>
                <a:spcPct val="100000"/>
              </a:lnSpc>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8" name="Google Shape;18;p1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9" name="Google Shape;19;p1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0" name="Google Shape;20;p1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4.JPG"/><Relationship Id="rId4" Type="http://schemas.openxmlformats.org/officeDocument/2006/relationships/image" Target="../media/image23.JP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
          <p:cNvSpPr/>
          <p:nvPr/>
        </p:nvSpPr>
        <p:spPr>
          <a:xfrm>
            <a:off x="9385850" y="5203500"/>
            <a:ext cx="2806200" cy="1635600"/>
          </a:xfrm>
          <a:prstGeom prst="rect">
            <a:avLst/>
          </a:prstGeom>
          <a:solidFill>
            <a:schemeClr val="dk1"/>
          </a:solidFill>
          <a:ln w="19050" cap="rnd" cmpd="sng">
            <a:solidFill>
              <a:srgbClr val="800F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chemeClr val="lt1"/>
                </a:solidFill>
                <a:latin typeface="Century Gothic"/>
                <a:ea typeface="Century Gothic"/>
                <a:cs typeface="Century Gothic"/>
                <a:sym typeface="Century Gothic"/>
              </a:rPr>
              <a:t>JATIN KUMAR</a:t>
            </a:r>
            <a:endParaRPr sz="3200" b="0" i="0" u="none" strike="noStrike" cap="none">
              <a:solidFill>
                <a:schemeClr val="lt1"/>
              </a:solidFill>
              <a:latin typeface="Century Gothic"/>
              <a:ea typeface="Century Gothic"/>
              <a:cs typeface="Century Gothic"/>
              <a:sym typeface="Century Gothic"/>
            </a:endParaRPr>
          </a:p>
        </p:txBody>
      </p:sp>
      <p:sp>
        <p:nvSpPr>
          <p:cNvPr id="152" name="Google Shape;152;p1"/>
          <p:cNvSpPr txBox="1"/>
          <p:nvPr/>
        </p:nvSpPr>
        <p:spPr>
          <a:xfrm>
            <a:off x="929213" y="13611"/>
            <a:ext cx="8836073" cy="110799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6600" b="0" i="0" u="none" strike="noStrike" cap="none" dirty="0">
                <a:solidFill>
                  <a:schemeClr val="lt1"/>
                </a:solidFill>
                <a:latin typeface="Arial"/>
                <a:ea typeface="Arial"/>
                <a:cs typeface="Arial"/>
                <a:sym typeface="Arial"/>
              </a:rPr>
              <a:t>CRM BANK PROJECT</a:t>
            </a:r>
            <a:endParaRPr sz="6600" b="0" i="0" u="none" strike="noStrike" cap="none" dirty="0">
              <a:solidFill>
                <a:schemeClr val="lt1"/>
              </a:solidFill>
              <a:latin typeface="Arial"/>
              <a:ea typeface="Arial"/>
              <a:cs typeface="Arial"/>
              <a:sym typeface="Arial"/>
            </a:endParaRPr>
          </a:p>
        </p:txBody>
      </p:sp>
      <p:pic>
        <p:nvPicPr>
          <p:cNvPr id="3" name="Picture 2"/>
          <p:cNvPicPr>
            <a:picLocks noChangeAspect="1"/>
          </p:cNvPicPr>
          <p:nvPr/>
        </p:nvPicPr>
        <p:blipFill>
          <a:blip r:embed="rId3"/>
          <a:stretch>
            <a:fillRect/>
          </a:stretch>
        </p:blipFill>
        <p:spPr>
          <a:xfrm>
            <a:off x="0" y="1649211"/>
            <a:ext cx="12192050" cy="355428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8"/>
          <p:cNvSpPr/>
          <p:nvPr/>
        </p:nvSpPr>
        <p:spPr>
          <a:xfrm>
            <a:off x="2736623" y="467095"/>
            <a:ext cx="640233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Montserrat"/>
                <a:ea typeface="Montserrat"/>
                <a:cs typeface="Montserrat"/>
                <a:sym typeface="Montserrat"/>
              </a:rPr>
              <a:t>Gender-wise Income and Active Accounts:</a:t>
            </a:r>
            <a:endParaRPr sz="2400" b="0" i="0" u="none" strike="noStrike" cap="none">
              <a:solidFill>
                <a:schemeClr val="lt1"/>
              </a:solidFill>
              <a:latin typeface="Century Gothic"/>
              <a:ea typeface="Century Gothic"/>
              <a:cs typeface="Century Gothic"/>
              <a:sym typeface="Century Gothic"/>
            </a:endParaRPr>
          </a:p>
        </p:txBody>
      </p:sp>
      <p:sp>
        <p:nvSpPr>
          <p:cNvPr id="222" name="Google Shape;222;p8"/>
          <p:cNvSpPr/>
          <p:nvPr/>
        </p:nvSpPr>
        <p:spPr>
          <a:xfrm>
            <a:off x="5352400" y="3348747"/>
            <a:ext cx="6096000" cy="1339469"/>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1800"/>
              <a:buFont typeface="Arial"/>
              <a:buNone/>
            </a:pPr>
            <a:r>
              <a:rPr lang="en-US" sz="1800" b="0" i="0" u="none" strike="noStrike" cap="none" dirty="0">
                <a:solidFill>
                  <a:schemeClr val="lt1"/>
                </a:solidFill>
                <a:latin typeface="Lato"/>
                <a:ea typeface="Lato"/>
                <a:cs typeface="Lato"/>
                <a:sym typeface="Lato"/>
              </a:rPr>
              <a:t>Females have a higher average estimated salary ($100,601.54) than males ($99,664.58) in this. However, the table also shows that there are more active accounts for males (2,867) than females (2,284).</a:t>
            </a:r>
            <a:endParaRPr sz="1600" b="0" i="0" u="none" strike="noStrike" cap="none" dirty="0">
              <a:solidFill>
                <a:schemeClr val="lt1"/>
              </a:solidFill>
              <a:latin typeface="Arial"/>
              <a:ea typeface="Arial"/>
              <a:cs typeface="Arial"/>
              <a:sym typeface="Arial"/>
            </a:endParaRPr>
          </a:p>
        </p:txBody>
      </p:sp>
      <p:pic>
        <p:nvPicPr>
          <p:cNvPr id="223" name="Google Shape;223;p8"/>
          <p:cNvPicPr preferRelativeResize="0"/>
          <p:nvPr/>
        </p:nvPicPr>
        <p:blipFill rotWithShape="1">
          <a:blip r:embed="rId3">
            <a:alphaModFix/>
          </a:blip>
          <a:srcRect/>
          <a:stretch/>
        </p:blipFill>
        <p:spPr>
          <a:xfrm>
            <a:off x="0" y="2192216"/>
            <a:ext cx="4695907" cy="392722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9"/>
          <p:cNvSpPr/>
          <p:nvPr/>
        </p:nvSpPr>
        <p:spPr>
          <a:xfrm>
            <a:off x="2288169" y="395626"/>
            <a:ext cx="7229864"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Century Gothic"/>
                <a:ea typeface="Century Gothic"/>
                <a:cs typeface="Century Gothic"/>
                <a:sym typeface="Century Gothic"/>
              </a:rPr>
              <a:t>Correlation Between salary and balance</a:t>
            </a:r>
            <a:endParaRPr sz="2800" b="0" i="0" u="none" strike="noStrike" cap="none">
              <a:solidFill>
                <a:schemeClr val="lt1"/>
              </a:solidFill>
              <a:latin typeface="Century Gothic"/>
              <a:ea typeface="Century Gothic"/>
              <a:cs typeface="Century Gothic"/>
              <a:sym typeface="Century Gothic"/>
            </a:endParaRPr>
          </a:p>
        </p:txBody>
      </p:sp>
      <p:sp>
        <p:nvSpPr>
          <p:cNvPr id="231" name="Google Shape;231;p9"/>
          <p:cNvSpPr/>
          <p:nvPr/>
        </p:nvSpPr>
        <p:spPr>
          <a:xfrm>
            <a:off x="5759255" y="2122756"/>
            <a:ext cx="6096000" cy="2833083"/>
          </a:xfrm>
          <a:prstGeom prst="rect">
            <a:avLst/>
          </a:prstGeom>
          <a:noFill/>
          <a:ln>
            <a:noFill/>
          </a:ln>
        </p:spPr>
        <p:txBody>
          <a:bodyPr spcFirstLastPara="1" wrap="square" lIns="91425" tIns="45700" rIns="91425" bIns="45700" anchor="t" anchorCtr="0">
            <a:spAutoFit/>
          </a:bodyPr>
          <a:lstStyle/>
          <a:p>
            <a:pPr marL="342900" marR="0" lvl="0" indent="-342900" algn="l" rtl="0">
              <a:lnSpc>
                <a:spcPct val="115000"/>
              </a:lnSpc>
              <a:spcBef>
                <a:spcPts val="0"/>
              </a:spcBef>
              <a:spcAft>
                <a:spcPts val="0"/>
              </a:spcAft>
              <a:buClr>
                <a:schemeClr val="lt1"/>
              </a:buClr>
              <a:buSzPts val="1800"/>
              <a:buFont typeface="Noto Sans Symbols"/>
              <a:buChar char="∙"/>
            </a:pPr>
            <a:r>
              <a:rPr lang="en-US" sz="1800" b="0" i="0" u="none" strike="noStrike" cap="none">
                <a:solidFill>
                  <a:schemeClr val="lt1"/>
                </a:solidFill>
                <a:latin typeface="Lato"/>
                <a:ea typeface="Lato"/>
                <a:cs typeface="Lato"/>
                <a:sym typeface="Lato"/>
              </a:rPr>
              <a:t>There appears to be a positive correlation between the average balance and the estimated salary. This means that customers with a higher estimated salary tend to have a higher average balance.</a:t>
            </a:r>
            <a:endParaRPr sz="1600" b="0" i="0" u="none" strike="noStrike" cap="none">
              <a:solidFill>
                <a:schemeClr val="lt1"/>
              </a:solidFill>
              <a:latin typeface="Arial"/>
              <a:ea typeface="Arial"/>
              <a:cs typeface="Arial"/>
              <a:sym typeface="Arial"/>
            </a:endParaRPr>
          </a:p>
          <a:p>
            <a:pPr marL="342900" marR="0" lvl="0" indent="-342900" algn="l" rtl="0">
              <a:lnSpc>
                <a:spcPct val="115000"/>
              </a:lnSpc>
              <a:spcBef>
                <a:spcPts val="1500"/>
              </a:spcBef>
              <a:spcAft>
                <a:spcPts val="0"/>
              </a:spcAft>
              <a:buClr>
                <a:schemeClr val="lt1"/>
              </a:buClr>
              <a:buSzPts val="1800"/>
              <a:buFont typeface="Noto Sans Symbols"/>
              <a:buChar char="∙"/>
            </a:pPr>
            <a:r>
              <a:rPr lang="en-US" sz="1800" b="0" i="0" u="none" strike="noStrike" cap="none">
                <a:solidFill>
                  <a:schemeClr val="lt1"/>
                </a:solidFill>
                <a:latin typeface="Lato"/>
                <a:ea typeface="Lato"/>
                <a:cs typeface="Lato"/>
                <a:sym typeface="Lato"/>
              </a:rPr>
              <a:t>The data points are scattered around a general upward trend. This suggests that there is a relationship, but it is not a perfect one. There are many customers who deviate from the trend.</a:t>
            </a:r>
            <a:endParaRPr sz="1600" b="0" i="0" u="none" strike="noStrike" cap="none">
              <a:solidFill>
                <a:schemeClr val="lt1"/>
              </a:solidFill>
              <a:latin typeface="Arial"/>
              <a:ea typeface="Arial"/>
              <a:cs typeface="Arial"/>
              <a:sym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22756"/>
            <a:ext cx="4564380" cy="410219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1160585"/>
            <a:ext cx="12016154" cy="5615353"/>
          </a:xfrm>
          <a:prstGeom prst="rect">
            <a:avLst/>
          </a:prstGeom>
        </p:spPr>
      </p:pic>
      <p:sp>
        <p:nvSpPr>
          <p:cNvPr id="4" name="Google Shape;236;p10"/>
          <p:cNvSpPr txBox="1"/>
          <p:nvPr/>
        </p:nvSpPr>
        <p:spPr>
          <a:xfrm>
            <a:off x="2870814" y="-53552"/>
            <a:ext cx="5230919"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0" i="0" u="sng" strike="noStrike" cap="none" dirty="0">
                <a:solidFill>
                  <a:schemeClr val="lt1"/>
                </a:solidFill>
                <a:latin typeface="Century Gothic"/>
                <a:ea typeface="Century Gothic"/>
                <a:cs typeface="Century Gothic"/>
                <a:sym typeface="Century Gothic"/>
              </a:rPr>
              <a:t>Subjective Insight's</a:t>
            </a:r>
            <a:endParaRPr sz="4400" b="0" i="0" u="sng" strike="noStrike" cap="none" dirty="0">
              <a:solidFill>
                <a:schemeClr val="lt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3108274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0"/>
          <p:cNvSpPr txBox="1"/>
          <p:nvPr/>
        </p:nvSpPr>
        <p:spPr>
          <a:xfrm>
            <a:off x="2870814" y="-53552"/>
            <a:ext cx="5230919"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0" i="0" u="none" strike="noStrike" cap="none" dirty="0">
                <a:solidFill>
                  <a:schemeClr val="lt1"/>
                </a:solidFill>
                <a:latin typeface="Century Gothic"/>
                <a:ea typeface="Century Gothic"/>
                <a:cs typeface="Century Gothic"/>
                <a:sym typeface="Century Gothic"/>
              </a:rPr>
              <a:t>Subjective Insight's</a:t>
            </a:r>
            <a:endParaRPr sz="4400" b="0" i="0" u="none" strike="noStrike" cap="none" dirty="0">
              <a:solidFill>
                <a:schemeClr val="lt1"/>
              </a:solidFill>
              <a:latin typeface="Century Gothic"/>
              <a:ea typeface="Century Gothic"/>
              <a:cs typeface="Century Gothic"/>
              <a:sym typeface="Century Gothic"/>
            </a:endParaRPr>
          </a:p>
        </p:txBody>
      </p:sp>
      <p:sp>
        <p:nvSpPr>
          <p:cNvPr id="237" name="Google Shape;237;p10"/>
          <p:cNvSpPr/>
          <p:nvPr/>
        </p:nvSpPr>
        <p:spPr>
          <a:xfrm>
            <a:off x="4837854" y="1094324"/>
            <a:ext cx="7166577"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lt1"/>
                </a:solidFill>
                <a:latin typeface="Arial"/>
                <a:ea typeface="Arial"/>
                <a:cs typeface="Arial"/>
                <a:sym typeface="Arial"/>
              </a:rPr>
              <a:t>Economic indicators in different geographic regions</a:t>
            </a:r>
            <a:endParaRPr sz="2400" b="0" i="0" u="none" strike="noStrike" cap="none" dirty="0">
              <a:solidFill>
                <a:schemeClr val="lt1"/>
              </a:solidFill>
              <a:latin typeface="Century Gothic"/>
              <a:ea typeface="Century Gothic"/>
              <a:cs typeface="Century Gothic"/>
              <a:sym typeface="Century Gothic"/>
            </a:endParaRPr>
          </a:p>
        </p:txBody>
      </p:sp>
      <p:sp>
        <p:nvSpPr>
          <p:cNvPr id="239" name="Google Shape;239;p10"/>
          <p:cNvSpPr/>
          <p:nvPr/>
        </p:nvSpPr>
        <p:spPr>
          <a:xfrm>
            <a:off x="6096000" y="3206150"/>
            <a:ext cx="6096000" cy="26776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Century Gothic"/>
                <a:ea typeface="Century Gothic"/>
                <a:cs typeface="Century Gothic"/>
                <a:sym typeface="Century Gothic"/>
              </a:rPr>
              <a:t>There are more exited inactive members than exited active members in all three geographic locations. This suggests that inactive users are more likely to churn (stop using the product or service) than active users. This could be for a number of reasons, </a:t>
            </a:r>
            <a:endParaRPr sz="1400" b="0" i="0" u="none" strike="noStrike" cap="none">
              <a:solidFill>
                <a:srgbClr val="000000"/>
              </a:solidFill>
              <a:latin typeface="Arial"/>
              <a:ea typeface="Arial"/>
              <a:cs typeface="Arial"/>
              <a:sym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39815"/>
            <a:ext cx="5486273" cy="48181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1"/>
          <p:cNvSpPr/>
          <p:nvPr/>
        </p:nvSpPr>
        <p:spPr>
          <a:xfrm>
            <a:off x="3282729" y="407350"/>
            <a:ext cx="512133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Arial"/>
                <a:ea typeface="Arial"/>
                <a:cs typeface="Arial"/>
                <a:sym typeface="Arial"/>
              </a:rPr>
              <a:t>Risk Management Assessment</a:t>
            </a:r>
            <a:endParaRPr sz="2800" b="0" i="0" u="none" strike="noStrike" cap="none">
              <a:solidFill>
                <a:schemeClr val="lt1"/>
              </a:solidFill>
              <a:latin typeface="Century Gothic"/>
              <a:ea typeface="Century Gothic"/>
              <a:cs typeface="Century Gothic"/>
              <a:sym typeface="Century Gothic"/>
            </a:endParaRPr>
          </a:p>
        </p:txBody>
      </p:sp>
      <p:pic>
        <p:nvPicPr>
          <p:cNvPr id="245" name="Google Shape;245;p11" descr="C:\Users\ncr\Pictures\Subjective 4th.JPG"/>
          <p:cNvPicPr preferRelativeResize="0"/>
          <p:nvPr/>
        </p:nvPicPr>
        <p:blipFill rotWithShape="1">
          <a:blip r:embed="rId3">
            <a:alphaModFix/>
          </a:blip>
          <a:srcRect/>
          <a:stretch/>
        </p:blipFill>
        <p:spPr>
          <a:xfrm>
            <a:off x="767389" y="1972490"/>
            <a:ext cx="4579620" cy="3722915"/>
          </a:xfrm>
          <a:prstGeom prst="rect">
            <a:avLst/>
          </a:prstGeom>
          <a:noFill/>
          <a:ln>
            <a:noFill/>
          </a:ln>
        </p:spPr>
      </p:pic>
      <p:sp>
        <p:nvSpPr>
          <p:cNvPr id="246" name="Google Shape;246;p11"/>
          <p:cNvSpPr/>
          <p:nvPr/>
        </p:nvSpPr>
        <p:spPr>
          <a:xfrm>
            <a:off x="5987143" y="1537088"/>
            <a:ext cx="6096000" cy="4299639"/>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 </a:t>
            </a:r>
            <a:endParaRPr sz="1600" b="0" i="0" u="none" strike="noStrike" cap="none">
              <a:solidFill>
                <a:schemeClr val="lt1"/>
              </a:solidFill>
              <a:latin typeface="Arial"/>
              <a:ea typeface="Arial"/>
              <a:cs typeface="Arial"/>
              <a:sym typeface="Arial"/>
            </a:endParaRPr>
          </a:p>
          <a:p>
            <a:pPr marL="342900" marR="0" lvl="0" indent="-342900" algn="l" rtl="0">
              <a:lnSpc>
                <a:spcPct val="115000"/>
              </a:lnSpc>
              <a:spcBef>
                <a:spcPts val="1000"/>
              </a:spcBef>
              <a:spcAft>
                <a:spcPts val="0"/>
              </a:spcAft>
              <a:buClr>
                <a:schemeClr val="lt1"/>
              </a:buClr>
              <a:buSzPts val="1800"/>
              <a:buFont typeface="Noto Sans Symbols"/>
              <a:buChar char="∙"/>
            </a:pPr>
            <a:r>
              <a:rPr lang="en-US" sz="1800" b="0" i="0" u="none" strike="noStrike" cap="none">
                <a:solidFill>
                  <a:schemeClr val="lt1"/>
                </a:solidFill>
                <a:latin typeface="Arial"/>
                <a:ea typeface="Arial"/>
                <a:cs typeface="Arial"/>
                <a:sym typeface="Arial"/>
              </a:rPr>
              <a:t>Salary Segment: This column shows the salary brackets for the customers. The brackets include Low Salary, Medium Salary, High Salary, and Not Disclosed.</a:t>
            </a:r>
            <a:endParaRPr sz="1600" b="0" i="0" u="none" strike="noStrike" cap="none">
              <a:solidFill>
                <a:schemeClr val="lt1"/>
              </a:solidFill>
              <a:latin typeface="Arial"/>
              <a:ea typeface="Arial"/>
              <a:cs typeface="Arial"/>
              <a:sym typeface="Arial"/>
            </a:endParaRPr>
          </a:p>
          <a:p>
            <a:pPr marL="342900" marR="0" lvl="0" indent="-342900" algn="l" rtl="0">
              <a:lnSpc>
                <a:spcPct val="115000"/>
              </a:lnSpc>
              <a:spcBef>
                <a:spcPts val="1000"/>
              </a:spcBef>
              <a:spcAft>
                <a:spcPts val="0"/>
              </a:spcAft>
              <a:buClr>
                <a:schemeClr val="lt1"/>
              </a:buClr>
              <a:buSzPts val="1800"/>
              <a:buFont typeface="Noto Sans Symbols"/>
              <a:buChar char="∙"/>
            </a:pPr>
            <a:r>
              <a:rPr lang="en-US" sz="1800" b="0" i="0" u="none" strike="noStrike" cap="none">
                <a:solidFill>
                  <a:schemeClr val="lt1"/>
                </a:solidFill>
                <a:latin typeface="Arial"/>
                <a:ea typeface="Arial"/>
                <a:cs typeface="Arial"/>
                <a:sym typeface="Arial"/>
              </a:rPr>
              <a:t>Credit Score Segment: This column shows the credit score brackets for the customers. The brackets include Poor, Fair, Good, and Excellent.</a:t>
            </a:r>
            <a:endParaRPr sz="1600" b="0" i="0" u="none" strike="noStrike" cap="none">
              <a:solidFill>
                <a:schemeClr val="lt1"/>
              </a:solidFill>
              <a:latin typeface="Arial"/>
              <a:ea typeface="Arial"/>
              <a:cs typeface="Arial"/>
              <a:sym typeface="Arial"/>
            </a:endParaRPr>
          </a:p>
          <a:p>
            <a:pPr marL="342900" marR="0" lvl="0" indent="-342900" algn="l" rtl="0">
              <a:lnSpc>
                <a:spcPct val="115000"/>
              </a:lnSpc>
              <a:spcBef>
                <a:spcPts val="1000"/>
              </a:spcBef>
              <a:spcAft>
                <a:spcPts val="0"/>
              </a:spcAft>
              <a:buClr>
                <a:schemeClr val="lt1"/>
              </a:buClr>
              <a:buSzPts val="1800"/>
              <a:buFont typeface="Noto Sans Symbols"/>
              <a:buChar char="∙"/>
            </a:pPr>
            <a:r>
              <a:rPr lang="en-US" sz="1800" b="0" i="0" u="none" strike="noStrike" cap="none">
                <a:solidFill>
                  <a:schemeClr val="lt1"/>
                </a:solidFill>
                <a:latin typeface="Arial"/>
                <a:ea typeface="Arial"/>
                <a:cs typeface="Arial"/>
                <a:sym typeface="Arial"/>
              </a:rPr>
              <a:t>Count of CustomerID: This table shows the count of the number of customers in each combination of salary and credit score bracket. For instance, there are 237 customers with a Low Salary and a Poor credit score.</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2"/>
          <p:cNvSpPr/>
          <p:nvPr/>
        </p:nvSpPr>
        <p:spPr>
          <a:xfrm>
            <a:off x="0" y="305192"/>
            <a:ext cx="6913303"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Customer Tenure Value Forecast</a:t>
            </a:r>
            <a:endParaRPr sz="3600" b="0" i="0" u="none" strike="noStrike" cap="none">
              <a:solidFill>
                <a:schemeClr val="lt1"/>
              </a:solidFill>
              <a:latin typeface="Century Gothic"/>
              <a:ea typeface="Century Gothic"/>
              <a:cs typeface="Century Gothic"/>
              <a:sym typeface="Century Gothic"/>
            </a:endParaRPr>
          </a:p>
        </p:txBody>
      </p:sp>
      <p:pic>
        <p:nvPicPr>
          <p:cNvPr id="253" name="Google Shape;253;p12" descr="C:\Users\ncr\Pictures\Subjective 5th.JPG"/>
          <p:cNvPicPr preferRelativeResize="0"/>
          <p:nvPr/>
        </p:nvPicPr>
        <p:blipFill rotWithShape="1">
          <a:blip r:embed="rId3">
            <a:alphaModFix/>
          </a:blip>
          <a:srcRect/>
          <a:stretch/>
        </p:blipFill>
        <p:spPr>
          <a:xfrm>
            <a:off x="-2299" y="1632857"/>
            <a:ext cx="5958961" cy="4911634"/>
          </a:xfrm>
          <a:prstGeom prst="rect">
            <a:avLst/>
          </a:prstGeom>
          <a:noFill/>
          <a:ln>
            <a:noFill/>
          </a:ln>
        </p:spPr>
      </p:pic>
      <p:sp>
        <p:nvSpPr>
          <p:cNvPr id="254" name="Google Shape;254;p12"/>
          <p:cNvSpPr/>
          <p:nvPr/>
        </p:nvSpPr>
        <p:spPr>
          <a:xfrm>
            <a:off x="6348549" y="1155926"/>
            <a:ext cx="5564776" cy="5702074"/>
          </a:xfrm>
          <a:prstGeom prst="rect">
            <a:avLst/>
          </a:prstGeom>
          <a:noFill/>
          <a:ln>
            <a:noFill/>
          </a:ln>
        </p:spPr>
        <p:txBody>
          <a:bodyPr spcFirstLastPara="1" wrap="square" lIns="91425" tIns="45700" rIns="91425" bIns="45700" anchor="t" anchorCtr="0">
            <a:spAutoFit/>
          </a:bodyPr>
          <a:lstStyle/>
          <a:p>
            <a:pPr marL="342900" marR="0" lvl="0" indent="-342900" algn="l" rtl="0">
              <a:lnSpc>
                <a:spcPct val="115000"/>
              </a:lnSpc>
              <a:spcBef>
                <a:spcPts val="0"/>
              </a:spcBef>
              <a:spcAft>
                <a:spcPts val="0"/>
              </a:spcAft>
              <a:buClr>
                <a:schemeClr val="lt1"/>
              </a:buClr>
              <a:buSzPts val="1800"/>
              <a:buFont typeface="Noto Sans Symbols"/>
              <a:buChar char="∙"/>
            </a:pPr>
            <a:r>
              <a:rPr lang="en-US" sz="1800" b="0" i="0" u="none" strike="noStrike" cap="none">
                <a:solidFill>
                  <a:schemeClr val="lt1"/>
                </a:solidFill>
                <a:latin typeface="Arial"/>
                <a:ea typeface="Arial"/>
                <a:cs typeface="Arial"/>
                <a:sym typeface="Arial"/>
              </a:rPr>
              <a:t>High-value segments: Customers with high salary and high balance tend to have the longest tenure (4.88 years on average). This suggests that this segment may be the most valuable to the bank.</a:t>
            </a:r>
            <a:endParaRPr sz="1600" b="0" i="0" u="none" strike="noStrike" cap="none">
              <a:solidFill>
                <a:schemeClr val="lt1"/>
              </a:solidFill>
              <a:latin typeface="Arial"/>
              <a:ea typeface="Arial"/>
              <a:cs typeface="Arial"/>
              <a:sym typeface="Arial"/>
            </a:endParaRPr>
          </a:p>
          <a:p>
            <a:pPr marL="457200" marR="0" lvl="0" indent="0" algn="l" rtl="0">
              <a:lnSpc>
                <a:spcPct val="115000"/>
              </a:lnSpc>
              <a:spcBef>
                <a:spcPts val="100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 </a:t>
            </a:r>
            <a:endParaRPr sz="1600" b="0" i="0" u="none" strike="noStrike" cap="none">
              <a:solidFill>
                <a:schemeClr val="lt1"/>
              </a:solidFill>
              <a:latin typeface="Arial"/>
              <a:ea typeface="Arial"/>
              <a:cs typeface="Arial"/>
              <a:sym typeface="Arial"/>
            </a:endParaRPr>
          </a:p>
          <a:p>
            <a:pPr marL="342900" marR="0" lvl="0" indent="-342900" algn="l" rtl="0">
              <a:lnSpc>
                <a:spcPct val="115000"/>
              </a:lnSpc>
              <a:spcBef>
                <a:spcPts val="1000"/>
              </a:spcBef>
              <a:spcAft>
                <a:spcPts val="0"/>
              </a:spcAft>
              <a:buClr>
                <a:schemeClr val="lt1"/>
              </a:buClr>
              <a:buSzPts val="1800"/>
              <a:buFont typeface="Noto Sans Symbols"/>
              <a:buChar char="∙"/>
            </a:pPr>
            <a:r>
              <a:rPr lang="en-US" sz="1800" b="0" i="0" u="none" strike="noStrike" cap="none">
                <a:solidFill>
                  <a:schemeClr val="lt1"/>
                </a:solidFill>
                <a:latin typeface="Arial"/>
                <a:ea typeface="Arial"/>
                <a:cs typeface="Arial"/>
                <a:sym typeface="Arial"/>
              </a:rPr>
              <a:t>Tenure by wealth: Looking at just the rich category, high balance customers still have a higher tenure than low balance customers (4.97 years vs 436 years). The same pattern holds for middle class and poor classifications.</a:t>
            </a:r>
            <a:endParaRPr sz="1600" b="0" i="0" u="none" strike="noStrike" cap="none">
              <a:solidFill>
                <a:schemeClr val="lt1"/>
              </a:solidFill>
              <a:latin typeface="Arial"/>
              <a:ea typeface="Arial"/>
              <a:cs typeface="Arial"/>
              <a:sym typeface="Arial"/>
            </a:endParaRPr>
          </a:p>
          <a:p>
            <a:pPr marL="457200" marR="0" lvl="0" indent="0" algn="l" rtl="0">
              <a:lnSpc>
                <a:spcPct val="115000"/>
              </a:lnSpc>
              <a:spcBef>
                <a:spcPts val="100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 </a:t>
            </a:r>
            <a:endParaRPr sz="1600" b="0" i="0" u="none" strike="noStrike" cap="none">
              <a:solidFill>
                <a:schemeClr val="lt1"/>
              </a:solidFill>
              <a:latin typeface="Arial"/>
              <a:ea typeface="Arial"/>
              <a:cs typeface="Arial"/>
              <a:sym typeface="Arial"/>
            </a:endParaRPr>
          </a:p>
          <a:p>
            <a:pPr marL="457200" marR="0" lvl="0" indent="0" algn="l" rtl="0">
              <a:lnSpc>
                <a:spcPct val="115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 </a:t>
            </a:r>
            <a:endParaRPr sz="1600" b="0" i="0" u="none" strike="noStrike" cap="none">
              <a:solidFill>
                <a:schemeClr val="lt1"/>
              </a:solidFill>
              <a:latin typeface="Arial"/>
              <a:ea typeface="Arial"/>
              <a:cs typeface="Arial"/>
              <a:sym typeface="Arial"/>
            </a:endParaRPr>
          </a:p>
          <a:p>
            <a:pPr marL="342900" marR="0" lvl="0" indent="-342900" algn="l" rtl="0">
              <a:lnSpc>
                <a:spcPct val="115000"/>
              </a:lnSpc>
              <a:spcBef>
                <a:spcPts val="1000"/>
              </a:spcBef>
              <a:spcAft>
                <a:spcPts val="0"/>
              </a:spcAft>
              <a:buClr>
                <a:schemeClr val="lt1"/>
              </a:buClr>
              <a:buSzPts val="1800"/>
              <a:buFont typeface="Noto Sans Symbols"/>
              <a:buChar char="∙"/>
            </a:pPr>
            <a:r>
              <a:rPr lang="en-US" sz="1800" b="0" i="0" u="none" strike="noStrike" cap="none">
                <a:solidFill>
                  <a:schemeClr val="lt1"/>
                </a:solidFill>
                <a:latin typeface="Arial"/>
                <a:ea typeface="Arial"/>
                <a:cs typeface="Arial"/>
                <a:sym typeface="Arial"/>
              </a:rPr>
              <a:t>Tenure by salary: Within each balance category (high, medium, low) customers with high salary have a longer tenure than those with lower salaries.</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3"/>
          <p:cNvSpPr/>
          <p:nvPr/>
        </p:nvSpPr>
        <p:spPr>
          <a:xfrm>
            <a:off x="3351061" y="318254"/>
            <a:ext cx="431400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sng" strike="noStrike" cap="none" dirty="0">
                <a:solidFill>
                  <a:schemeClr val="lt1"/>
                </a:solidFill>
                <a:latin typeface="Lato"/>
                <a:ea typeface="Lato"/>
                <a:cs typeface="Lato"/>
                <a:sym typeface="Lato"/>
              </a:rPr>
              <a:t>Churn rate per year </a:t>
            </a:r>
            <a:endParaRPr sz="3600" b="0" i="0" u="sng" strike="noStrike" cap="none" dirty="0">
              <a:solidFill>
                <a:schemeClr val="lt1"/>
              </a:solidFill>
              <a:latin typeface="Century Gothic"/>
              <a:ea typeface="Century Gothic"/>
              <a:cs typeface="Century Gothic"/>
              <a:sym typeface="Century Gothic"/>
            </a:endParaRPr>
          </a:p>
        </p:txBody>
      </p:sp>
      <p:pic>
        <p:nvPicPr>
          <p:cNvPr id="260" name="Google Shape;260;p13" descr="C:\Users\ncr\Pictures\Subjective 11th.JPG"/>
          <p:cNvPicPr preferRelativeResize="0"/>
          <p:nvPr/>
        </p:nvPicPr>
        <p:blipFill rotWithShape="1">
          <a:blip r:embed="rId3">
            <a:alphaModFix/>
          </a:blip>
          <a:srcRect/>
          <a:stretch/>
        </p:blipFill>
        <p:spPr>
          <a:xfrm>
            <a:off x="688955" y="2094878"/>
            <a:ext cx="4819106" cy="3830277"/>
          </a:xfrm>
          <a:prstGeom prst="rect">
            <a:avLst/>
          </a:prstGeom>
          <a:noFill/>
          <a:ln>
            <a:noFill/>
          </a:ln>
        </p:spPr>
      </p:pic>
      <p:sp>
        <p:nvSpPr>
          <p:cNvPr id="261" name="Google Shape;261;p13"/>
          <p:cNvSpPr/>
          <p:nvPr/>
        </p:nvSpPr>
        <p:spPr>
          <a:xfrm>
            <a:off x="6171542" y="1928678"/>
            <a:ext cx="6096000" cy="4162678"/>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rgbClr val="000000"/>
              </a:buClr>
              <a:buSzPts val="1800"/>
              <a:buFont typeface="Arial"/>
              <a:buNone/>
            </a:pPr>
            <a:r>
              <a:rPr lang="en-US" sz="1800" b="1" i="0" u="none" strike="noStrike" cap="none" dirty="0">
                <a:solidFill>
                  <a:schemeClr val="lt1"/>
                </a:solidFill>
                <a:latin typeface="Times New Roman"/>
                <a:ea typeface="Times New Roman"/>
                <a:cs typeface="Times New Roman"/>
                <a:sym typeface="Times New Roman"/>
              </a:rPr>
              <a:t>Churn Rate:</a:t>
            </a:r>
            <a:endParaRPr sz="1800" b="1" i="0" u="none" strike="noStrike" cap="none" dirty="0">
              <a:solidFill>
                <a:schemeClr val="lt1"/>
              </a:solidFill>
              <a:sym typeface="Arial"/>
            </a:endParaRPr>
          </a:p>
          <a:p>
            <a:pPr marL="342900" marR="0" lvl="0" indent="-342900" algn="l" rtl="0">
              <a:lnSpc>
                <a:spcPct val="200000"/>
              </a:lnSpc>
              <a:spcBef>
                <a:spcPts val="1500"/>
              </a:spcBef>
              <a:spcAft>
                <a:spcPts val="0"/>
              </a:spcAft>
              <a:buClr>
                <a:schemeClr val="lt1"/>
              </a:buClr>
              <a:buSzPts val="1800"/>
              <a:buFont typeface="Noto Sans Symbols"/>
              <a:buChar char="∙"/>
            </a:pPr>
            <a:r>
              <a:rPr lang="en-US" sz="1800" b="1" i="0" u="none" strike="noStrike" cap="none" dirty="0">
                <a:solidFill>
                  <a:schemeClr val="lt1"/>
                </a:solidFill>
                <a:latin typeface="Times New Roman"/>
                <a:ea typeface="Times New Roman"/>
                <a:cs typeface="Times New Roman"/>
                <a:sym typeface="Times New Roman"/>
              </a:rPr>
              <a:t>The overall churn rate for the bank is 20.37%.</a:t>
            </a:r>
            <a:endParaRPr sz="1800" b="1" i="0" u="none" strike="noStrike" cap="none" dirty="0">
              <a:solidFill>
                <a:schemeClr val="lt1"/>
              </a:solidFill>
              <a:sym typeface="Arial"/>
            </a:endParaRPr>
          </a:p>
          <a:p>
            <a:pPr marL="342900" marR="0" lvl="0" indent="-342900" algn="l" rtl="0">
              <a:lnSpc>
                <a:spcPct val="200000"/>
              </a:lnSpc>
              <a:spcBef>
                <a:spcPts val="0"/>
              </a:spcBef>
              <a:spcAft>
                <a:spcPts val="0"/>
              </a:spcAft>
              <a:buClr>
                <a:schemeClr val="lt1"/>
              </a:buClr>
              <a:buSzPts val="1800"/>
              <a:buFont typeface="Noto Sans Symbols"/>
              <a:buChar char="∙"/>
            </a:pPr>
            <a:r>
              <a:rPr lang="en-US" sz="1800" b="1" i="0" u="none" strike="noStrike" cap="none" dirty="0">
                <a:solidFill>
                  <a:schemeClr val="lt1"/>
                </a:solidFill>
                <a:latin typeface="Times New Roman"/>
                <a:ea typeface="Times New Roman"/>
                <a:cs typeface="Times New Roman"/>
                <a:sym typeface="Times New Roman"/>
              </a:rPr>
              <a:t>Year-on-year churn rates show some fluctuations:</a:t>
            </a:r>
            <a:endParaRPr sz="1800" b="1" i="0" u="none" strike="noStrike" cap="none" dirty="0">
              <a:solidFill>
                <a:schemeClr val="lt1"/>
              </a:solidFill>
              <a:sym typeface="Arial"/>
            </a:endParaRPr>
          </a:p>
          <a:p>
            <a:pPr marL="742950" marR="0" lvl="1" indent="-285750" algn="l" rtl="0">
              <a:lnSpc>
                <a:spcPct val="200000"/>
              </a:lnSpc>
              <a:spcBef>
                <a:spcPts val="0"/>
              </a:spcBef>
              <a:spcAft>
                <a:spcPts val="0"/>
              </a:spcAft>
              <a:buClr>
                <a:schemeClr val="lt1"/>
              </a:buClr>
              <a:buSzPts val="1800"/>
              <a:buFont typeface="Courier New"/>
              <a:buChar char="o"/>
            </a:pPr>
            <a:r>
              <a:rPr lang="en-US" sz="1800" b="1" i="0" u="none" strike="noStrike" cap="none" dirty="0">
                <a:solidFill>
                  <a:schemeClr val="lt1"/>
                </a:solidFill>
                <a:latin typeface="Times New Roman"/>
                <a:ea typeface="Times New Roman"/>
                <a:cs typeface="Times New Roman"/>
                <a:sym typeface="Times New Roman"/>
              </a:rPr>
              <a:t>2016: 19.27%</a:t>
            </a:r>
            <a:endParaRPr sz="1800" b="1" i="0" u="none" strike="noStrike" cap="none" dirty="0">
              <a:solidFill>
                <a:schemeClr val="lt1"/>
              </a:solidFill>
              <a:sym typeface="Arial"/>
            </a:endParaRPr>
          </a:p>
          <a:p>
            <a:pPr marL="742950" marR="0" lvl="1" indent="-285750" algn="l" rtl="0">
              <a:lnSpc>
                <a:spcPct val="200000"/>
              </a:lnSpc>
              <a:spcBef>
                <a:spcPts val="0"/>
              </a:spcBef>
              <a:spcAft>
                <a:spcPts val="0"/>
              </a:spcAft>
              <a:buClr>
                <a:schemeClr val="lt1"/>
              </a:buClr>
              <a:buSzPts val="1800"/>
              <a:buFont typeface="Courier New"/>
              <a:buChar char="o"/>
            </a:pPr>
            <a:r>
              <a:rPr lang="en-US" sz="1800" b="1" i="0" u="none" strike="noStrike" cap="none" dirty="0">
                <a:solidFill>
                  <a:schemeClr val="lt1"/>
                </a:solidFill>
                <a:latin typeface="Times New Roman"/>
                <a:ea typeface="Times New Roman"/>
                <a:cs typeface="Times New Roman"/>
                <a:sym typeface="Times New Roman"/>
              </a:rPr>
              <a:t>2017: 22.35% (highest)</a:t>
            </a:r>
            <a:endParaRPr sz="1800" b="1" i="0" u="none" strike="noStrike" cap="none" dirty="0">
              <a:solidFill>
                <a:schemeClr val="lt1"/>
              </a:solidFill>
              <a:sym typeface="Arial"/>
            </a:endParaRPr>
          </a:p>
          <a:p>
            <a:pPr marL="742950" marR="0" lvl="1" indent="-285750" algn="l" rtl="0">
              <a:lnSpc>
                <a:spcPct val="200000"/>
              </a:lnSpc>
              <a:spcBef>
                <a:spcPts val="0"/>
              </a:spcBef>
              <a:spcAft>
                <a:spcPts val="0"/>
              </a:spcAft>
              <a:buClr>
                <a:schemeClr val="lt1"/>
              </a:buClr>
              <a:buSzPts val="1800"/>
              <a:buFont typeface="Courier New"/>
              <a:buChar char="o"/>
            </a:pPr>
            <a:r>
              <a:rPr lang="en-US" sz="1800" b="1" i="0" u="none" strike="noStrike" cap="none" dirty="0">
                <a:solidFill>
                  <a:schemeClr val="lt1"/>
                </a:solidFill>
                <a:latin typeface="Times New Roman"/>
                <a:ea typeface="Times New Roman"/>
                <a:cs typeface="Times New Roman"/>
                <a:sym typeface="Times New Roman"/>
              </a:rPr>
              <a:t>2018: 20.21%</a:t>
            </a:r>
            <a:endParaRPr sz="1800" b="1" i="0" u="none" strike="noStrike" cap="none" dirty="0">
              <a:solidFill>
                <a:schemeClr val="lt1"/>
              </a:solidFill>
              <a:sym typeface="Arial"/>
            </a:endParaRPr>
          </a:p>
          <a:p>
            <a:pPr marL="742950" marR="0" lvl="1" indent="-285750" algn="l" rtl="0">
              <a:lnSpc>
                <a:spcPct val="200000"/>
              </a:lnSpc>
              <a:spcBef>
                <a:spcPts val="0"/>
              </a:spcBef>
              <a:spcAft>
                <a:spcPts val="0"/>
              </a:spcAft>
              <a:buClr>
                <a:schemeClr val="lt1"/>
              </a:buClr>
              <a:buSzPts val="1800"/>
              <a:buFont typeface="Courier New"/>
              <a:buChar char="o"/>
            </a:pPr>
            <a:r>
              <a:rPr lang="en-US" sz="1800" b="1" i="0" u="none" strike="noStrike" cap="none" dirty="0">
                <a:solidFill>
                  <a:schemeClr val="lt1"/>
                </a:solidFill>
                <a:latin typeface="Times New Roman"/>
                <a:ea typeface="Times New Roman"/>
                <a:cs typeface="Times New Roman"/>
                <a:sym typeface="Times New Roman"/>
              </a:rPr>
              <a:t>2019: 19.86% (lowest)</a:t>
            </a:r>
            <a:endParaRPr sz="1800" b="1" i="0" u="none" strike="noStrike" cap="none" dirty="0">
              <a:solidFill>
                <a:schemeClr val="lt1"/>
              </a:solidFil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2e782441b37_0_3"/>
          <p:cNvSpPr txBox="1"/>
          <p:nvPr/>
        </p:nvSpPr>
        <p:spPr>
          <a:xfrm>
            <a:off x="175706" y="872350"/>
            <a:ext cx="11815800" cy="6224238"/>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2000" dirty="0" smtClean="0">
                <a:solidFill>
                  <a:schemeClr val="bg1"/>
                </a:solidFill>
                <a:latin typeface="Lato"/>
                <a:ea typeface="Lato"/>
                <a:cs typeface="Lato"/>
                <a:sym typeface="Lato"/>
              </a:rPr>
              <a:t>If </a:t>
            </a:r>
            <a:r>
              <a:rPr lang="en-US" sz="2000" dirty="0">
                <a:solidFill>
                  <a:schemeClr val="bg1"/>
                </a:solidFill>
                <a:latin typeface="Lato"/>
                <a:ea typeface="Lato"/>
                <a:cs typeface="Lato"/>
                <a:sym typeface="Lato"/>
              </a:rPr>
              <a:t>as compared to the appointment fees taken by the doctors to the total revenue earned by hospital, it can be said that the hospital is profitable. As the total fees by the doctor is 5.35M. thus by excluding that from the total revenue determines the profitability</a:t>
            </a:r>
            <a:r>
              <a:rPr lang="en-US" sz="1800" dirty="0" smtClean="0">
                <a:solidFill>
                  <a:schemeClr val="bg1"/>
                </a:solidFill>
                <a:latin typeface="Lato"/>
                <a:ea typeface="Lato"/>
                <a:cs typeface="Lato"/>
                <a:sym typeface="Lato"/>
              </a:rPr>
              <a:t>. </a:t>
            </a:r>
          </a:p>
          <a:p>
            <a:pPr marL="0" lvl="0" indent="0" algn="l" rtl="0">
              <a:lnSpc>
                <a:spcPct val="90000"/>
              </a:lnSpc>
              <a:spcBef>
                <a:spcPts val="1000"/>
              </a:spcBef>
              <a:spcAft>
                <a:spcPts val="0"/>
              </a:spcAft>
              <a:buNone/>
            </a:pPr>
            <a:endParaRPr sz="1800" dirty="0">
              <a:solidFill>
                <a:schemeClr val="bg1"/>
              </a:solidFill>
              <a:latin typeface="Lato"/>
              <a:ea typeface="Lato"/>
              <a:cs typeface="Lato"/>
              <a:sym typeface="Lato"/>
            </a:endParaRPr>
          </a:p>
          <a:p>
            <a:pPr marL="0" lvl="0" indent="0" algn="l" rtl="0">
              <a:lnSpc>
                <a:spcPct val="90000"/>
              </a:lnSpc>
              <a:spcBef>
                <a:spcPts val="1000"/>
              </a:spcBef>
              <a:spcAft>
                <a:spcPts val="0"/>
              </a:spcAft>
              <a:buNone/>
            </a:pPr>
            <a:r>
              <a:rPr lang="en-US" sz="2000" dirty="0">
                <a:solidFill>
                  <a:schemeClr val="bg1"/>
                </a:solidFill>
              </a:rPr>
              <a:t>•</a:t>
            </a:r>
            <a:r>
              <a:rPr lang="en-US" sz="2000" dirty="0">
                <a:solidFill>
                  <a:schemeClr val="bg1"/>
                </a:solidFill>
                <a:latin typeface="Lato"/>
                <a:ea typeface="Lato"/>
                <a:cs typeface="Lato"/>
                <a:sym typeface="Lato"/>
              </a:rPr>
              <a:t>There is a </a:t>
            </a:r>
            <a:r>
              <a:rPr lang="en-US" sz="2000" dirty="0" smtClean="0">
                <a:solidFill>
                  <a:schemeClr val="bg1"/>
                </a:solidFill>
                <a:latin typeface="Lato"/>
                <a:ea typeface="Lato"/>
                <a:cs typeface="Lato"/>
                <a:sym typeface="Lato"/>
              </a:rPr>
              <a:t>one-to-many </a:t>
            </a:r>
            <a:r>
              <a:rPr lang="en-US" sz="2000" dirty="0">
                <a:solidFill>
                  <a:schemeClr val="bg1"/>
                </a:solidFill>
                <a:latin typeface="Lato"/>
                <a:ea typeface="Lato"/>
                <a:cs typeface="Lato"/>
                <a:sym typeface="Lato"/>
              </a:rPr>
              <a:t>relationship between the doctor id and department, as each doctor is assigned to single department. Like one doctor is associated to single department. There is no single doctor who are assigned to multiple departments</a:t>
            </a:r>
            <a:r>
              <a:rPr lang="en-US" sz="2000" dirty="0" smtClean="0">
                <a:solidFill>
                  <a:schemeClr val="bg1"/>
                </a:solidFill>
                <a:latin typeface="Lato"/>
                <a:ea typeface="Lato"/>
                <a:cs typeface="Lato"/>
                <a:sym typeface="Lato"/>
              </a:rPr>
              <a:t>.</a:t>
            </a:r>
          </a:p>
          <a:p>
            <a:pPr marL="0" lvl="0" indent="0" algn="l" rtl="0">
              <a:lnSpc>
                <a:spcPct val="90000"/>
              </a:lnSpc>
              <a:spcBef>
                <a:spcPts val="1000"/>
              </a:spcBef>
              <a:spcAft>
                <a:spcPts val="0"/>
              </a:spcAft>
              <a:buNone/>
            </a:pPr>
            <a:endParaRPr sz="2000" dirty="0">
              <a:solidFill>
                <a:schemeClr val="bg1"/>
              </a:solidFill>
              <a:latin typeface="Lato"/>
              <a:ea typeface="Lato"/>
              <a:cs typeface="Lato"/>
              <a:sym typeface="Lato"/>
            </a:endParaRPr>
          </a:p>
          <a:p>
            <a:pPr marL="0" lvl="0" indent="0" algn="l" rtl="0">
              <a:lnSpc>
                <a:spcPct val="90000"/>
              </a:lnSpc>
              <a:spcBef>
                <a:spcPts val="1000"/>
              </a:spcBef>
              <a:spcAft>
                <a:spcPts val="0"/>
              </a:spcAft>
              <a:buNone/>
            </a:pPr>
            <a:r>
              <a:rPr lang="en-US" sz="2000" dirty="0">
                <a:solidFill>
                  <a:schemeClr val="bg1"/>
                </a:solidFill>
              </a:rPr>
              <a:t>•</a:t>
            </a:r>
            <a:r>
              <a:rPr lang="en-US" sz="2000" dirty="0">
                <a:solidFill>
                  <a:schemeClr val="bg1"/>
                </a:solidFill>
                <a:latin typeface="Lato"/>
                <a:ea typeface="Lato"/>
                <a:cs typeface="Lato"/>
                <a:sym typeface="Lato"/>
              </a:rPr>
              <a:t>The hospital management should offer discounts to the patients of the age group of 60 (60-70) &amp; </a:t>
            </a:r>
            <a:r>
              <a:rPr lang="en-US" sz="2000" dirty="0" smtClean="0">
                <a:solidFill>
                  <a:schemeClr val="bg1"/>
                </a:solidFill>
                <a:latin typeface="Lato"/>
                <a:ea typeface="Lato"/>
                <a:cs typeface="Lato"/>
                <a:sym typeface="Lato"/>
              </a:rPr>
              <a:t>(above 70). </a:t>
            </a:r>
            <a:r>
              <a:rPr lang="en-US" sz="2000" dirty="0">
                <a:solidFill>
                  <a:schemeClr val="bg1"/>
                </a:solidFill>
                <a:latin typeface="Lato"/>
                <a:ea typeface="Lato"/>
                <a:cs typeface="Lato"/>
                <a:sym typeface="Lato"/>
              </a:rPr>
              <a:t>As they are seniors and need more assistance as compared to the youth generations, thus it will help in increasing the satisfaction score of patients and there can be increase in the patients of this age group </a:t>
            </a:r>
            <a:r>
              <a:rPr lang="en-US" sz="2000" dirty="0" smtClean="0">
                <a:solidFill>
                  <a:schemeClr val="bg1"/>
                </a:solidFill>
                <a:latin typeface="Lato"/>
                <a:ea typeface="Lato"/>
                <a:cs typeface="Lato"/>
                <a:sym typeface="Lato"/>
              </a:rPr>
              <a:t>also</a:t>
            </a:r>
          </a:p>
          <a:p>
            <a:pPr marL="0" lvl="0" indent="0" algn="l" rtl="0">
              <a:lnSpc>
                <a:spcPct val="90000"/>
              </a:lnSpc>
              <a:spcBef>
                <a:spcPts val="1000"/>
              </a:spcBef>
              <a:spcAft>
                <a:spcPts val="0"/>
              </a:spcAft>
              <a:buNone/>
            </a:pPr>
            <a:endParaRPr sz="2000" dirty="0">
              <a:solidFill>
                <a:schemeClr val="bg1"/>
              </a:solidFill>
              <a:latin typeface="Lato"/>
              <a:ea typeface="Lato"/>
              <a:cs typeface="Lato"/>
              <a:sym typeface="Lato"/>
            </a:endParaRPr>
          </a:p>
          <a:p>
            <a:pPr marL="0" lvl="0" indent="0" algn="l" rtl="0">
              <a:lnSpc>
                <a:spcPct val="90000"/>
              </a:lnSpc>
              <a:spcBef>
                <a:spcPts val="1000"/>
              </a:spcBef>
              <a:spcAft>
                <a:spcPts val="0"/>
              </a:spcAft>
              <a:buNone/>
            </a:pPr>
            <a:r>
              <a:rPr lang="en-US" sz="2000" dirty="0">
                <a:solidFill>
                  <a:schemeClr val="bg1"/>
                </a:solidFill>
              </a:rPr>
              <a:t>•</a:t>
            </a:r>
            <a:r>
              <a:rPr lang="en-US" sz="2000" dirty="0">
                <a:solidFill>
                  <a:schemeClr val="bg1"/>
                </a:solidFill>
                <a:latin typeface="Lato"/>
                <a:ea typeface="Lato"/>
                <a:cs typeface="Lato"/>
                <a:sym typeface="Lato"/>
              </a:rPr>
              <a:t>The strategies we could use to provide discounts to the patients should be like giving 50% discount in the appointment fees of doctor to all the seniors category of 60 (60-70) &amp; </a:t>
            </a:r>
            <a:r>
              <a:rPr lang="en-US" sz="2000" dirty="0" smtClean="0">
                <a:solidFill>
                  <a:schemeClr val="bg1"/>
                </a:solidFill>
                <a:latin typeface="Lato"/>
                <a:ea typeface="Lato"/>
                <a:cs typeface="Lato"/>
                <a:sym typeface="Lato"/>
              </a:rPr>
              <a:t> above</a:t>
            </a:r>
            <a:r>
              <a:rPr lang="en-US" sz="2000" dirty="0">
                <a:solidFill>
                  <a:schemeClr val="bg1"/>
                </a:solidFill>
                <a:latin typeface="Lato"/>
                <a:ea typeface="Lato"/>
                <a:cs typeface="Lato"/>
                <a:sym typeface="Lato"/>
              </a:rPr>
              <a:t> </a:t>
            </a:r>
            <a:r>
              <a:rPr lang="en-US" sz="2000" dirty="0" smtClean="0">
                <a:solidFill>
                  <a:schemeClr val="bg1"/>
                </a:solidFill>
                <a:latin typeface="Lato"/>
                <a:ea typeface="Lato"/>
                <a:cs typeface="Lato"/>
                <a:sym typeface="Lato"/>
              </a:rPr>
              <a:t>70. </a:t>
            </a:r>
            <a:r>
              <a:rPr lang="en-US" sz="2000" dirty="0">
                <a:solidFill>
                  <a:schemeClr val="bg1"/>
                </a:solidFill>
                <a:latin typeface="Lato"/>
                <a:ea typeface="Lato"/>
                <a:cs typeface="Lato"/>
                <a:sym typeface="Lato"/>
              </a:rPr>
              <a:t>And we can also provide extra free facilities to the senior citizens like massage area or free regular tests. Thus, it will not increase the number of patients but also increase the satisfaction score of patients by attracting new patients.</a:t>
            </a:r>
            <a:endParaRPr sz="2000" dirty="0">
              <a:solidFill>
                <a:schemeClr val="bg1"/>
              </a:solidFill>
              <a:latin typeface="Lato"/>
              <a:ea typeface="Lato"/>
              <a:cs typeface="Lato"/>
              <a:sym typeface="Lato"/>
            </a:endParaRPr>
          </a:p>
          <a:p>
            <a:pPr marL="0" lvl="0" indent="0" algn="l" rtl="0">
              <a:lnSpc>
                <a:spcPct val="90000"/>
              </a:lnSpc>
              <a:spcBef>
                <a:spcPts val="1000"/>
              </a:spcBef>
              <a:spcAft>
                <a:spcPts val="0"/>
              </a:spcAft>
              <a:buNone/>
            </a:pPr>
            <a:endParaRPr sz="2400" dirty="0">
              <a:solidFill>
                <a:schemeClr val="dk1"/>
              </a:solidFill>
            </a:endParaRPr>
          </a:p>
        </p:txBody>
      </p:sp>
      <p:sp>
        <p:nvSpPr>
          <p:cNvPr id="2" name="TextBox 1"/>
          <p:cNvSpPr txBox="1"/>
          <p:nvPr/>
        </p:nvSpPr>
        <p:spPr>
          <a:xfrm>
            <a:off x="4114800" y="258248"/>
            <a:ext cx="2973891" cy="707886"/>
          </a:xfrm>
          <a:prstGeom prst="rect">
            <a:avLst/>
          </a:prstGeom>
          <a:noFill/>
        </p:spPr>
        <p:txBody>
          <a:bodyPr wrap="none" rtlCol="0">
            <a:spAutoFit/>
          </a:bodyPr>
          <a:lstStyle/>
          <a:p>
            <a:r>
              <a:rPr lang="en-US" sz="4000" b="1" dirty="0" smtClean="0"/>
              <a:t>Conclusion</a:t>
            </a:r>
            <a:endParaRPr lang="en-US" sz="40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8"/>
          <p:cNvSpPr/>
          <p:nvPr/>
        </p:nvSpPr>
        <p:spPr>
          <a:xfrm>
            <a:off x="4018080" y="-3"/>
            <a:ext cx="3622431" cy="693249"/>
          </a:xfrm>
          <a:prstGeom prst="rect">
            <a:avLst/>
          </a:prstGeom>
          <a:solidFill>
            <a:schemeClr val="dk1"/>
          </a:solidFill>
          <a:ln w="254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800" b="0" i="0" u="none" strike="noStrike" cap="none">
                <a:solidFill>
                  <a:schemeClr val="lt1"/>
                </a:solidFill>
                <a:latin typeface="Arial"/>
                <a:ea typeface="Arial"/>
                <a:cs typeface="Arial"/>
                <a:sym typeface="Arial"/>
              </a:rPr>
              <a:t>Dasboard</a:t>
            </a:r>
            <a:endParaRPr sz="4800" b="0" i="0" u="none" strike="noStrike" cap="none">
              <a:solidFill>
                <a:schemeClr val="lt1"/>
              </a:solidFill>
              <a:latin typeface="Arial"/>
              <a:ea typeface="Arial"/>
              <a:cs typeface="Arial"/>
              <a:sym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354" y="3739661"/>
            <a:ext cx="4665784" cy="292916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8495" y="785447"/>
            <a:ext cx="5181600" cy="2802534"/>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2153" y="3739661"/>
            <a:ext cx="4900247" cy="292917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Google Shape;280;p16"/>
          <p:cNvPicPr preferRelativeResize="0"/>
          <p:nvPr/>
        </p:nvPicPr>
        <p:blipFill rotWithShape="1">
          <a:blip r:embed="rId3">
            <a:alphaModFix/>
          </a:blip>
          <a:srcRect/>
          <a:stretch/>
        </p:blipFill>
        <p:spPr>
          <a:xfrm>
            <a:off x="3282462" y="2063261"/>
            <a:ext cx="5146431" cy="3352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5"/>
          <p:cNvSpPr txBox="1"/>
          <p:nvPr/>
        </p:nvSpPr>
        <p:spPr>
          <a:xfrm>
            <a:off x="375138" y="703384"/>
            <a:ext cx="4923143"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4400" b="0" i="0" u="sng" strike="noStrike" cap="none" dirty="0">
                <a:solidFill>
                  <a:schemeClr val="lt1"/>
                </a:solidFill>
                <a:latin typeface="Arial"/>
                <a:ea typeface="Arial"/>
                <a:cs typeface="Arial"/>
                <a:sym typeface="Arial"/>
              </a:rPr>
              <a:t>Problem statement</a:t>
            </a:r>
            <a:endParaRPr sz="4400" b="0" i="0" u="sng" strike="noStrike" cap="none" dirty="0">
              <a:solidFill>
                <a:schemeClr val="lt1"/>
              </a:solidFill>
              <a:latin typeface="Arial"/>
              <a:ea typeface="Arial"/>
              <a:cs typeface="Arial"/>
              <a:sym typeface="Arial"/>
            </a:endParaRPr>
          </a:p>
        </p:txBody>
      </p:sp>
      <p:sp>
        <p:nvSpPr>
          <p:cNvPr id="158" name="Google Shape;158;p35"/>
          <p:cNvSpPr/>
          <p:nvPr/>
        </p:nvSpPr>
        <p:spPr>
          <a:xfrm>
            <a:off x="0" y="2314473"/>
            <a:ext cx="6096000" cy="347783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400"/>
              <a:buFont typeface="Arial"/>
              <a:buChar char="•"/>
            </a:pPr>
            <a:r>
              <a:rPr lang="en-US" sz="2000" i="0" u="none" strike="noStrike" cap="none" dirty="0">
                <a:solidFill>
                  <a:schemeClr val="lt1"/>
                </a:solidFill>
                <a:sym typeface="Arial"/>
              </a:rPr>
              <a:t>Utilize customer demographics, transaction details, exit information, and active profiles to reduce churn, enhance service delivery, and improve customer satisfaction.</a:t>
            </a:r>
            <a:endParaRPr sz="2000" dirty="0"/>
          </a:p>
          <a:p>
            <a:pPr marL="342900" marR="0" lvl="0" indent="-190500" algn="l" rtl="0">
              <a:lnSpc>
                <a:spcPct val="100000"/>
              </a:lnSpc>
              <a:spcBef>
                <a:spcPts val="0"/>
              </a:spcBef>
              <a:spcAft>
                <a:spcPts val="0"/>
              </a:spcAft>
              <a:buClr>
                <a:srgbClr val="000000"/>
              </a:buClr>
              <a:buSzPts val="2400"/>
              <a:buFont typeface="Arial"/>
              <a:buNone/>
            </a:pPr>
            <a:endParaRPr sz="2000" i="0" u="none" strike="noStrike" cap="none" dirty="0">
              <a:solidFill>
                <a:schemeClr val="lt1"/>
              </a:solidFill>
              <a:sym typeface="Arial"/>
            </a:endParaRPr>
          </a:p>
          <a:p>
            <a:pPr marL="342900" marR="0" lvl="0" indent="-342900" algn="l" rtl="0">
              <a:lnSpc>
                <a:spcPct val="100000"/>
              </a:lnSpc>
              <a:spcBef>
                <a:spcPts val="0"/>
              </a:spcBef>
              <a:spcAft>
                <a:spcPts val="0"/>
              </a:spcAft>
              <a:buClr>
                <a:srgbClr val="000000"/>
              </a:buClr>
              <a:buSzPts val="2400"/>
              <a:buFont typeface="Arial"/>
              <a:buChar char="•"/>
            </a:pPr>
            <a:r>
              <a:rPr lang="en-US" sz="2000" i="0" u="none" strike="noStrike" cap="none" dirty="0">
                <a:solidFill>
                  <a:schemeClr val="lt1"/>
                </a:solidFill>
                <a:sym typeface="Arial"/>
              </a:rPr>
              <a:t>Approach:1.Analyze datasets to identify churn predictors and customer segments.</a:t>
            </a:r>
            <a:endParaRPr sz="2000" dirty="0"/>
          </a:p>
          <a:p>
            <a:pPr marL="342900" marR="0" lvl="0" indent="-342900" algn="l" rtl="0">
              <a:lnSpc>
                <a:spcPct val="100000"/>
              </a:lnSpc>
              <a:spcBef>
                <a:spcPts val="0"/>
              </a:spcBef>
              <a:spcAft>
                <a:spcPts val="0"/>
              </a:spcAft>
              <a:buClr>
                <a:srgbClr val="000000"/>
              </a:buClr>
              <a:buSzPts val="2400"/>
              <a:buFont typeface="Arial"/>
              <a:buChar char="•"/>
            </a:pPr>
            <a:r>
              <a:rPr lang="en-US" sz="2000" i="0" u="none" strike="noStrike" cap="none" dirty="0">
                <a:solidFill>
                  <a:schemeClr val="lt1"/>
                </a:solidFill>
                <a:sym typeface="Arial"/>
              </a:rPr>
              <a:t>2.Implement visual to identify the churn and personalize interactions.</a:t>
            </a:r>
            <a:endParaRPr sz="2000" dirty="0"/>
          </a:p>
          <a:p>
            <a:pPr marL="342900" marR="0" lvl="0" indent="-342900" algn="l" rtl="0">
              <a:lnSpc>
                <a:spcPct val="100000"/>
              </a:lnSpc>
              <a:spcBef>
                <a:spcPts val="0"/>
              </a:spcBef>
              <a:spcAft>
                <a:spcPts val="0"/>
              </a:spcAft>
              <a:buClr>
                <a:srgbClr val="000000"/>
              </a:buClr>
              <a:buSzPts val="2400"/>
              <a:buFont typeface="Arial"/>
              <a:buChar char="•"/>
            </a:pPr>
            <a:r>
              <a:rPr lang="en-US" sz="2000" i="0" u="none" strike="noStrike" cap="none" dirty="0">
                <a:solidFill>
                  <a:schemeClr val="lt1"/>
                </a:solidFill>
                <a:sym typeface="Arial"/>
              </a:rPr>
              <a:t>3.Measure success through churn reduction and different metrics</a:t>
            </a:r>
            <a:endParaRPr sz="2000" i="0" u="none" strike="noStrike" cap="none" dirty="0">
              <a:solidFill>
                <a:schemeClr val="lt1"/>
              </a:solidFill>
              <a:sym typeface="Arial"/>
            </a:endParaRPr>
          </a:p>
        </p:txBody>
      </p:sp>
      <p:pic>
        <p:nvPicPr>
          <p:cNvPr id="3" name="Picture 2"/>
          <p:cNvPicPr>
            <a:picLocks noChangeAspect="1"/>
          </p:cNvPicPr>
          <p:nvPr/>
        </p:nvPicPr>
        <p:blipFill>
          <a:blip r:embed="rId3"/>
          <a:stretch>
            <a:fillRect/>
          </a:stretch>
        </p:blipFill>
        <p:spPr>
          <a:xfrm>
            <a:off x="6096000" y="2872153"/>
            <a:ext cx="6096000" cy="398584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
          <p:cNvSpPr/>
          <p:nvPr/>
        </p:nvSpPr>
        <p:spPr>
          <a:xfrm>
            <a:off x="3768354" y="313848"/>
            <a:ext cx="3948517"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sng" strike="noStrike" cap="none">
                <a:solidFill>
                  <a:schemeClr val="lt1"/>
                </a:solidFill>
                <a:latin typeface="Century Gothic"/>
                <a:ea typeface="Century Gothic"/>
                <a:cs typeface="Century Gothic"/>
                <a:sym typeface="Century Gothic"/>
              </a:rPr>
              <a:t>INTRODUCTION</a:t>
            </a:r>
            <a:endParaRPr sz="1400" b="0" i="0" u="sng" strike="noStrike" cap="none">
              <a:solidFill>
                <a:srgbClr val="000000"/>
              </a:solidFill>
              <a:latin typeface="Arial"/>
              <a:ea typeface="Arial"/>
              <a:cs typeface="Arial"/>
              <a:sym typeface="Arial"/>
            </a:endParaRPr>
          </a:p>
        </p:txBody>
      </p:sp>
      <p:sp>
        <p:nvSpPr>
          <p:cNvPr id="164" name="Google Shape;164;p2"/>
          <p:cNvSpPr/>
          <p:nvPr/>
        </p:nvSpPr>
        <p:spPr>
          <a:xfrm>
            <a:off x="4546294" y="1651597"/>
            <a:ext cx="6096000" cy="25853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entury Gothic"/>
                <a:ea typeface="Century Gothic"/>
                <a:cs typeface="Century Gothic"/>
                <a:sym typeface="Century Gothic"/>
              </a:rPr>
              <a:t/>
            </a:r>
            <a:br>
              <a:rPr lang="en-US" sz="1800" b="0" i="0" u="none" strike="noStrike" cap="none">
                <a:solidFill>
                  <a:schemeClr val="lt1"/>
                </a:solidFill>
                <a:latin typeface="Century Gothic"/>
                <a:ea typeface="Century Gothic"/>
                <a:cs typeface="Century Gothic"/>
                <a:sym typeface="Century Gothic"/>
              </a:rPr>
            </a:br>
            <a:endParaRPr sz="1800" b="0" i="0" u="none" strike="noStrike" cap="none">
              <a:solidFill>
                <a:schemeClr val="lt1"/>
              </a:solidFill>
              <a:latin typeface="Century Gothic"/>
              <a:ea typeface="Century Gothic"/>
              <a:cs typeface="Century Gothic"/>
              <a:sym typeface="Century Gothic"/>
            </a:endParaRPr>
          </a:p>
        </p:txBody>
      </p:sp>
      <p:sp>
        <p:nvSpPr>
          <p:cNvPr id="165" name="Google Shape;165;p2"/>
          <p:cNvSpPr/>
          <p:nvPr/>
        </p:nvSpPr>
        <p:spPr>
          <a:xfrm>
            <a:off x="4546294" y="4199295"/>
            <a:ext cx="6096000" cy="1754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entury Gothic"/>
                <a:ea typeface="Century Gothic"/>
                <a:cs typeface="Century Gothic"/>
                <a:sym typeface="Century Gothic"/>
              </a:rPr>
              <a:t/>
            </a:r>
            <a:br>
              <a:rPr lang="en-US" sz="1800" b="0" i="0" u="none" strike="noStrike" cap="none">
                <a:solidFill>
                  <a:schemeClr val="lt1"/>
                </a:solidFill>
                <a:latin typeface="Century Gothic"/>
                <a:ea typeface="Century Gothic"/>
                <a:cs typeface="Century Gothic"/>
                <a:sym typeface="Century Gothic"/>
              </a:rPr>
            </a:br>
            <a:endParaRPr sz="1800" b="0" i="0" u="none" strike="noStrike" cap="none">
              <a:solidFill>
                <a:schemeClr val="lt1"/>
              </a:solidFill>
              <a:latin typeface="Century Gothic"/>
              <a:ea typeface="Century Gothic"/>
              <a:cs typeface="Century Gothic"/>
              <a:sym typeface="Century Gothic"/>
            </a:endParaRPr>
          </a:p>
        </p:txBody>
      </p:sp>
      <p:sp>
        <p:nvSpPr>
          <p:cNvPr id="166" name="Google Shape;166;p2"/>
          <p:cNvSpPr txBox="1"/>
          <p:nvPr/>
        </p:nvSpPr>
        <p:spPr>
          <a:xfrm>
            <a:off x="-257502" y="2218817"/>
            <a:ext cx="9336300" cy="4547881"/>
          </a:xfrm>
          <a:prstGeom prst="rect">
            <a:avLst/>
          </a:prstGeom>
          <a:noFill/>
          <a:ln>
            <a:noFill/>
          </a:ln>
        </p:spPr>
        <p:txBody>
          <a:bodyPr spcFirstLastPara="1" wrap="square" lIns="91425" tIns="91425" rIns="91425" bIns="91425" anchor="t" anchorCtr="0">
            <a:spAutoFit/>
          </a:bodyPr>
          <a:lstStyle/>
          <a:p>
            <a:pPr marL="457200" marR="0" lvl="0" indent="-323850" algn="l" rtl="0">
              <a:lnSpc>
                <a:spcPct val="115000"/>
              </a:lnSpc>
              <a:spcBef>
                <a:spcPts val="0"/>
              </a:spcBef>
              <a:spcAft>
                <a:spcPts val="0"/>
              </a:spcAft>
              <a:buClr>
                <a:schemeClr val="dk1"/>
              </a:buClr>
              <a:buSzPts val="1500"/>
              <a:buFont typeface="Lato"/>
              <a:buChar char="➔"/>
            </a:pPr>
            <a:r>
              <a:rPr lang="en-US" sz="1800" b="1" i="0" u="none" strike="noStrike" cap="none" dirty="0" err="1">
                <a:solidFill>
                  <a:schemeClr val="lt1"/>
                </a:solidFill>
                <a:latin typeface="Lato"/>
                <a:ea typeface="Lato"/>
                <a:cs typeface="Lato"/>
                <a:sym typeface="Lato"/>
              </a:rPr>
              <a:t>RowNumber</a:t>
            </a:r>
            <a:r>
              <a:rPr lang="en-US" sz="1800" b="1" i="0" u="none" strike="noStrike" cap="none" dirty="0">
                <a:solidFill>
                  <a:schemeClr val="lt1"/>
                </a:solidFill>
                <a:latin typeface="Lato"/>
                <a:ea typeface="Lato"/>
                <a:cs typeface="Lato"/>
                <a:sym typeface="Lato"/>
              </a:rPr>
              <a:t>:</a:t>
            </a:r>
            <a:r>
              <a:rPr lang="en-US" sz="1800" b="0" i="0" u="none" strike="noStrike" cap="none" dirty="0">
                <a:solidFill>
                  <a:schemeClr val="lt1"/>
                </a:solidFill>
                <a:latin typeface="Lato"/>
                <a:ea typeface="Lato"/>
                <a:cs typeface="Lato"/>
                <a:sym typeface="Lato"/>
              </a:rPr>
              <a:t> The row number in the dataset, likely used for reference or indexing.</a:t>
            </a:r>
            <a:endParaRPr sz="1800" b="0" i="0" u="none" strike="noStrike" cap="none" dirty="0">
              <a:solidFill>
                <a:schemeClr val="dk1"/>
              </a:solidFill>
              <a:latin typeface="Arial"/>
              <a:ea typeface="Arial"/>
              <a:cs typeface="Arial"/>
              <a:sym typeface="Arial"/>
            </a:endParaRPr>
          </a:p>
          <a:p>
            <a:pPr marL="457200" marR="0" lvl="0" indent="-323850" algn="l" rtl="0">
              <a:lnSpc>
                <a:spcPct val="115000"/>
              </a:lnSpc>
              <a:spcBef>
                <a:spcPts val="1000"/>
              </a:spcBef>
              <a:spcAft>
                <a:spcPts val="0"/>
              </a:spcAft>
              <a:buClr>
                <a:schemeClr val="dk1"/>
              </a:buClr>
              <a:buSzPts val="1500"/>
              <a:buFont typeface="Lato"/>
              <a:buChar char="➔"/>
            </a:pPr>
            <a:r>
              <a:rPr lang="en-US" sz="1800" b="1" i="0" u="none" strike="noStrike" cap="none" dirty="0" err="1">
                <a:solidFill>
                  <a:schemeClr val="lt1"/>
                </a:solidFill>
                <a:latin typeface="Lato"/>
                <a:ea typeface="Lato"/>
                <a:cs typeface="Lato"/>
                <a:sym typeface="Lato"/>
              </a:rPr>
              <a:t>CustomerId</a:t>
            </a:r>
            <a:r>
              <a:rPr lang="en-US" sz="1800" b="1" i="0" u="none" strike="noStrike" cap="none" dirty="0">
                <a:solidFill>
                  <a:schemeClr val="lt1"/>
                </a:solidFill>
                <a:latin typeface="Lato"/>
                <a:ea typeface="Lato"/>
                <a:cs typeface="Lato"/>
                <a:sym typeface="Lato"/>
              </a:rPr>
              <a:t>:</a:t>
            </a:r>
            <a:r>
              <a:rPr lang="en-US" sz="1800" b="0" i="0" u="none" strike="noStrike" cap="none" dirty="0">
                <a:solidFill>
                  <a:schemeClr val="lt1"/>
                </a:solidFill>
                <a:latin typeface="Lato"/>
                <a:ea typeface="Lato"/>
                <a:cs typeface="Lato"/>
                <a:sym typeface="Lato"/>
              </a:rPr>
              <a:t> A unique identifier for each customer.</a:t>
            </a:r>
            <a:endParaRPr sz="1800" b="0" i="0" u="none" strike="noStrike" cap="none" dirty="0">
              <a:solidFill>
                <a:schemeClr val="dk1"/>
              </a:solidFill>
              <a:latin typeface="Arial"/>
              <a:ea typeface="Arial"/>
              <a:cs typeface="Arial"/>
              <a:sym typeface="Arial"/>
            </a:endParaRPr>
          </a:p>
          <a:p>
            <a:pPr marL="457200" marR="0" lvl="0" indent="-323850" algn="l" rtl="0">
              <a:lnSpc>
                <a:spcPct val="100000"/>
              </a:lnSpc>
              <a:spcBef>
                <a:spcPts val="1000"/>
              </a:spcBef>
              <a:spcAft>
                <a:spcPts val="0"/>
              </a:spcAft>
              <a:buClr>
                <a:schemeClr val="dk1"/>
              </a:buClr>
              <a:buSzPts val="1500"/>
              <a:buFont typeface="Lato"/>
              <a:buChar char="➔"/>
            </a:pPr>
            <a:r>
              <a:rPr lang="en-US" sz="1800" b="1" i="0" u="none" strike="noStrike" cap="none" dirty="0" err="1">
                <a:solidFill>
                  <a:schemeClr val="lt1"/>
                </a:solidFill>
                <a:latin typeface="Lato"/>
                <a:ea typeface="Lato"/>
                <a:cs typeface="Lato"/>
                <a:sym typeface="Lato"/>
              </a:rPr>
              <a:t>CreditScore</a:t>
            </a:r>
            <a:r>
              <a:rPr lang="en-US" sz="1800" b="1" i="0" u="none" strike="noStrike" cap="none" dirty="0">
                <a:solidFill>
                  <a:schemeClr val="lt1"/>
                </a:solidFill>
                <a:latin typeface="Lato"/>
                <a:ea typeface="Lato"/>
                <a:cs typeface="Lato"/>
                <a:sym typeface="Lato"/>
              </a:rPr>
              <a:t>: </a:t>
            </a:r>
            <a:r>
              <a:rPr lang="en-US" sz="1800" b="0" i="0" u="none" strike="noStrike" cap="none" dirty="0">
                <a:solidFill>
                  <a:schemeClr val="lt1"/>
                </a:solidFill>
                <a:latin typeface="Lato"/>
                <a:ea typeface="Lato"/>
                <a:cs typeface="Lato"/>
                <a:sym typeface="Lato"/>
              </a:rPr>
              <a:t>A numerical representation of the customer's creditworthiness.</a:t>
            </a:r>
            <a:endParaRPr sz="1800" b="0" i="0" u="none" strike="noStrike" cap="none" dirty="0">
              <a:solidFill>
                <a:schemeClr val="dk1"/>
              </a:solidFill>
              <a:latin typeface="Arial"/>
              <a:ea typeface="Arial"/>
              <a:cs typeface="Arial"/>
              <a:sym typeface="Arial"/>
            </a:endParaRPr>
          </a:p>
          <a:p>
            <a:pPr marL="914400" marR="0" lvl="1" indent="-323850" algn="l" rtl="0">
              <a:lnSpc>
                <a:spcPct val="100000"/>
              </a:lnSpc>
              <a:spcBef>
                <a:spcPts val="0"/>
              </a:spcBef>
              <a:spcAft>
                <a:spcPts val="0"/>
              </a:spcAft>
              <a:buClr>
                <a:schemeClr val="dk1"/>
              </a:buClr>
              <a:buSzPts val="1500"/>
              <a:buFont typeface="Lato"/>
              <a:buChar char="◆"/>
            </a:pPr>
            <a:r>
              <a:rPr lang="en-US" sz="1800" b="1" i="0" u="none" strike="noStrike" cap="none" dirty="0">
                <a:solidFill>
                  <a:schemeClr val="lt1"/>
                </a:solidFill>
                <a:latin typeface="Lato"/>
                <a:ea typeface="Lato"/>
                <a:cs typeface="Lato"/>
                <a:sym typeface="Lato"/>
              </a:rPr>
              <a:t>Credit score: </a:t>
            </a:r>
            <a:endParaRPr sz="1800" b="0" i="0" u="none" strike="noStrike" cap="none" dirty="0">
              <a:solidFill>
                <a:schemeClr val="dk1"/>
              </a:solidFill>
              <a:latin typeface="Arial"/>
              <a:ea typeface="Arial"/>
              <a:cs typeface="Arial"/>
              <a:sym typeface="Arial"/>
            </a:endParaRPr>
          </a:p>
          <a:p>
            <a:pPr marL="1371600" marR="0" lvl="2" indent="-323850" algn="l" rtl="0">
              <a:lnSpc>
                <a:spcPct val="100000"/>
              </a:lnSpc>
              <a:spcBef>
                <a:spcPts val="0"/>
              </a:spcBef>
              <a:spcAft>
                <a:spcPts val="0"/>
              </a:spcAft>
              <a:buClr>
                <a:schemeClr val="dk1"/>
              </a:buClr>
              <a:buSzPts val="1500"/>
              <a:buFont typeface="Lato"/>
              <a:buChar char="●"/>
            </a:pPr>
            <a:r>
              <a:rPr lang="en-US" sz="1800" b="0" i="0" u="none" strike="noStrike" cap="none" dirty="0">
                <a:solidFill>
                  <a:schemeClr val="lt1"/>
                </a:solidFill>
                <a:latin typeface="Lato"/>
                <a:ea typeface="Lato"/>
                <a:cs typeface="Lato"/>
                <a:sym typeface="Lato"/>
              </a:rPr>
              <a:t>Excellent: 800–850</a:t>
            </a:r>
            <a:endParaRPr sz="1800" b="0" i="0" u="none" strike="noStrike" cap="none" dirty="0">
              <a:solidFill>
                <a:schemeClr val="dk1"/>
              </a:solidFill>
              <a:latin typeface="Arial"/>
              <a:ea typeface="Arial"/>
              <a:cs typeface="Arial"/>
              <a:sym typeface="Arial"/>
            </a:endParaRPr>
          </a:p>
          <a:p>
            <a:pPr marL="1371600" marR="0" lvl="2" indent="-323850" algn="l" rtl="0">
              <a:lnSpc>
                <a:spcPct val="100000"/>
              </a:lnSpc>
              <a:spcBef>
                <a:spcPts val="0"/>
              </a:spcBef>
              <a:spcAft>
                <a:spcPts val="0"/>
              </a:spcAft>
              <a:buClr>
                <a:schemeClr val="dk1"/>
              </a:buClr>
              <a:buSzPts val="1500"/>
              <a:buFont typeface="Lato"/>
              <a:buChar char="●"/>
            </a:pPr>
            <a:r>
              <a:rPr lang="en-US" sz="1800" b="0" i="0" u="none" strike="noStrike" cap="none" dirty="0">
                <a:solidFill>
                  <a:schemeClr val="lt1"/>
                </a:solidFill>
                <a:latin typeface="Lato"/>
                <a:ea typeface="Lato"/>
                <a:cs typeface="Lato"/>
                <a:sym typeface="Lato"/>
              </a:rPr>
              <a:t>Very Good: 740–799</a:t>
            </a:r>
            <a:endParaRPr sz="1800" b="0" i="0" u="none" strike="noStrike" cap="none" dirty="0">
              <a:solidFill>
                <a:schemeClr val="dk1"/>
              </a:solidFill>
              <a:latin typeface="Arial"/>
              <a:ea typeface="Arial"/>
              <a:cs typeface="Arial"/>
              <a:sym typeface="Arial"/>
            </a:endParaRPr>
          </a:p>
          <a:p>
            <a:pPr marL="1371600" marR="0" lvl="2" indent="-323850" algn="l" rtl="0">
              <a:lnSpc>
                <a:spcPct val="100000"/>
              </a:lnSpc>
              <a:spcBef>
                <a:spcPts val="0"/>
              </a:spcBef>
              <a:spcAft>
                <a:spcPts val="0"/>
              </a:spcAft>
              <a:buClr>
                <a:schemeClr val="dk1"/>
              </a:buClr>
              <a:buSzPts val="1500"/>
              <a:buFont typeface="Lato"/>
              <a:buChar char="●"/>
            </a:pPr>
            <a:r>
              <a:rPr lang="en-US" sz="1800" b="0" i="0" u="none" strike="noStrike" cap="none" dirty="0">
                <a:solidFill>
                  <a:schemeClr val="lt1"/>
                </a:solidFill>
                <a:latin typeface="Lato"/>
                <a:ea typeface="Lato"/>
                <a:cs typeface="Lato"/>
                <a:sym typeface="Lato"/>
              </a:rPr>
              <a:t>Good: 670–739</a:t>
            </a:r>
            <a:endParaRPr sz="1800" b="0" i="0" u="none" strike="noStrike" cap="none" dirty="0">
              <a:solidFill>
                <a:schemeClr val="dk1"/>
              </a:solidFill>
              <a:latin typeface="Arial"/>
              <a:ea typeface="Arial"/>
              <a:cs typeface="Arial"/>
              <a:sym typeface="Arial"/>
            </a:endParaRPr>
          </a:p>
          <a:p>
            <a:pPr marL="1371600" marR="0" lvl="2" indent="-323850" algn="l" rtl="0">
              <a:lnSpc>
                <a:spcPct val="100000"/>
              </a:lnSpc>
              <a:spcBef>
                <a:spcPts val="0"/>
              </a:spcBef>
              <a:spcAft>
                <a:spcPts val="0"/>
              </a:spcAft>
              <a:buClr>
                <a:schemeClr val="dk1"/>
              </a:buClr>
              <a:buSzPts val="1500"/>
              <a:buFont typeface="Lato"/>
              <a:buChar char="●"/>
            </a:pPr>
            <a:r>
              <a:rPr lang="en-US" sz="1800" b="0" i="0" u="none" strike="noStrike" cap="none" dirty="0">
                <a:solidFill>
                  <a:schemeClr val="lt1"/>
                </a:solidFill>
                <a:latin typeface="Lato"/>
                <a:ea typeface="Lato"/>
                <a:cs typeface="Lato"/>
                <a:sym typeface="Lato"/>
              </a:rPr>
              <a:t>Fair: 580–669</a:t>
            </a:r>
            <a:endParaRPr sz="1800" b="0" i="0" u="none" strike="noStrike" cap="none" dirty="0">
              <a:solidFill>
                <a:schemeClr val="dk1"/>
              </a:solidFill>
              <a:latin typeface="Arial"/>
              <a:ea typeface="Arial"/>
              <a:cs typeface="Arial"/>
              <a:sym typeface="Arial"/>
            </a:endParaRPr>
          </a:p>
          <a:p>
            <a:pPr marL="1371600" marR="0" lvl="2" indent="-323850" algn="l" rtl="0">
              <a:lnSpc>
                <a:spcPct val="100000"/>
              </a:lnSpc>
              <a:spcBef>
                <a:spcPts val="0"/>
              </a:spcBef>
              <a:spcAft>
                <a:spcPts val="0"/>
              </a:spcAft>
              <a:buClr>
                <a:schemeClr val="dk1"/>
              </a:buClr>
              <a:buSzPts val="1500"/>
              <a:buFont typeface="Lato"/>
              <a:buChar char="●"/>
            </a:pPr>
            <a:r>
              <a:rPr lang="en-US" sz="1800" b="0" i="0" u="none" strike="noStrike" cap="none" dirty="0">
                <a:solidFill>
                  <a:schemeClr val="lt1"/>
                </a:solidFill>
                <a:latin typeface="Lato"/>
                <a:ea typeface="Lato"/>
                <a:cs typeface="Lato"/>
                <a:sym typeface="Lato"/>
              </a:rPr>
              <a:t>Poor: 300–579</a:t>
            </a:r>
            <a:endParaRPr sz="1800" b="0" i="0" u="none" strike="noStrike" cap="none" dirty="0">
              <a:solidFill>
                <a:schemeClr val="dk1"/>
              </a:solidFill>
              <a:latin typeface="Arial"/>
              <a:ea typeface="Arial"/>
              <a:cs typeface="Arial"/>
              <a:sym typeface="Arial"/>
            </a:endParaRPr>
          </a:p>
          <a:p>
            <a:pPr marL="457200" marR="0" lvl="0" indent="-323850" algn="l" rtl="0">
              <a:lnSpc>
                <a:spcPct val="115000"/>
              </a:lnSpc>
              <a:spcBef>
                <a:spcPts val="1000"/>
              </a:spcBef>
              <a:spcAft>
                <a:spcPts val="0"/>
              </a:spcAft>
              <a:buClr>
                <a:schemeClr val="dk1"/>
              </a:buClr>
              <a:buSzPts val="1500"/>
              <a:buFont typeface="Lato"/>
              <a:buChar char="➔"/>
            </a:pPr>
            <a:r>
              <a:rPr lang="en-US" sz="1800" b="1" i="0" u="none" strike="noStrike" cap="none" dirty="0" err="1">
                <a:solidFill>
                  <a:schemeClr val="lt1"/>
                </a:solidFill>
                <a:latin typeface="Lato"/>
                <a:ea typeface="Lato"/>
                <a:cs typeface="Lato"/>
                <a:sym typeface="Lato"/>
              </a:rPr>
              <a:t>GeographyID</a:t>
            </a:r>
            <a:r>
              <a:rPr lang="en-US" sz="1800" b="1" i="0" u="none" strike="noStrike" cap="none" dirty="0">
                <a:solidFill>
                  <a:schemeClr val="lt1"/>
                </a:solidFill>
                <a:latin typeface="Lato"/>
                <a:ea typeface="Lato"/>
                <a:cs typeface="Lato"/>
                <a:sym typeface="Lato"/>
              </a:rPr>
              <a:t>:</a:t>
            </a:r>
            <a:r>
              <a:rPr lang="en-US" sz="1800" b="0" i="0" u="none" strike="noStrike" cap="none" dirty="0">
                <a:solidFill>
                  <a:schemeClr val="lt1"/>
                </a:solidFill>
                <a:latin typeface="Lato"/>
                <a:ea typeface="Lato"/>
                <a:cs typeface="Lato"/>
                <a:sym typeface="Lato"/>
              </a:rPr>
              <a:t> A numerical identifier that likely corresponds to a geographical location, such as a country or region.</a:t>
            </a:r>
            <a:endParaRPr sz="1800" b="0" i="0" u="none" strike="noStrike" cap="none" dirty="0">
              <a:solidFill>
                <a:schemeClr val="dk1"/>
              </a:solidFill>
              <a:latin typeface="Arial"/>
              <a:ea typeface="Arial"/>
              <a:cs typeface="Arial"/>
              <a:sym typeface="Arial"/>
            </a:endParaRPr>
          </a:p>
          <a:p>
            <a:pPr marL="457200" marR="0" lvl="0" indent="-323850" algn="l" rtl="0">
              <a:lnSpc>
                <a:spcPct val="115000"/>
              </a:lnSpc>
              <a:spcBef>
                <a:spcPts val="1000"/>
              </a:spcBef>
              <a:spcAft>
                <a:spcPts val="0"/>
              </a:spcAft>
              <a:buClr>
                <a:schemeClr val="dk1"/>
              </a:buClr>
              <a:buSzPts val="1500"/>
              <a:buFont typeface="Lato"/>
              <a:buChar char="➔"/>
            </a:pPr>
            <a:r>
              <a:rPr lang="en-US" sz="1800" b="1" i="0" u="none" strike="noStrike" cap="none" dirty="0" err="1">
                <a:solidFill>
                  <a:schemeClr val="lt1"/>
                </a:solidFill>
                <a:latin typeface="Lato"/>
                <a:ea typeface="Lato"/>
                <a:cs typeface="Lato"/>
                <a:sym typeface="Lato"/>
              </a:rPr>
              <a:t>GenderID</a:t>
            </a:r>
            <a:r>
              <a:rPr lang="en-US" sz="1800" b="1" i="0" u="none" strike="noStrike" cap="none" dirty="0">
                <a:solidFill>
                  <a:schemeClr val="lt1"/>
                </a:solidFill>
                <a:latin typeface="Lato"/>
                <a:ea typeface="Lato"/>
                <a:cs typeface="Lato"/>
                <a:sym typeface="Lato"/>
              </a:rPr>
              <a:t>:</a:t>
            </a:r>
            <a:r>
              <a:rPr lang="en-US" sz="1800" b="0" i="0" u="none" strike="noStrike" cap="none" dirty="0">
                <a:solidFill>
                  <a:schemeClr val="lt1"/>
                </a:solidFill>
                <a:latin typeface="Lato"/>
                <a:ea typeface="Lato"/>
                <a:cs typeface="Lato"/>
                <a:sym typeface="Lato"/>
              </a:rPr>
              <a:t> A numerical identifier for the customer's gender, where for example, '1' could represent male and '2' could represent female.</a:t>
            </a:r>
            <a:endParaRPr sz="1800" b="0" i="0" u="none" strike="noStrike" cap="none" dirty="0">
              <a:solidFill>
                <a:schemeClr val="dk1"/>
              </a:solidFill>
              <a:latin typeface="Arial"/>
              <a:ea typeface="Arial"/>
              <a:cs typeface="Arial"/>
              <a:sym typeface="Arial"/>
            </a:endParaRPr>
          </a:p>
        </p:txBody>
      </p:sp>
      <p:pic>
        <p:nvPicPr>
          <p:cNvPr id="3" name="Picture 2"/>
          <p:cNvPicPr>
            <a:picLocks noChangeAspect="1"/>
          </p:cNvPicPr>
          <p:nvPr/>
        </p:nvPicPr>
        <p:blipFill>
          <a:blip r:embed="rId3"/>
          <a:stretch>
            <a:fillRect/>
          </a:stretch>
        </p:blipFill>
        <p:spPr>
          <a:xfrm>
            <a:off x="2378195" y="0"/>
            <a:ext cx="7058881" cy="208670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2e616a268f5_0_3"/>
          <p:cNvSpPr txBox="1"/>
          <p:nvPr/>
        </p:nvSpPr>
        <p:spPr>
          <a:xfrm>
            <a:off x="960043" y="175845"/>
            <a:ext cx="10627500" cy="6546377"/>
          </a:xfrm>
          <a:prstGeom prst="rect">
            <a:avLst/>
          </a:prstGeom>
          <a:noFill/>
          <a:ln>
            <a:noFill/>
          </a:ln>
        </p:spPr>
        <p:txBody>
          <a:bodyPr spcFirstLastPara="1" wrap="square" lIns="91425" tIns="91425" rIns="91425" bIns="91425" anchor="t" anchorCtr="0">
            <a:spAutoFit/>
          </a:bodyPr>
          <a:lstStyle/>
          <a:p>
            <a:pPr marL="457200" marR="0" lvl="0" indent="-323850" algn="l" rtl="0">
              <a:lnSpc>
                <a:spcPct val="115000"/>
              </a:lnSpc>
              <a:spcBef>
                <a:spcPts val="0"/>
              </a:spcBef>
              <a:spcAft>
                <a:spcPts val="0"/>
              </a:spcAft>
              <a:buClr>
                <a:schemeClr val="dk1"/>
              </a:buClr>
              <a:buSzPts val="1500"/>
              <a:buFont typeface="Arial"/>
              <a:buChar char="➔"/>
            </a:pPr>
            <a:r>
              <a:rPr lang="en-US" sz="1600" b="1" i="0" u="none" strike="noStrike" cap="none" dirty="0">
                <a:solidFill>
                  <a:schemeClr val="lt1"/>
                </a:solidFill>
                <a:latin typeface="Lato"/>
                <a:ea typeface="Lato"/>
                <a:cs typeface="Lato"/>
                <a:sym typeface="Lato"/>
              </a:rPr>
              <a:t>Age: The age of the customer.</a:t>
            </a:r>
            <a:endParaRPr sz="1600" b="1" i="0" u="none" strike="noStrike" cap="none" dirty="0">
              <a:solidFill>
                <a:schemeClr val="lt1"/>
              </a:solidFill>
              <a:latin typeface="Lato"/>
              <a:ea typeface="Lato"/>
              <a:cs typeface="Lato"/>
              <a:sym typeface="Lato"/>
            </a:endParaRPr>
          </a:p>
          <a:p>
            <a:pPr marL="457200" marR="0" lvl="0" indent="-323850" algn="l" rtl="0">
              <a:lnSpc>
                <a:spcPct val="125000"/>
              </a:lnSpc>
              <a:spcBef>
                <a:spcPts val="1000"/>
              </a:spcBef>
              <a:spcAft>
                <a:spcPts val="0"/>
              </a:spcAft>
              <a:buClr>
                <a:schemeClr val="dk1"/>
              </a:buClr>
              <a:buSzPts val="1500"/>
              <a:buFont typeface="Arial"/>
              <a:buChar char="➔"/>
            </a:pPr>
            <a:r>
              <a:rPr lang="en-US" sz="1600" b="1" i="0" u="none" strike="noStrike" cap="none" dirty="0">
                <a:solidFill>
                  <a:schemeClr val="lt1"/>
                </a:solidFill>
                <a:latin typeface="Lato"/>
                <a:ea typeface="Lato"/>
                <a:cs typeface="Lato"/>
                <a:sym typeface="Lato"/>
              </a:rPr>
              <a:t>Tenure: The number of years the customer has been with the bank.</a:t>
            </a:r>
            <a:endParaRPr sz="1600" b="1" i="0" u="none" strike="noStrike" cap="none" dirty="0">
              <a:solidFill>
                <a:schemeClr val="dk1"/>
              </a:solidFill>
              <a:sym typeface="Arial"/>
            </a:endParaRPr>
          </a:p>
          <a:p>
            <a:pPr marL="457200" marR="0" lvl="0" indent="-323850" algn="l" rtl="0">
              <a:lnSpc>
                <a:spcPct val="125000"/>
              </a:lnSpc>
              <a:spcBef>
                <a:spcPts val="1000"/>
              </a:spcBef>
              <a:spcAft>
                <a:spcPts val="0"/>
              </a:spcAft>
              <a:buClr>
                <a:schemeClr val="dk1"/>
              </a:buClr>
              <a:buSzPts val="1500"/>
              <a:buFont typeface="Arial"/>
              <a:buChar char="➔"/>
            </a:pPr>
            <a:r>
              <a:rPr lang="en-US" sz="1600" b="1" i="0" u="none" strike="noStrike" cap="none" dirty="0">
                <a:solidFill>
                  <a:schemeClr val="lt1"/>
                </a:solidFill>
                <a:latin typeface="Lato"/>
                <a:ea typeface="Lato"/>
                <a:cs typeface="Lato"/>
                <a:sym typeface="Lato"/>
              </a:rPr>
              <a:t>Balance: Current balance in the customer's account.</a:t>
            </a:r>
            <a:endParaRPr sz="1600" b="1" i="0" u="none" strike="noStrike" cap="none" dirty="0">
              <a:solidFill>
                <a:schemeClr val="dk1"/>
              </a:solidFill>
              <a:sym typeface="Arial"/>
            </a:endParaRPr>
          </a:p>
          <a:p>
            <a:pPr marL="457200" marR="0" lvl="0" indent="-323850" algn="l" rtl="0">
              <a:lnSpc>
                <a:spcPct val="125000"/>
              </a:lnSpc>
              <a:spcBef>
                <a:spcPts val="1000"/>
              </a:spcBef>
              <a:spcAft>
                <a:spcPts val="0"/>
              </a:spcAft>
              <a:buClr>
                <a:schemeClr val="dk1"/>
              </a:buClr>
              <a:buSzPts val="1500"/>
              <a:buFont typeface="Arial"/>
              <a:buChar char="➔"/>
            </a:pPr>
            <a:r>
              <a:rPr lang="en-US" sz="1600" b="1" i="0" u="none" strike="noStrike" cap="none" dirty="0" err="1">
                <a:solidFill>
                  <a:schemeClr val="lt1"/>
                </a:solidFill>
                <a:latin typeface="Lato"/>
                <a:ea typeface="Lato"/>
                <a:cs typeface="Lato"/>
                <a:sym typeface="Lato"/>
              </a:rPr>
              <a:t>NumOfProducts</a:t>
            </a:r>
            <a:r>
              <a:rPr lang="en-US" sz="1600" b="1" i="0" u="none" strike="noStrike" cap="none" dirty="0">
                <a:solidFill>
                  <a:schemeClr val="lt1"/>
                </a:solidFill>
                <a:latin typeface="Lato"/>
                <a:ea typeface="Lato"/>
                <a:cs typeface="Lato"/>
                <a:sym typeface="Lato"/>
              </a:rPr>
              <a:t>: refers to the number of products that a customer has purchased through the bank. </a:t>
            </a:r>
            <a:endParaRPr sz="1600" b="1" i="0" u="none" strike="noStrike" cap="none" dirty="0">
              <a:solidFill>
                <a:schemeClr val="dk1"/>
              </a:solidFill>
              <a:sym typeface="Arial"/>
            </a:endParaRPr>
          </a:p>
          <a:p>
            <a:pPr marL="457200" marR="0" lvl="0" indent="-323850" algn="l" rtl="0">
              <a:lnSpc>
                <a:spcPct val="125000"/>
              </a:lnSpc>
              <a:spcBef>
                <a:spcPts val="1000"/>
              </a:spcBef>
              <a:spcAft>
                <a:spcPts val="0"/>
              </a:spcAft>
              <a:buClr>
                <a:schemeClr val="dk1"/>
              </a:buClr>
              <a:buSzPts val="1500"/>
              <a:buFont typeface="Arial"/>
              <a:buChar char="➔"/>
            </a:pPr>
            <a:r>
              <a:rPr lang="en-US" sz="1600" b="1" i="0" u="none" strike="noStrike" cap="none" dirty="0" err="1">
                <a:solidFill>
                  <a:schemeClr val="lt1"/>
                </a:solidFill>
                <a:latin typeface="Lato"/>
                <a:ea typeface="Lato"/>
                <a:cs typeface="Lato"/>
                <a:sym typeface="Lato"/>
              </a:rPr>
              <a:t>HasCrCard</a:t>
            </a:r>
            <a:r>
              <a:rPr lang="en-US" sz="1600" b="1" i="0" u="none" strike="noStrike" cap="none" dirty="0">
                <a:solidFill>
                  <a:schemeClr val="lt1"/>
                </a:solidFill>
                <a:latin typeface="Lato"/>
                <a:ea typeface="Lato"/>
                <a:cs typeface="Lato"/>
                <a:sym typeface="Lato"/>
              </a:rPr>
              <a:t>: denotes whether or not a customer has a credit card. This column is also relevant, since people with a credit card are less likely to leave the bank.</a:t>
            </a:r>
            <a:endParaRPr sz="1600" b="1" i="0" u="none" strike="noStrike" cap="none" dirty="0">
              <a:solidFill>
                <a:schemeClr val="dk1"/>
              </a:solidFill>
              <a:sym typeface="Arial"/>
            </a:endParaRPr>
          </a:p>
          <a:p>
            <a:pPr marL="1371600" marR="0" lvl="2" indent="-323850" algn="l" rtl="0">
              <a:lnSpc>
                <a:spcPct val="125000"/>
              </a:lnSpc>
              <a:spcBef>
                <a:spcPts val="1000"/>
              </a:spcBef>
              <a:spcAft>
                <a:spcPts val="0"/>
              </a:spcAft>
              <a:buClr>
                <a:schemeClr val="dk1"/>
              </a:buClr>
              <a:buSzPts val="1500"/>
              <a:buFont typeface="Arial"/>
              <a:buChar char="●"/>
            </a:pPr>
            <a:r>
              <a:rPr lang="en-US" sz="1600" b="1" i="0" u="none" strike="noStrike" cap="none" dirty="0">
                <a:solidFill>
                  <a:schemeClr val="lt1"/>
                </a:solidFill>
                <a:latin typeface="Lato"/>
                <a:ea typeface="Lato"/>
                <a:cs typeface="Lato"/>
                <a:sym typeface="Lato"/>
              </a:rPr>
              <a:t>1 represents credit card holder</a:t>
            </a:r>
            <a:endParaRPr sz="1600" b="1" i="0" u="none" strike="noStrike" cap="none" dirty="0">
              <a:solidFill>
                <a:schemeClr val="dk1"/>
              </a:solidFill>
              <a:sym typeface="Arial"/>
            </a:endParaRPr>
          </a:p>
          <a:p>
            <a:pPr marL="1371600" marR="0" lvl="2" indent="-323850" algn="l" rtl="0">
              <a:lnSpc>
                <a:spcPct val="125000"/>
              </a:lnSpc>
              <a:spcBef>
                <a:spcPts val="1000"/>
              </a:spcBef>
              <a:spcAft>
                <a:spcPts val="0"/>
              </a:spcAft>
              <a:buClr>
                <a:schemeClr val="dk1"/>
              </a:buClr>
              <a:buSzPts val="1500"/>
              <a:buFont typeface="Arial"/>
              <a:buChar char="●"/>
            </a:pPr>
            <a:r>
              <a:rPr lang="en-US" sz="1600" b="1" i="0" u="none" strike="noStrike" cap="none" dirty="0">
                <a:solidFill>
                  <a:schemeClr val="lt1"/>
                </a:solidFill>
                <a:latin typeface="Lato"/>
                <a:ea typeface="Lato"/>
                <a:cs typeface="Lato"/>
                <a:sym typeface="Lato"/>
              </a:rPr>
              <a:t>0 represents non credit card holder</a:t>
            </a:r>
            <a:endParaRPr sz="1600" b="1" i="0" u="none" strike="noStrike" cap="none" dirty="0">
              <a:solidFill>
                <a:schemeClr val="dk1"/>
              </a:solidFill>
              <a:sym typeface="Arial"/>
            </a:endParaRPr>
          </a:p>
          <a:p>
            <a:pPr marL="457200" marR="0" lvl="0" indent="-330200" algn="l" rtl="0">
              <a:lnSpc>
                <a:spcPct val="125000"/>
              </a:lnSpc>
              <a:spcBef>
                <a:spcPts val="1000"/>
              </a:spcBef>
              <a:spcAft>
                <a:spcPts val="0"/>
              </a:spcAft>
              <a:buClr>
                <a:schemeClr val="dk1"/>
              </a:buClr>
              <a:buSzPts val="1600"/>
              <a:buFont typeface="Arial"/>
              <a:buChar char="➔"/>
            </a:pPr>
            <a:r>
              <a:rPr lang="en-US" sz="1600" b="1" i="0" u="none" strike="noStrike" cap="none" dirty="0" err="1">
                <a:solidFill>
                  <a:schemeClr val="lt1"/>
                </a:solidFill>
                <a:latin typeface="Lato"/>
                <a:ea typeface="Lato"/>
                <a:cs typeface="Lato"/>
                <a:sym typeface="Lato"/>
              </a:rPr>
              <a:t>IsActiveMember</a:t>
            </a:r>
            <a:r>
              <a:rPr lang="en-US" sz="1600" b="1" i="0" u="none" strike="noStrike" cap="none" dirty="0">
                <a:solidFill>
                  <a:schemeClr val="lt1"/>
                </a:solidFill>
                <a:latin typeface="Lato"/>
                <a:ea typeface="Lato"/>
                <a:cs typeface="Lato"/>
                <a:sym typeface="Lato"/>
              </a:rPr>
              <a:t>: active customers are less likely to leave the bank (as per the criteria defined by the bank for identifying the activeness).</a:t>
            </a:r>
            <a:endParaRPr sz="1600" b="1" i="0" u="none" strike="noStrike" cap="none" dirty="0">
              <a:solidFill>
                <a:schemeClr val="dk1"/>
              </a:solidFill>
              <a:sym typeface="Arial"/>
            </a:endParaRPr>
          </a:p>
          <a:p>
            <a:pPr marL="1371600" marR="0" lvl="2" indent="-330200" algn="l" rtl="0">
              <a:lnSpc>
                <a:spcPct val="125000"/>
              </a:lnSpc>
              <a:spcBef>
                <a:spcPts val="0"/>
              </a:spcBef>
              <a:spcAft>
                <a:spcPts val="0"/>
              </a:spcAft>
              <a:buClr>
                <a:schemeClr val="dk1"/>
              </a:buClr>
              <a:buSzPts val="1600"/>
              <a:buFont typeface="Arial"/>
              <a:buChar char="●"/>
            </a:pPr>
            <a:r>
              <a:rPr lang="en-US" sz="1600" b="1" i="0" u="none" strike="noStrike" cap="none" dirty="0">
                <a:solidFill>
                  <a:schemeClr val="lt1"/>
                </a:solidFill>
                <a:latin typeface="Lato"/>
                <a:ea typeface="Lato"/>
                <a:cs typeface="Lato"/>
                <a:sym typeface="Lato"/>
              </a:rPr>
              <a:t>1 represents Active Member</a:t>
            </a:r>
            <a:endParaRPr sz="1600" b="1" i="0" u="none" strike="noStrike" cap="none" dirty="0">
              <a:solidFill>
                <a:schemeClr val="dk1"/>
              </a:solidFill>
              <a:sym typeface="Arial"/>
            </a:endParaRPr>
          </a:p>
          <a:p>
            <a:pPr marL="1371600" marR="0" lvl="2" indent="-330200" algn="l" rtl="0">
              <a:lnSpc>
                <a:spcPct val="125000"/>
              </a:lnSpc>
              <a:spcBef>
                <a:spcPts val="0"/>
              </a:spcBef>
              <a:spcAft>
                <a:spcPts val="0"/>
              </a:spcAft>
              <a:buClr>
                <a:schemeClr val="dk1"/>
              </a:buClr>
              <a:buSzPts val="1600"/>
              <a:buFont typeface="Arial"/>
              <a:buChar char="●"/>
            </a:pPr>
            <a:r>
              <a:rPr lang="en-US" sz="1600" b="1" i="0" u="none" strike="noStrike" cap="none" dirty="0">
                <a:solidFill>
                  <a:schemeClr val="lt1"/>
                </a:solidFill>
                <a:latin typeface="Lato"/>
                <a:ea typeface="Lato"/>
                <a:cs typeface="Lato"/>
                <a:sym typeface="Lato"/>
              </a:rPr>
              <a:t>0 represents Inactive Member</a:t>
            </a:r>
            <a:endParaRPr sz="1600" b="1" i="0" u="none" strike="noStrike" cap="none" dirty="0">
              <a:solidFill>
                <a:schemeClr val="dk1"/>
              </a:solidFill>
              <a:sym typeface="Arial"/>
            </a:endParaRPr>
          </a:p>
          <a:p>
            <a:pPr marL="457200" marR="0" lvl="0" indent="-330200" algn="l" rtl="0">
              <a:lnSpc>
                <a:spcPct val="125000"/>
              </a:lnSpc>
              <a:spcBef>
                <a:spcPts val="1000"/>
              </a:spcBef>
              <a:spcAft>
                <a:spcPts val="0"/>
              </a:spcAft>
              <a:buClr>
                <a:schemeClr val="dk1"/>
              </a:buClr>
              <a:buSzPts val="1600"/>
              <a:buFont typeface="Arial"/>
              <a:buChar char="➔"/>
            </a:pPr>
            <a:r>
              <a:rPr lang="en-US" sz="1600" b="1" i="0" u="none" strike="noStrike" cap="none" dirty="0">
                <a:solidFill>
                  <a:schemeClr val="lt1"/>
                </a:solidFill>
                <a:latin typeface="Lato"/>
                <a:ea typeface="Lato"/>
                <a:cs typeface="Lato"/>
                <a:sym typeface="Lato"/>
              </a:rPr>
              <a:t>Estimated Salary: as with balance, people with lower salaries are more likely to leave the bank compared to those with higher salaries.</a:t>
            </a:r>
            <a:endParaRPr sz="1600" b="1" i="0" u="none" strike="noStrike" cap="none" dirty="0">
              <a:solidFill>
                <a:schemeClr val="dk1"/>
              </a:solidFill>
              <a:sym typeface="Arial"/>
            </a:endParaRPr>
          </a:p>
          <a:p>
            <a:pPr marL="457200" marR="0" lvl="0" indent="-330200" algn="l" rtl="0">
              <a:lnSpc>
                <a:spcPct val="125000"/>
              </a:lnSpc>
              <a:spcBef>
                <a:spcPts val="1000"/>
              </a:spcBef>
              <a:spcAft>
                <a:spcPts val="0"/>
              </a:spcAft>
              <a:buClr>
                <a:schemeClr val="dk1"/>
              </a:buClr>
              <a:buSzPts val="1600"/>
              <a:buFont typeface="Arial"/>
              <a:buChar char="➔"/>
            </a:pPr>
            <a:r>
              <a:rPr lang="en-US" sz="1600" b="1" i="0" u="none" strike="noStrike" cap="none" dirty="0">
                <a:solidFill>
                  <a:schemeClr val="lt1"/>
                </a:solidFill>
                <a:latin typeface="Lato"/>
                <a:ea typeface="Lato"/>
                <a:cs typeface="Lato"/>
                <a:sym typeface="Lato"/>
              </a:rPr>
              <a:t>Exited: whether or not the customer left the bank.</a:t>
            </a:r>
            <a:endParaRPr sz="1600" b="1" i="0" u="none" strike="noStrike" cap="none" dirty="0">
              <a:solidFill>
                <a:schemeClr val="dk1"/>
              </a:solidFill>
              <a:sym typeface="Arial"/>
            </a:endParaRPr>
          </a:p>
          <a:p>
            <a:pPr marL="1371600" marR="0" lvl="2" indent="-330200" algn="l" rtl="0">
              <a:lnSpc>
                <a:spcPct val="125000"/>
              </a:lnSpc>
              <a:spcBef>
                <a:spcPts val="0"/>
              </a:spcBef>
              <a:spcAft>
                <a:spcPts val="0"/>
              </a:spcAft>
              <a:buClr>
                <a:schemeClr val="dk1"/>
              </a:buClr>
              <a:buSzPts val="1600"/>
              <a:buFont typeface="Arial"/>
              <a:buChar char="●"/>
            </a:pPr>
            <a:r>
              <a:rPr lang="en-US" sz="1600" b="1" i="0" u="none" strike="noStrike" cap="none" dirty="0">
                <a:solidFill>
                  <a:schemeClr val="lt1"/>
                </a:solidFill>
                <a:latin typeface="Lato"/>
                <a:ea typeface="Lato"/>
                <a:cs typeface="Lato"/>
                <a:sym typeface="Lato"/>
              </a:rPr>
              <a:t>0 represents Retain </a:t>
            </a:r>
            <a:endParaRPr sz="1600" b="1" i="0" u="none" strike="noStrike" cap="none" dirty="0">
              <a:solidFill>
                <a:schemeClr val="dk1"/>
              </a:solidFill>
              <a:sym typeface="Arial"/>
            </a:endParaRPr>
          </a:p>
          <a:p>
            <a:pPr marL="1371600" marR="0" lvl="2" indent="-330200" algn="l" rtl="0">
              <a:lnSpc>
                <a:spcPct val="125000"/>
              </a:lnSpc>
              <a:spcBef>
                <a:spcPts val="0"/>
              </a:spcBef>
              <a:spcAft>
                <a:spcPts val="0"/>
              </a:spcAft>
              <a:buClr>
                <a:schemeClr val="dk1"/>
              </a:buClr>
              <a:buSzPts val="1600"/>
              <a:buFont typeface="Arial"/>
              <a:buChar char="●"/>
            </a:pPr>
            <a:r>
              <a:rPr lang="en-US" sz="1600" b="1" i="0" u="none" strike="noStrike" cap="none" dirty="0">
                <a:solidFill>
                  <a:schemeClr val="lt1"/>
                </a:solidFill>
                <a:latin typeface="Lato"/>
                <a:ea typeface="Lato"/>
                <a:cs typeface="Lato"/>
                <a:sym typeface="Lato"/>
              </a:rPr>
              <a:t>1 represents Exit</a:t>
            </a:r>
            <a:endParaRPr sz="1600" b="1" i="0" u="none" strike="noStrike" cap="none" dirty="0">
              <a:solidFill>
                <a:schemeClr val="dk1"/>
              </a:solidFil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6"/>
          <p:cNvSpPr/>
          <p:nvPr/>
        </p:nvSpPr>
        <p:spPr>
          <a:xfrm>
            <a:off x="5978820" y="3275112"/>
            <a:ext cx="23436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sp>
        <p:nvSpPr>
          <p:cNvPr id="178" name="Google Shape;178;p36"/>
          <p:cNvSpPr/>
          <p:nvPr/>
        </p:nvSpPr>
        <p:spPr>
          <a:xfrm>
            <a:off x="5978820" y="327511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sp>
        <p:nvSpPr>
          <p:cNvPr id="179" name="Google Shape;179;p36"/>
          <p:cNvSpPr/>
          <p:nvPr/>
        </p:nvSpPr>
        <p:spPr>
          <a:xfrm>
            <a:off x="5978820" y="3275112"/>
            <a:ext cx="23436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sp>
        <p:nvSpPr>
          <p:cNvPr id="180" name="Google Shape;180;p36"/>
          <p:cNvSpPr/>
          <p:nvPr/>
        </p:nvSpPr>
        <p:spPr>
          <a:xfrm>
            <a:off x="2684585" y="316468"/>
            <a:ext cx="6096000" cy="150810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0" i="0" u="sng" strike="noStrike" cap="none">
                <a:solidFill>
                  <a:schemeClr val="lt1"/>
                </a:solidFill>
                <a:latin typeface="Calibri"/>
                <a:ea typeface="Calibri"/>
                <a:cs typeface="Calibri"/>
                <a:sym typeface="Calibri"/>
              </a:rPr>
              <a:t>Customer Churn and its impact on business</a:t>
            </a:r>
            <a:endParaRPr sz="3200" b="0" i="0" u="sng"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sp>
        <p:nvSpPr>
          <p:cNvPr id="181" name="Google Shape;181;p36"/>
          <p:cNvSpPr/>
          <p:nvPr/>
        </p:nvSpPr>
        <p:spPr>
          <a:xfrm>
            <a:off x="351692" y="2270050"/>
            <a:ext cx="6096000" cy="39703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dirty="0">
                <a:solidFill>
                  <a:srgbClr val="FFFFFF"/>
                </a:solidFill>
                <a:latin typeface="Arial"/>
                <a:ea typeface="Arial"/>
                <a:cs typeface="Arial"/>
                <a:sym typeface="Arial"/>
              </a:rPr>
              <a:t>Customer churn, the rate at which customers stop using a company's products or services, is a crucial metric for banks.</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Arial"/>
                <a:ea typeface="Arial"/>
                <a:cs typeface="Arial"/>
                <a:sym typeface="Arial"/>
              </a:rPr>
              <a:t/>
            </a:r>
            <a:br>
              <a:rPr lang="en-US" sz="1800" b="0" i="0" u="none" strike="noStrike" cap="none" dirty="0">
                <a:solidFill>
                  <a:srgbClr val="000000"/>
                </a:solidFill>
                <a:latin typeface="Arial"/>
                <a:ea typeface="Arial"/>
                <a:cs typeface="Arial"/>
                <a:sym typeface="Arial"/>
              </a:rPr>
            </a:br>
            <a:r>
              <a:rPr lang="en-US" sz="1800" b="0" i="0" u="none" strike="noStrike" cap="none" dirty="0">
                <a:solidFill>
                  <a:srgbClr val="FFFFFF"/>
                </a:solidFill>
                <a:latin typeface="Arial"/>
                <a:ea typeface="Arial"/>
                <a:cs typeface="Arial"/>
                <a:sym typeface="Arial"/>
              </a:rPr>
              <a:t> It directly impacts revenue and profitability.</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Arial"/>
                <a:ea typeface="Arial"/>
                <a:cs typeface="Arial"/>
                <a:sym typeface="Arial"/>
              </a:rPr>
              <a:t/>
            </a:r>
            <a:br>
              <a:rPr lang="en-US" sz="1800" b="0" i="0" u="none" strike="noStrike" cap="none" dirty="0">
                <a:solidFill>
                  <a:srgbClr val="000000"/>
                </a:solidFill>
                <a:latin typeface="Arial"/>
                <a:ea typeface="Arial"/>
                <a:cs typeface="Arial"/>
                <a:sym typeface="Arial"/>
              </a:rPr>
            </a:br>
            <a:r>
              <a:rPr lang="en-US" sz="1800" b="0" i="0" u="none" strike="noStrike" cap="none" dirty="0">
                <a:solidFill>
                  <a:srgbClr val="FFFFFF"/>
                </a:solidFill>
                <a:latin typeface="Arial"/>
                <a:ea typeface="Arial"/>
                <a:cs typeface="Arial"/>
                <a:sym typeface="Arial"/>
              </a:rPr>
              <a:t> In this presentation, we will analyze our bank's customer churn rates, focusing on gender, recent years, customers with credit cards, number of products used, credit score-wise churn count, and geography-wise churn count.</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Arial"/>
                <a:ea typeface="Arial"/>
                <a:cs typeface="Arial"/>
                <a:sym typeface="Arial"/>
              </a:rPr>
              <a:t/>
            </a:r>
            <a:br>
              <a:rPr lang="en-US" sz="1800" b="0" i="0" u="none" strike="noStrike" cap="none" dirty="0">
                <a:solidFill>
                  <a:srgbClr val="000000"/>
                </a:solidFill>
                <a:latin typeface="Arial"/>
                <a:ea typeface="Arial"/>
                <a:cs typeface="Arial"/>
                <a:sym typeface="Arial"/>
              </a:rPr>
            </a:br>
            <a:r>
              <a:rPr lang="en-US" sz="1800" b="0" i="0" u="none" strike="noStrike" cap="none" dirty="0">
                <a:solidFill>
                  <a:srgbClr val="FFFFFF"/>
                </a:solidFill>
                <a:latin typeface="Arial"/>
                <a:ea typeface="Arial"/>
                <a:cs typeface="Arial"/>
                <a:sym typeface="Arial"/>
              </a:rPr>
              <a:t> Our goal is to identify factors contributing to churn and propose strategies to improve customer retention and satisfaction</a:t>
            </a:r>
            <a:endParaRPr dirty="0"/>
          </a:p>
        </p:txBody>
      </p:sp>
      <p:pic>
        <p:nvPicPr>
          <p:cNvPr id="182" name="Google Shape;182;p36"/>
          <p:cNvPicPr preferRelativeResize="0"/>
          <p:nvPr/>
        </p:nvPicPr>
        <p:blipFill rotWithShape="1">
          <a:blip r:embed="rId3">
            <a:alphaModFix/>
          </a:blip>
          <a:srcRect/>
          <a:stretch/>
        </p:blipFill>
        <p:spPr>
          <a:xfrm>
            <a:off x="7127631" y="1148862"/>
            <a:ext cx="4947189" cy="556846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
          <p:cNvSpPr/>
          <p:nvPr/>
        </p:nvSpPr>
        <p:spPr>
          <a:xfrm>
            <a:off x="2572014" y="139042"/>
            <a:ext cx="6096000" cy="113877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dirty="0">
                <a:solidFill>
                  <a:schemeClr val="lt1"/>
                </a:solidFill>
                <a:latin typeface="Archivo Black"/>
                <a:ea typeface="Archivo Black"/>
                <a:cs typeface="Archivo Black"/>
                <a:sym typeface="Archivo Black"/>
              </a:rPr>
              <a:t>DATA OVERVIEW</a:t>
            </a:r>
            <a:endParaRPr sz="3200" b="0" i="0" u="none" strike="noStrike" cap="none" dirty="0">
              <a:solidFill>
                <a:schemeClr val="lt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Century Gothic"/>
                <a:ea typeface="Century Gothic"/>
                <a:cs typeface="Century Gothic"/>
                <a:sym typeface="Century Gothic"/>
              </a:rPr>
              <a:t/>
            </a:r>
            <a:br>
              <a:rPr lang="en-US" sz="1800" b="0" i="0" u="none" strike="noStrike" cap="none" dirty="0">
                <a:solidFill>
                  <a:schemeClr val="lt1"/>
                </a:solidFill>
                <a:latin typeface="Century Gothic"/>
                <a:ea typeface="Century Gothic"/>
                <a:cs typeface="Century Gothic"/>
                <a:sym typeface="Century Gothic"/>
              </a:rPr>
            </a:br>
            <a:endParaRPr sz="1800" b="0" i="0" u="none" strike="noStrike" cap="none" dirty="0">
              <a:solidFill>
                <a:schemeClr val="lt1"/>
              </a:solidFill>
              <a:latin typeface="Century Gothic"/>
              <a:ea typeface="Century Gothic"/>
              <a:cs typeface="Century Gothic"/>
              <a:sym typeface="Century Gothic"/>
            </a:endParaRPr>
          </a:p>
        </p:txBody>
      </p:sp>
      <p:sp>
        <p:nvSpPr>
          <p:cNvPr id="188" name="Google Shape;188;p3"/>
          <p:cNvSpPr/>
          <p:nvPr/>
        </p:nvSpPr>
        <p:spPr>
          <a:xfrm>
            <a:off x="481070" y="1120362"/>
            <a:ext cx="6096000" cy="11079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entury Gothic"/>
                <a:ea typeface="Century Gothic"/>
                <a:cs typeface="Century Gothic"/>
                <a:sym typeface="Century Gothic"/>
              </a:rPr>
              <a:t>The dataset comprises seven tables including "Customer Info," "Churn," and "Active Customer," offering comprehensive insights into customer demographics and banking metrics</a:t>
            </a:r>
            <a:r>
              <a:rPr lang="en-US" sz="1800" b="1" i="0" u="none" strike="noStrike" cap="none">
                <a:solidFill>
                  <a:schemeClr val="lt1"/>
                </a:solidFill>
                <a:latin typeface="Century Gothic"/>
                <a:ea typeface="Century Gothic"/>
                <a:cs typeface="Century Gothic"/>
                <a:sym typeface="Century Gothic"/>
              </a:rPr>
              <a:t>.</a:t>
            </a:r>
            <a:endParaRPr sz="1400" b="1" i="0" u="none" strike="noStrike" cap="none">
              <a:solidFill>
                <a:srgbClr val="000000"/>
              </a:solidFill>
              <a:latin typeface="Arial"/>
              <a:ea typeface="Arial"/>
              <a:cs typeface="Arial"/>
              <a:sym typeface="Arial"/>
            </a:endParaRPr>
          </a:p>
        </p:txBody>
      </p:sp>
      <p:sp>
        <p:nvSpPr>
          <p:cNvPr id="189" name="Google Shape;189;p3"/>
          <p:cNvSpPr/>
          <p:nvPr/>
        </p:nvSpPr>
        <p:spPr>
          <a:xfrm>
            <a:off x="481070" y="2612382"/>
            <a:ext cx="6096000" cy="86173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lt1"/>
                </a:solidFill>
                <a:latin typeface="Century Gothic"/>
                <a:ea typeface="Century Gothic"/>
                <a:cs typeface="Century Gothic"/>
                <a:sym typeface="Century Gothic"/>
              </a:rPr>
              <a:t>"</a:t>
            </a:r>
            <a:r>
              <a:rPr lang="en-US" sz="1600" b="1" i="0" u="none" strike="noStrike" cap="none" dirty="0">
                <a:solidFill>
                  <a:schemeClr val="lt1"/>
                </a:solidFill>
                <a:latin typeface="Century Gothic"/>
                <a:ea typeface="Century Gothic"/>
                <a:cs typeface="Century Gothic"/>
                <a:sym typeface="Century Gothic"/>
              </a:rPr>
              <a:t>Customer Info" contains vital details like customer IDs, age, and estimated salary, forming the foundation for analyzing customer behavior and churn patterns.</a:t>
            </a:r>
            <a:endParaRPr sz="1600" b="1" i="0" u="none" strike="noStrike" cap="none" dirty="0">
              <a:solidFill>
                <a:srgbClr val="000000"/>
              </a:solidFill>
              <a:latin typeface="Arial"/>
              <a:ea typeface="Arial"/>
              <a:cs typeface="Arial"/>
              <a:sym typeface="Arial"/>
            </a:endParaRPr>
          </a:p>
        </p:txBody>
      </p:sp>
      <p:sp>
        <p:nvSpPr>
          <p:cNvPr id="190" name="Google Shape;190;p3"/>
          <p:cNvSpPr/>
          <p:nvPr/>
        </p:nvSpPr>
        <p:spPr>
          <a:xfrm>
            <a:off x="481070" y="4148296"/>
            <a:ext cx="6096000"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entury Gothic"/>
                <a:ea typeface="Century Gothic"/>
                <a:cs typeface="Century Gothic"/>
                <a:sym typeface="Century Gothic"/>
              </a:rPr>
              <a:t>Metrics such as account balances, tenure, and product holdings provide insights into customer engagement and financial behavior, aiding in churn prediction.</a:t>
            </a:r>
            <a:endParaRPr sz="1600" b="1" i="0" u="none" strike="noStrike" cap="none">
              <a:solidFill>
                <a:srgbClr val="000000"/>
              </a:solidFill>
              <a:latin typeface="Arial"/>
              <a:ea typeface="Arial"/>
              <a:cs typeface="Arial"/>
              <a:sym typeface="Arial"/>
            </a:endParaRPr>
          </a:p>
        </p:txBody>
      </p:sp>
      <p:sp>
        <p:nvSpPr>
          <p:cNvPr id="191" name="Google Shape;191;p3"/>
          <p:cNvSpPr/>
          <p:nvPr/>
        </p:nvSpPr>
        <p:spPr>
          <a:xfrm>
            <a:off x="481070" y="5561019"/>
            <a:ext cx="6096000"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entury Gothic"/>
                <a:ea typeface="Century Gothic"/>
                <a:cs typeface="Century Gothic"/>
                <a:sym typeface="Century Gothic"/>
              </a:rPr>
              <a:t>Predominantly categorical variables enable segmentation by geographic regions, gender, and credit score brackets, while continuous variables offer deeper analysis potential. </a:t>
            </a:r>
            <a:endParaRPr sz="1600" b="1" i="0" u="none" strike="noStrike" cap="none">
              <a:solidFill>
                <a:srgbClr val="000000"/>
              </a:solidFill>
              <a:latin typeface="Arial"/>
              <a:ea typeface="Arial"/>
              <a:cs typeface="Arial"/>
              <a:sym typeface="Arial"/>
            </a:endParaRPr>
          </a:p>
        </p:txBody>
      </p:sp>
      <p:pic>
        <p:nvPicPr>
          <p:cNvPr id="192" name="Google Shape;192;p3"/>
          <p:cNvPicPr preferRelativeResize="0"/>
          <p:nvPr/>
        </p:nvPicPr>
        <p:blipFill rotWithShape="1">
          <a:blip r:embed="rId3">
            <a:alphaModFix/>
          </a:blip>
          <a:srcRect/>
          <a:stretch/>
        </p:blipFill>
        <p:spPr>
          <a:xfrm>
            <a:off x="7748587" y="1277815"/>
            <a:ext cx="4443413" cy="55801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7"/>
          <p:cNvSpPr/>
          <p:nvPr/>
        </p:nvSpPr>
        <p:spPr>
          <a:xfrm>
            <a:off x="666752" y="1028921"/>
            <a:ext cx="11190884" cy="13234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0" b="0" i="0" u="none" strike="noStrike" cap="none" dirty="0">
                <a:solidFill>
                  <a:schemeClr val="lt1"/>
                </a:solidFill>
                <a:latin typeface="Arial"/>
                <a:ea typeface="Arial"/>
                <a:cs typeface="Arial"/>
                <a:sym typeface="Arial"/>
              </a:rPr>
              <a:t>OBJECTIVE ANALYSIS</a:t>
            </a:r>
            <a:endParaRPr sz="8000" b="0" i="0" u="none" strike="noStrike" cap="none" dirty="0">
              <a:solidFill>
                <a:schemeClr val="lt1"/>
              </a:solidFill>
              <a:latin typeface="Arial"/>
              <a:ea typeface="Arial"/>
              <a:cs typeface="Arial"/>
              <a:sym typeface="Arial"/>
            </a:endParaRPr>
          </a:p>
        </p:txBody>
      </p:sp>
      <p:pic>
        <p:nvPicPr>
          <p:cNvPr id="3076" name="Picture 4" descr="What is the Key Objective of Data Analys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6251" y="2907324"/>
            <a:ext cx="7640271" cy="36341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6"/>
          <p:cNvSpPr/>
          <p:nvPr/>
        </p:nvSpPr>
        <p:spPr>
          <a:xfrm>
            <a:off x="3555502" y="477687"/>
            <a:ext cx="521969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Montserrat"/>
                <a:ea typeface="Montserrat"/>
                <a:cs typeface="Montserrat"/>
                <a:sym typeface="Montserrat"/>
              </a:rPr>
              <a:t>Account Balance Distribution</a:t>
            </a:r>
            <a:endParaRPr sz="2800" b="0" i="0" u="none" strike="noStrike" cap="none">
              <a:solidFill>
                <a:schemeClr val="lt1"/>
              </a:solidFill>
              <a:latin typeface="Century Gothic"/>
              <a:ea typeface="Century Gothic"/>
              <a:cs typeface="Century Gothic"/>
              <a:sym typeface="Century Gothic"/>
            </a:endParaRPr>
          </a:p>
        </p:txBody>
      </p:sp>
      <p:sp>
        <p:nvSpPr>
          <p:cNvPr id="204" name="Google Shape;204;p6"/>
          <p:cNvSpPr/>
          <p:nvPr/>
        </p:nvSpPr>
        <p:spPr>
          <a:xfrm>
            <a:off x="5891324" y="3783349"/>
            <a:ext cx="6096000" cy="2862282"/>
          </a:xfrm>
          <a:prstGeom prst="rect">
            <a:avLst/>
          </a:prstGeom>
          <a:noFill/>
          <a:ln>
            <a:noFill/>
          </a:ln>
        </p:spPr>
        <p:txBody>
          <a:bodyPr spcFirstLastPara="1" wrap="square" lIns="91425" tIns="45700" rIns="91425" bIns="45700" anchor="t" anchorCtr="0">
            <a:spAutoFit/>
          </a:bodyPr>
          <a:lstStyle/>
          <a:p>
            <a:r>
              <a:rPr lang="en-US" sz="2000" dirty="0">
                <a:solidFill>
                  <a:schemeClr val="bg1"/>
                </a:solidFill>
              </a:rPr>
              <a:t>The SQL query computes the distribution of account balances across    different regions by joining table’s customer info, geography, and churn. It calculates the total balance, average balance, maximum balance, and minimum balance for each region. The results reveal the distribution of account balances for France, Spain, and Germany, showcasing their total balances, average balances, maximum balances, and minimum balances.</a:t>
            </a:r>
          </a:p>
        </p:txBody>
      </p:sp>
      <p:pic>
        <p:nvPicPr>
          <p:cNvPr id="5" name="Picture 4" descr="C:\Users\ncr\Pictures\Objective 1st.JPG"/>
          <p:cNvPicPr/>
          <p:nvPr/>
        </p:nvPicPr>
        <p:blipFill>
          <a:blip r:embed="rId3">
            <a:extLst>
              <a:ext uri="{28A0092B-C50C-407E-A947-70E740481C1C}">
                <a14:useLocalDpi xmlns:a14="http://schemas.microsoft.com/office/drawing/2010/main" val="0"/>
              </a:ext>
            </a:extLst>
          </a:blip>
          <a:srcRect/>
          <a:stretch>
            <a:fillRect/>
          </a:stretch>
        </p:blipFill>
        <p:spPr bwMode="auto">
          <a:xfrm>
            <a:off x="872382" y="1863970"/>
            <a:ext cx="10585938" cy="16881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7"/>
          <p:cNvSpPr txBox="1"/>
          <p:nvPr/>
        </p:nvSpPr>
        <p:spPr>
          <a:xfrm>
            <a:off x="3536414" y="506776"/>
            <a:ext cx="514115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Century Gothic"/>
                <a:ea typeface="Century Gothic"/>
                <a:cs typeface="Century Gothic"/>
                <a:sym typeface="Century Gothic"/>
              </a:rPr>
              <a:t>Churn rate by Gender</a:t>
            </a:r>
            <a:endParaRPr sz="3600" b="0" i="0" u="none" strike="noStrike" cap="none">
              <a:solidFill>
                <a:schemeClr val="lt1"/>
              </a:solidFill>
              <a:latin typeface="Century Gothic"/>
              <a:ea typeface="Century Gothic"/>
              <a:cs typeface="Century Gothic"/>
              <a:sym typeface="Century Gothic"/>
            </a:endParaRPr>
          </a:p>
        </p:txBody>
      </p:sp>
      <p:sp>
        <p:nvSpPr>
          <p:cNvPr id="210" name="Google Shape;210;p7"/>
          <p:cNvSpPr/>
          <p:nvPr/>
        </p:nvSpPr>
        <p:spPr>
          <a:xfrm>
            <a:off x="3223653" y="2229925"/>
            <a:ext cx="6096000" cy="1494768"/>
          </a:xfrm>
          <a:prstGeom prst="rect">
            <a:avLst/>
          </a:prstGeom>
          <a:noFill/>
          <a:ln>
            <a:noFill/>
          </a:ln>
        </p:spPr>
        <p:txBody>
          <a:bodyPr spcFirstLastPara="1" wrap="square" lIns="91425" tIns="45700" rIns="91425" bIns="45700" anchor="t" anchorCtr="0">
            <a:spAutoFit/>
          </a:bodyPr>
          <a:lstStyle/>
          <a:p>
            <a:pPr marL="342900" marR="0" lvl="0" indent="-342900" algn="l" rtl="0">
              <a:lnSpc>
                <a:spcPct val="115000"/>
              </a:lnSpc>
              <a:spcBef>
                <a:spcPts val="0"/>
              </a:spcBef>
              <a:spcAft>
                <a:spcPts val="0"/>
              </a:spcAft>
              <a:buClr>
                <a:schemeClr val="lt1"/>
              </a:buClr>
              <a:buSzPts val="1800"/>
              <a:buFont typeface="Noto Sans Symbols"/>
              <a:buChar char="∙"/>
            </a:pPr>
            <a:r>
              <a:rPr lang="en-US" sz="1800" b="0" i="0" u="none" strike="noStrike" cap="none">
                <a:solidFill>
                  <a:schemeClr val="lt1"/>
                </a:solidFill>
                <a:latin typeface="Lato"/>
                <a:ea typeface="Lato"/>
                <a:cs typeface="Lato"/>
                <a:sym typeface="Lato"/>
              </a:rPr>
              <a:t>The churn rate for females is 25.0488%, whereas the churn rate for males is    15.3716%. </a:t>
            </a:r>
            <a:endParaRPr sz="1600" b="0" i="0" u="none" strike="noStrike" cap="none">
              <a:solidFill>
                <a:schemeClr val="lt1"/>
              </a:solidFill>
              <a:latin typeface="Arial"/>
              <a:ea typeface="Arial"/>
              <a:cs typeface="Arial"/>
              <a:sym typeface="Arial"/>
            </a:endParaRPr>
          </a:p>
          <a:p>
            <a:pPr marL="342900" marR="0" lvl="0" indent="-342900" algn="l" rtl="0">
              <a:lnSpc>
                <a:spcPct val="115000"/>
              </a:lnSpc>
              <a:spcBef>
                <a:spcPts val="1000"/>
              </a:spcBef>
              <a:spcAft>
                <a:spcPts val="0"/>
              </a:spcAft>
              <a:buClr>
                <a:schemeClr val="lt1"/>
              </a:buClr>
              <a:buSzPts val="1800"/>
              <a:buFont typeface="Noto Sans Symbols"/>
              <a:buChar char="∙"/>
            </a:pPr>
            <a:r>
              <a:rPr lang="en-US" sz="1800" b="0" i="0" u="none" strike="noStrike" cap="none">
                <a:solidFill>
                  <a:schemeClr val="lt1"/>
                </a:solidFill>
                <a:latin typeface="Lato"/>
                <a:ea typeface="Lato"/>
                <a:cs typeface="Lato"/>
                <a:sym typeface="Lato"/>
              </a:rPr>
              <a:t>Overall, the churn rate for females is higher than the churn rate for males in the dataset you    provided.</a:t>
            </a:r>
            <a:endParaRPr sz="1600" b="0" i="0" u="none" strike="noStrike" cap="none">
              <a:solidFill>
                <a:schemeClr val="lt1"/>
              </a:solidFill>
              <a:latin typeface="Arial"/>
              <a:ea typeface="Arial"/>
              <a:cs typeface="Arial"/>
              <a:sym typeface="Arial"/>
            </a:endParaRPr>
          </a:p>
        </p:txBody>
      </p:sp>
      <p:sp>
        <p:nvSpPr>
          <p:cNvPr id="211" name="Google Shape;211;p7"/>
          <p:cNvSpPr/>
          <p:nvPr/>
        </p:nvSpPr>
        <p:spPr>
          <a:xfrm>
            <a:off x="-1280258" y="1707737"/>
            <a:ext cx="6096000" cy="156966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rgbClr val="FFFFFF"/>
                </a:solidFill>
                <a:latin typeface="Calibri"/>
                <a:ea typeface="Calibri"/>
                <a:cs typeface="Calibri"/>
                <a:sym typeface="Calibri"/>
              </a:rPr>
              <a:t>15.37</a:t>
            </a:r>
            <a:endParaRPr sz="1800" b="0" i="0" u="none" strike="noStrike" cap="none">
              <a:solidFill>
                <a:schemeClr val="lt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entury Gothic"/>
                <a:ea typeface="Century Gothic"/>
                <a:cs typeface="Century Gothic"/>
                <a:sym typeface="Century Gothic"/>
              </a:rPr>
              <a:t/>
            </a:r>
            <a:br>
              <a:rPr lang="en-US" sz="1800" b="0" i="0" u="none" strike="noStrike" cap="none">
                <a:solidFill>
                  <a:schemeClr val="lt1"/>
                </a:solidFill>
                <a:latin typeface="Century Gothic"/>
                <a:ea typeface="Century Gothic"/>
                <a:cs typeface="Century Gothic"/>
                <a:sym typeface="Century Gothic"/>
              </a:rPr>
            </a:br>
            <a:endParaRPr sz="1800" b="0" i="0" u="none" strike="noStrike" cap="none">
              <a:solidFill>
                <a:schemeClr val="lt1"/>
              </a:solidFill>
              <a:latin typeface="Century Gothic"/>
              <a:ea typeface="Century Gothic"/>
              <a:cs typeface="Century Gothic"/>
              <a:sym typeface="Century Gothic"/>
            </a:endParaRPr>
          </a:p>
        </p:txBody>
      </p:sp>
      <p:sp>
        <p:nvSpPr>
          <p:cNvPr id="212" name="Google Shape;212;p7"/>
          <p:cNvSpPr/>
          <p:nvPr/>
        </p:nvSpPr>
        <p:spPr>
          <a:xfrm>
            <a:off x="7330119" y="4920004"/>
            <a:ext cx="6096000" cy="147732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rgbClr val="FFFFFF"/>
                </a:solidFill>
                <a:latin typeface="Calibri"/>
                <a:ea typeface="Calibri"/>
                <a:cs typeface="Calibri"/>
                <a:sym typeface="Calibri"/>
              </a:rPr>
              <a:t>25.05</a:t>
            </a:r>
            <a:endParaRPr sz="5400" b="0" i="0" u="none" strike="noStrike" cap="none">
              <a:solidFill>
                <a:schemeClr val="lt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entury Gothic"/>
                <a:ea typeface="Century Gothic"/>
                <a:cs typeface="Century Gothic"/>
                <a:sym typeface="Century Gothic"/>
              </a:rPr>
              <a:t/>
            </a:r>
            <a:br>
              <a:rPr lang="en-US" sz="1800" b="0" i="0" u="none" strike="noStrike" cap="none">
                <a:solidFill>
                  <a:schemeClr val="lt1"/>
                </a:solidFill>
                <a:latin typeface="Century Gothic"/>
                <a:ea typeface="Century Gothic"/>
                <a:cs typeface="Century Gothic"/>
                <a:sym typeface="Century Gothic"/>
              </a:rPr>
            </a:br>
            <a:endParaRPr sz="1800" b="0" i="0" u="none" strike="noStrike" cap="none">
              <a:solidFill>
                <a:schemeClr val="lt1"/>
              </a:solidFill>
              <a:latin typeface="Century Gothic"/>
              <a:ea typeface="Century Gothic"/>
              <a:cs typeface="Century Gothic"/>
              <a:sym typeface="Century Gothic"/>
            </a:endParaRPr>
          </a:p>
        </p:txBody>
      </p:sp>
      <p:sp>
        <p:nvSpPr>
          <p:cNvPr id="213" name="Google Shape;213;p7"/>
          <p:cNvSpPr txBox="1"/>
          <p:nvPr/>
        </p:nvSpPr>
        <p:spPr>
          <a:xfrm>
            <a:off x="707195" y="1107257"/>
            <a:ext cx="145424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accent3"/>
                </a:solidFill>
                <a:latin typeface="Century Gothic"/>
                <a:ea typeface="Century Gothic"/>
                <a:cs typeface="Century Gothic"/>
                <a:sym typeface="Century Gothic"/>
              </a:rPr>
              <a:t> male</a:t>
            </a:r>
            <a:endParaRPr sz="3600" b="0" i="0" u="none" strike="noStrike" cap="none">
              <a:solidFill>
                <a:schemeClr val="accent3"/>
              </a:solidFill>
              <a:latin typeface="Century Gothic"/>
              <a:ea typeface="Century Gothic"/>
              <a:cs typeface="Century Gothic"/>
              <a:sym typeface="Century Gothic"/>
            </a:endParaRPr>
          </a:p>
        </p:txBody>
      </p:sp>
      <p:sp>
        <p:nvSpPr>
          <p:cNvPr id="214" name="Google Shape;214;p7"/>
          <p:cNvSpPr/>
          <p:nvPr/>
        </p:nvSpPr>
        <p:spPr>
          <a:xfrm>
            <a:off x="9319653" y="4246881"/>
            <a:ext cx="2034531"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chemeClr val="accent3"/>
                </a:solidFill>
                <a:latin typeface="Century Gothic"/>
                <a:ea typeface="Century Gothic"/>
                <a:cs typeface="Century Gothic"/>
                <a:sym typeface="Century Gothic"/>
              </a:rPr>
              <a:t>Female</a:t>
            </a:r>
            <a:endParaRPr sz="4000" b="0" i="0" u="none" strike="noStrike" cap="none">
              <a:solidFill>
                <a:schemeClr val="accent3"/>
              </a:solidFill>
              <a:latin typeface="Century Gothic"/>
              <a:ea typeface="Century Gothic"/>
              <a:cs typeface="Century Gothic"/>
              <a:sym typeface="Century Gothic"/>
            </a:endParaRPr>
          </a:p>
        </p:txBody>
      </p:sp>
      <p:pic>
        <p:nvPicPr>
          <p:cNvPr id="215" name="Google Shape;215;p7" descr="Man Profile Pic Images - Free Download ..."/>
          <p:cNvPicPr preferRelativeResize="0"/>
          <p:nvPr/>
        </p:nvPicPr>
        <p:blipFill rotWithShape="1">
          <a:blip r:embed="rId3">
            <a:alphaModFix/>
          </a:blip>
          <a:srcRect/>
          <a:stretch/>
        </p:blipFill>
        <p:spPr>
          <a:xfrm>
            <a:off x="0" y="3515543"/>
            <a:ext cx="3130062" cy="3131442"/>
          </a:xfrm>
          <a:prstGeom prst="rect">
            <a:avLst/>
          </a:prstGeom>
          <a:noFill/>
          <a:ln>
            <a:noFill/>
          </a:ln>
        </p:spPr>
      </p:pic>
      <p:pic>
        <p:nvPicPr>
          <p:cNvPr id="216" name="Google Shape;216;p7" descr="Female Profile Illustration - Free ..."/>
          <p:cNvPicPr preferRelativeResize="0"/>
          <p:nvPr/>
        </p:nvPicPr>
        <p:blipFill rotWithShape="1">
          <a:blip r:embed="rId4">
            <a:alphaModFix/>
          </a:blip>
          <a:srcRect/>
          <a:stretch/>
        </p:blipFill>
        <p:spPr>
          <a:xfrm>
            <a:off x="10142935" y="1430422"/>
            <a:ext cx="1905000" cy="2400301"/>
          </a:xfrm>
          <a:prstGeom prst="rect">
            <a:avLst/>
          </a:prstGeom>
          <a:noFill/>
          <a:ln>
            <a:noFill/>
          </a:ln>
        </p:spPr>
      </p:pic>
    </p:spTree>
  </p:cSld>
  <p:clrMapOvr>
    <a:masterClrMapping/>
  </p:clrMapOvr>
</p:sld>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1040</Words>
  <Application>Microsoft Office PowerPoint</Application>
  <PresentationFormat>Widescreen</PresentationFormat>
  <Paragraphs>106</Paragraphs>
  <Slides>19</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Montserrat</vt:lpstr>
      <vt:lpstr>Archivo Black</vt:lpstr>
      <vt:lpstr>Lato</vt:lpstr>
      <vt:lpstr>Century Gothic</vt:lpstr>
      <vt:lpstr>Noto Sans Symbols</vt:lpstr>
      <vt:lpstr>Calibri</vt:lpstr>
      <vt:lpstr>Courier New</vt:lpstr>
      <vt:lpstr>Times New Roman</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5</cp:revision>
  <dcterms:created xsi:type="dcterms:W3CDTF">2024-06-10T12:18:25Z</dcterms:created>
  <dcterms:modified xsi:type="dcterms:W3CDTF">2024-07-01T11:54:06Z</dcterms:modified>
</cp:coreProperties>
</file>