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5A64D6-3943-423C-BA86-ED2847417109}">
  <a:tblStyle styleId="{EA5A64D6-3943-423C-BA86-ED28474171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6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80be04e1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80be04e1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80be04e1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80be04e1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80be04e1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80be04e1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80be04e1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80be04e1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7f94cb41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7f94cb41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7f94cb41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7f94cb41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7f94cb41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7f94cb41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7f94cb41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7f94cb41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7f94cb41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7f94cb41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7f94cb41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7f94cb41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27cf6d66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27cf6d66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7f94cb41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7f94cb41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7f94cb41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7f94cb41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7f94cb41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7f94cb41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7f94cb41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7f94cb41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7f94cb41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7f94cb41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7f94cb41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7f94cb41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7f94cb41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7f94cb41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80be04e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80be04e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f94cb4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f94cb4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7f94cb41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7f94cb41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7f94cb41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7f94cb41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7f94cb41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7f94cb41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80be04e1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80be04e1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80be04e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80be04e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80be04e1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80be04e1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Stealing Dequeue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678899"/>
            <a:ext cx="48705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Jatin Sachdeva (CS19B1013)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Abhijeet Wankhade (CS19B1028)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0" name="Google Shape;170;p2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{EA5A64D6-3943-423C-BA86-ED2847417109}</a:tableStyleId>
              </a:tblPr>
              <a:tblGrid>
                <a:gridCol w="9144000"/>
              </a:tblGrid>
              <a:tr h="514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RunnableTask 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popBottom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(bottom ==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nullptr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bottom--;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RunnableTask *r = tasks[bottom];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StampedReference&lt;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oldTop = top-&gt;load();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StampedReference&lt;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 newTop(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oldTop.stamp+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(bottom &gt; oldTop.value)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r;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(bottom == oldTop.value){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bottom 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(top-&gt;compare_exchange_strong(oldTop, newTop))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r;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top-&gt;store(newTop);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nullptr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popTop( )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if the queue is empty. If it is then returns null.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not then tries to steal the top task by calling compareAndSet().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</a:t>
            </a:r>
            <a:r>
              <a:rPr lang="en"/>
              <a:t>compareAndSet() succeeds means thief has claimed the task otherwise it returns null.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is nondeterministic as this method returning null does not necessarily means that the queue is empty.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2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{EA5A64D6-3943-423C-BA86-ED2847417109}</a:tableStyleId>
              </a:tblPr>
              <a:tblGrid>
                <a:gridCol w="9144000"/>
              </a:tblGrid>
              <a:tr h="5143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RunnableTask* </a:t>
                      </a:r>
                      <a:r>
                        <a:rPr lang="en" sz="17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popTop</a:t>
                      </a: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b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StampedReference&lt;</a:t>
                      </a:r>
                      <a:r>
                        <a:rPr lang="en" sz="17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oldTop = top-&gt;load();</a:t>
                      </a:r>
                      <a:b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StampedReference&lt;</a:t>
                      </a:r>
                      <a:r>
                        <a:rPr lang="en" sz="17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 newTop(oldTop.value+</a:t>
                      </a:r>
                      <a:r>
                        <a:rPr lang="en" sz="17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oldTop.stamp+</a:t>
                      </a:r>
                      <a:r>
                        <a:rPr lang="en" sz="17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b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7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(bottom &lt;= oldTop.value)</a:t>
                      </a:r>
                      <a:b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7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7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nullptr</a:t>
                      </a: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RunnableTask *r = tasks[oldTop.value];</a:t>
                      </a:r>
                      <a:b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7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(top-&gt;compare_exchange_strong(oldTop, newTop))</a:t>
                      </a:r>
                      <a:b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7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r;</a:t>
                      </a:r>
                      <a:b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7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7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nullptr</a:t>
                      </a: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7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isEmpty()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11700" y="1266325"/>
            <a:ext cx="8520600" cy="11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method simply used to check whether dequeue is empty or not. To check whether the dequeue is empty or not it simply checks bottom &lt;= top.</a:t>
            </a:r>
            <a:endParaRPr/>
          </a:p>
        </p:txBody>
      </p:sp>
      <p:graphicFrame>
        <p:nvGraphicFramePr>
          <p:cNvPr id="188" name="Google Shape;188;p25"/>
          <p:cNvGraphicFramePr/>
          <p:nvPr/>
        </p:nvGraphicFramePr>
        <p:xfrm>
          <a:off x="311700" y="271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{EA5A64D6-3943-423C-BA86-ED2847417109}</a:tableStyleId>
              </a:tblPr>
              <a:tblGrid>
                <a:gridCol w="8520600"/>
              </a:tblGrid>
              <a:tr h="202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</a:t>
                      </a: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7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isEmpty</a:t>
                      </a: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b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7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localTop = top-&gt;load().value;</a:t>
                      </a:r>
                      <a:b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7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localBottom = bottom;</a:t>
                      </a:r>
                      <a:b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7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(localTop &lt; localBottom);</a:t>
                      </a:r>
                      <a:b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7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879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Unbounded Work Stealing Dequeue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Dynamically resizes if needed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as cyclic array with top and bottom field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Bottom &lt;= top means dequeue is empty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</a:t>
            </a:r>
            <a:r>
              <a:rPr lang="en"/>
              <a:t>cyclic</a:t>
            </a:r>
            <a:r>
              <a:rPr lang="en"/>
              <a:t> array eliminates the need to reset top &amp; bottom = 0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is </a:t>
            </a:r>
            <a:r>
              <a:rPr lang="en"/>
              <a:t>always</a:t>
            </a:r>
            <a:r>
              <a:rPr lang="en"/>
              <a:t> incremented so ABA problem cannot </a:t>
            </a:r>
            <a:r>
              <a:rPr lang="en"/>
              <a:t>occurred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the top to be AtomicStampedReference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pushBottom( )</a:t>
            </a:r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 the task in circular array and increments the bottom field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Resizes the circular array when it become full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Linearization point is when </a:t>
            </a:r>
            <a:r>
              <a:rPr lang="en"/>
              <a:t>bottom</a:t>
            </a:r>
            <a:r>
              <a:rPr lang="en"/>
              <a:t> is incremented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code of pushBottom( )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pushBottom(Runnable r) { </a:t>
            </a:r>
            <a:b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oldBottom = bottom; </a:t>
            </a:r>
            <a:b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oldTop = top.</a:t>
            </a:r>
            <a:r>
              <a:rPr lang="en" sz="1700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(); </a:t>
            </a:r>
            <a:b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CircularArray currentTasks = tasks; </a:t>
            </a:r>
            <a:b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= oldBottom - oldTop; </a:t>
            </a:r>
            <a:b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700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&gt;= currentTasks.capacity()</a:t>
            </a:r>
            <a:r>
              <a:rPr lang="en" sz="17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b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currentTasks = currentTasks.resize(oldBottom, oldTop); </a:t>
            </a:r>
            <a:b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tasks = currentTasks; </a:t>
            </a:r>
            <a:b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b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tasks.</a:t>
            </a:r>
            <a:r>
              <a:rPr lang="en" sz="1700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(oldBottom, r); </a:t>
            </a:r>
            <a:b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bottom = oldBottom + </a:t>
            </a:r>
            <a:r>
              <a:rPr lang="en" sz="1700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popBottom( )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Decrement the bottom &amp; check the size of the dequeue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empty( i.e size &lt; 0 ) simply return null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size = 0,i.e there is one task in the dequeue. pushBottom( ) &amp; popTop( ) can try to get the same task. 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Calling thread switches to compare &amp; swap on top field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compare &amp; swap return true, means thread </a:t>
            </a:r>
            <a:r>
              <a:rPr lang="en"/>
              <a:t>succeeded</a:t>
            </a:r>
            <a:r>
              <a:rPr lang="en"/>
              <a:t> and it will return the task.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compare &amp; swap return false, means thief succeeded and it will return null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Whether it succeed or fails top will be incremented so it will sets the bottom = top + 1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Linearization point when bottom is decremented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311700" y="114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code of popBottom( )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311700" y="692100"/>
            <a:ext cx="8520600" cy="42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05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05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Runnable popBottom() { </a:t>
            </a:r>
            <a:br>
              <a:rPr lang="en" sz="1305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CircularArray currentTasks = tasks; </a:t>
            </a:r>
            <a:b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bottom--; </a:t>
            </a:r>
            <a:b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4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oldTop = top.</a:t>
            </a:r>
            <a:r>
              <a:rPr lang="en" sz="1604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(); </a:t>
            </a:r>
            <a:b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4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newTop = oldTop + </a:t>
            </a:r>
            <a:r>
              <a:rPr lang="en" sz="1604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4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4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= bottom - oldTop; </a:t>
            </a:r>
            <a:b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4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4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1604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b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bottom = oldTop; </a:t>
            </a:r>
            <a:b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4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4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b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Runnable r = tasks.</a:t>
            </a:r>
            <a:r>
              <a:rPr lang="en" sz="1604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(bottom); </a:t>
            </a:r>
            <a:b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4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4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" sz="1604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b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4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r; </a:t>
            </a:r>
            <a:b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4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(!top.compareAndSet(oldTop, newTop)) </a:t>
            </a:r>
            <a:b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r = </a:t>
            </a:r>
            <a:r>
              <a:rPr lang="en" sz="1604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bottom = oldTop + </a:t>
            </a:r>
            <a:r>
              <a:rPr lang="en" sz="1604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4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r; </a:t>
            </a:r>
            <a:b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4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029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popTop( )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First checks the size of dequeue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Size &lt;= 0, it simply returns null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Size &lt; 0 means dequeue was empty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Size = 0 means dequeue was </a:t>
            </a:r>
            <a:r>
              <a:rPr lang="en"/>
              <a:t>empty</a:t>
            </a:r>
            <a:r>
              <a:rPr lang="en"/>
              <a:t> or there was only one task in the dequeue and concurrent popBottom method has already decremented bottom.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Else tries to steal the task using compare &amp; swap on top field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compare &amp; swap succeeded return the task else return null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Linearization point for </a:t>
            </a:r>
            <a:r>
              <a:rPr lang="en"/>
              <a:t>successful</a:t>
            </a:r>
            <a:r>
              <a:rPr lang="en"/>
              <a:t> popTop( ) when </a:t>
            </a:r>
            <a:r>
              <a:rPr lang="en"/>
              <a:t>compare</a:t>
            </a:r>
            <a:r>
              <a:rPr lang="en"/>
              <a:t> &amp; swap succeed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Linearization point for unsuccessful popTop( ) when it discovers dequeue is empty or at failed compare &amp; swap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of Work Distribution Algorithm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Approach Work Dealing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Flaw in Work Dealing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code for popTop( )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Runnable popTop() { 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oldTop = top.</a:t>
            </a:r>
            <a:r>
              <a:rPr lang="en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();  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newTop = oldTop + </a:t>
            </a:r>
            <a:r>
              <a:rPr lang="en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oldBottom = bottom; 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CircularArray currentTasks = tasks; 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= oldBottom - oldTop; 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en">
                <a:solidFill>
                  <a:srgbClr val="D3636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Runnable r = tasks.</a:t>
            </a:r>
            <a:r>
              <a:rPr lang="en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(oldTop); 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(top.compareAndSet(oldTop, newTop)) 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r; 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925"/>
            <a:ext cx="9144002" cy="492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Prime Number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Matrix multiplication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Prime Number</a:t>
            </a:r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Takes an input n and number of threads.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 prime for all the number in the range 1 to n.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divides the task equally among all the thread except the last thread which will also take the remaining task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Pushed the task in the dequeue exponentially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After </a:t>
            </a:r>
            <a:r>
              <a:rPr lang="en"/>
              <a:t>finishing</a:t>
            </a:r>
            <a:r>
              <a:rPr lang="en"/>
              <a:t> its task thread will try to steal task from other threads.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will try only number of threads - 1 times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11700" y="445025"/>
            <a:ext cx="85206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Taken in Microseconds by Number of Threads To Check Prime Upto 10^6</a:t>
            </a:r>
            <a:endParaRPr/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5850"/>
            <a:ext cx="9144000" cy="350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</a:t>
            </a:r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matrix multiplication parallely.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number of threads equal to 4.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* m tasks are created for multiplication result of size n * 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is distributed randomly among four threads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make some threads overloaded and some threads  lightly loaded.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Lightly loaded thread will help overloaded thread after finishing it task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Size vs Time taken</a:t>
            </a:r>
            <a:endParaRPr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5" y="1152425"/>
            <a:ext cx="9081075" cy="38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2251850" y="2091900"/>
            <a:ext cx="8520600" cy="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40"/>
              <a:t>Thank You</a:t>
            </a:r>
            <a:endParaRPr sz="45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Stealing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thread tries to steal task only when it runs out of its own tasks.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thread steals a task by choosing a random victim from the other available threads.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Busy threads doesn’t waste time to offload work.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Yielding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Multiprogramming Environment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Threads should </a:t>
            </a:r>
            <a:r>
              <a:rPr lang="en"/>
              <a:t>guarantee</a:t>
            </a:r>
            <a:r>
              <a:rPr lang="en"/>
              <a:t> progress.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Threads that have work should not be delayed by thief thread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Thief Should call Thread.yield( ) before </a:t>
            </a:r>
            <a:r>
              <a:rPr lang="en"/>
              <a:t>stealing</a:t>
            </a:r>
            <a:r>
              <a:rPr lang="en"/>
              <a:t> task.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effect if there are no descheduled threads capable of running.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Stealing Dequeues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90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00"/>
              <a:t>Each thread keeps the pool of tasks waiting to be executed in a dequeue.</a:t>
            </a:r>
            <a:endParaRPr sz="5700"/>
          </a:p>
          <a:p>
            <a:pPr indent="-3190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00"/>
              <a:t>Dequeue provide three methods</a:t>
            </a:r>
            <a:endParaRPr sz="5700"/>
          </a:p>
          <a:p>
            <a:pPr indent="-31908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700"/>
              <a:t>pushBottom( )</a:t>
            </a:r>
            <a:endParaRPr sz="5700"/>
          </a:p>
          <a:p>
            <a:pPr indent="-31908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700"/>
              <a:t>popTop( )</a:t>
            </a:r>
            <a:endParaRPr sz="5700"/>
          </a:p>
          <a:p>
            <a:pPr indent="-31908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700"/>
              <a:t>popBottom( )</a:t>
            </a:r>
            <a:endParaRPr sz="5700"/>
          </a:p>
          <a:p>
            <a:pPr indent="-3190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00"/>
              <a:t>Weaker constraints on Wait Free</a:t>
            </a:r>
            <a:endParaRPr sz="5700"/>
          </a:p>
          <a:p>
            <a:pPr indent="-3190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00"/>
              <a:t>Common case pushBottom( ) &amp; popBottom( )</a:t>
            </a:r>
            <a:endParaRPr sz="5700"/>
          </a:p>
          <a:p>
            <a:pPr indent="-3190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00"/>
              <a:t>Uncommon case popTop( )</a:t>
            </a:r>
            <a:endParaRPr sz="5700"/>
          </a:p>
          <a:p>
            <a:pPr indent="-3190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00"/>
              <a:t>Optimize the common case</a:t>
            </a:r>
            <a:endParaRPr sz="5700"/>
          </a:p>
          <a:p>
            <a:pPr indent="-31908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00"/>
              <a:t>Two Types of Dequeue:</a:t>
            </a:r>
            <a:endParaRPr sz="5700"/>
          </a:p>
          <a:p>
            <a:pPr indent="-31908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700"/>
              <a:t>Bounded Dequeue</a:t>
            </a:r>
            <a:endParaRPr sz="5700"/>
          </a:p>
          <a:p>
            <a:pPr indent="-31908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700"/>
              <a:t>Unbounded Dequeue</a:t>
            </a:r>
            <a:endParaRPr sz="57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Bounded Work Stealing Dequeue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Consists of array of </a:t>
            </a:r>
            <a:r>
              <a:rPr lang="en"/>
              <a:t>runnable</a:t>
            </a:r>
            <a:r>
              <a:rPr lang="en"/>
              <a:t> tasks in a double ended queue.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know the capacity of dequeue beforehand.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class has 3 fields: tasks, bottom, and top.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field holds Stamped Reference.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stamp is needed to avoid an “ABA” problem.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71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ABA Problem Example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485475" y="1705750"/>
            <a:ext cx="3385200" cy="57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9"/>
          <p:cNvCxnSpPr/>
          <p:nvPr/>
        </p:nvCxnSpPr>
        <p:spPr>
          <a:xfrm>
            <a:off x="2099325" y="1705750"/>
            <a:ext cx="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9"/>
          <p:cNvCxnSpPr/>
          <p:nvPr/>
        </p:nvCxnSpPr>
        <p:spPr>
          <a:xfrm>
            <a:off x="2619125" y="1705750"/>
            <a:ext cx="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9"/>
          <p:cNvCxnSpPr/>
          <p:nvPr/>
        </p:nvCxnSpPr>
        <p:spPr>
          <a:xfrm>
            <a:off x="3138925" y="1705750"/>
            <a:ext cx="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9"/>
          <p:cNvCxnSpPr/>
          <p:nvPr/>
        </p:nvCxnSpPr>
        <p:spPr>
          <a:xfrm>
            <a:off x="1579525" y="1705750"/>
            <a:ext cx="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9"/>
          <p:cNvCxnSpPr/>
          <p:nvPr/>
        </p:nvCxnSpPr>
        <p:spPr>
          <a:xfrm>
            <a:off x="1059725" y="1705750"/>
            <a:ext cx="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9"/>
          <p:cNvSpPr txBox="1"/>
          <p:nvPr/>
        </p:nvSpPr>
        <p:spPr>
          <a:xfrm>
            <a:off x="511725" y="2283075"/>
            <a:ext cx="33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0          1          2          3        4            5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4889125" y="1705750"/>
            <a:ext cx="3385200" cy="57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9"/>
          <p:cNvCxnSpPr/>
          <p:nvPr/>
        </p:nvCxnSpPr>
        <p:spPr>
          <a:xfrm>
            <a:off x="6502975" y="1705750"/>
            <a:ext cx="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7022775" y="1705750"/>
            <a:ext cx="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9"/>
          <p:cNvCxnSpPr/>
          <p:nvPr/>
        </p:nvCxnSpPr>
        <p:spPr>
          <a:xfrm>
            <a:off x="7542575" y="1705750"/>
            <a:ext cx="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9"/>
          <p:cNvCxnSpPr/>
          <p:nvPr/>
        </p:nvCxnSpPr>
        <p:spPr>
          <a:xfrm>
            <a:off x="5983175" y="1705750"/>
            <a:ext cx="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9"/>
          <p:cNvCxnSpPr/>
          <p:nvPr/>
        </p:nvCxnSpPr>
        <p:spPr>
          <a:xfrm>
            <a:off x="5463375" y="1705750"/>
            <a:ext cx="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9"/>
          <p:cNvSpPr txBox="1"/>
          <p:nvPr/>
        </p:nvSpPr>
        <p:spPr>
          <a:xfrm>
            <a:off x="4915375" y="2283075"/>
            <a:ext cx="33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0          1          2          3        4            5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11725" y="3781800"/>
            <a:ext cx="3385200" cy="57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9"/>
          <p:cNvCxnSpPr/>
          <p:nvPr/>
        </p:nvCxnSpPr>
        <p:spPr>
          <a:xfrm>
            <a:off x="2105400" y="3781800"/>
            <a:ext cx="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/>
          <p:nvPr/>
        </p:nvCxnSpPr>
        <p:spPr>
          <a:xfrm>
            <a:off x="2625200" y="3781800"/>
            <a:ext cx="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3145000" y="3781800"/>
            <a:ext cx="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1585600" y="3781800"/>
            <a:ext cx="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9"/>
          <p:cNvCxnSpPr/>
          <p:nvPr/>
        </p:nvCxnSpPr>
        <p:spPr>
          <a:xfrm>
            <a:off x="1065800" y="3781800"/>
            <a:ext cx="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9"/>
          <p:cNvSpPr txBox="1"/>
          <p:nvPr/>
        </p:nvSpPr>
        <p:spPr>
          <a:xfrm>
            <a:off x="517800" y="4359125"/>
            <a:ext cx="33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0          1          2          3        4            5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4882075" y="3781788"/>
            <a:ext cx="3385200" cy="57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9"/>
          <p:cNvCxnSpPr/>
          <p:nvPr/>
        </p:nvCxnSpPr>
        <p:spPr>
          <a:xfrm>
            <a:off x="6495925" y="3781788"/>
            <a:ext cx="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7015725" y="3781788"/>
            <a:ext cx="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9"/>
          <p:cNvCxnSpPr/>
          <p:nvPr/>
        </p:nvCxnSpPr>
        <p:spPr>
          <a:xfrm>
            <a:off x="7535525" y="3781788"/>
            <a:ext cx="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9"/>
          <p:cNvCxnSpPr/>
          <p:nvPr/>
        </p:nvCxnSpPr>
        <p:spPr>
          <a:xfrm>
            <a:off x="5976125" y="3781788"/>
            <a:ext cx="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5456325" y="3781788"/>
            <a:ext cx="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9"/>
          <p:cNvSpPr txBox="1"/>
          <p:nvPr/>
        </p:nvSpPr>
        <p:spPr>
          <a:xfrm>
            <a:off x="4908325" y="4359113"/>
            <a:ext cx="33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0          1          2          3        4            5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2293075" y="1876300"/>
            <a:ext cx="132300" cy="23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812875" y="1876300"/>
            <a:ext cx="132300" cy="23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3428075" y="1876300"/>
            <a:ext cx="132300" cy="23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701375" y="3952350"/>
            <a:ext cx="132300" cy="23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59550" y="3952350"/>
            <a:ext cx="132300" cy="23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793300" y="3952350"/>
            <a:ext cx="104400" cy="23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2299150" y="3897875"/>
            <a:ext cx="132300" cy="23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2818950" y="3897875"/>
            <a:ext cx="132300" cy="23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6689675" y="3952350"/>
            <a:ext cx="132300" cy="23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7209475" y="3952350"/>
            <a:ext cx="132300" cy="236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2067025" y="1314263"/>
            <a:ext cx="5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4894625" y="1314263"/>
            <a:ext cx="5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517800" y="3347263"/>
            <a:ext cx="5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6463625" y="3437738"/>
            <a:ext cx="5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341150" y="1285875"/>
            <a:ext cx="157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485475" y="914075"/>
            <a:ext cx="33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1]   popTop() on 3 by Thread 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4889125" y="914075"/>
            <a:ext cx="33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] 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popBottom() 3 times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485475" y="3032438"/>
            <a:ext cx="33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] 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pushBottom() 5 tasks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4810375" y="3032438"/>
            <a:ext cx="33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]  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 times popTop() by thread 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305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pushBottom( )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311700" y="1152425"/>
            <a:ext cx="85206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</a:t>
            </a:r>
            <a:r>
              <a:rPr lang="en"/>
              <a:t>tores the new task at the bottom queue location and increments the bottom field.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762600" y="1607375"/>
            <a:ext cx="76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7" name="Google Shape;157;p20"/>
          <p:cNvGraphicFramePr/>
          <p:nvPr/>
        </p:nvGraphicFramePr>
        <p:xfrm>
          <a:off x="693550" y="235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{EA5A64D6-3943-423C-BA86-ED2847417109}</a:tableStyleId>
              </a:tblPr>
              <a:tblGrid>
                <a:gridCol w="7687850"/>
              </a:tblGrid>
              <a:tr h="1430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7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pushBottom</a:t>
                      </a: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(RunnableTask *task)</a:t>
                      </a:r>
                      <a:b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tasks[bottom] = task;</a:t>
                      </a:r>
                      <a:b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bottom++;</a:t>
                      </a:r>
                      <a:b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7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7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20"/>
          <p:cNvSpPr txBox="1"/>
          <p:nvPr/>
        </p:nvSpPr>
        <p:spPr>
          <a:xfrm>
            <a:off x="385775" y="2007575"/>
            <a:ext cx="8122500" cy="29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popBottom( )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queue is empty, the method returns immediately, otherwise, it decrements bottom, claiming a 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Bottom field must be declared volatile to make sure thieves can recognize an empty Bounded DEQueue.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only one task left, we use compareAndSet() to resolve conflict between a thief and popBottom().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</a:t>
            </a:r>
            <a:r>
              <a:rPr lang="en"/>
              <a:t>compareAndSet() succeeds then top reset to 0 and task has been claimed.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compareAndSet() fails that means thief succeeded.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