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Ben Russel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F13259-0DC4-4D43-AF88-D6BD47015F86}">
  <a:tblStyle styleId="{0BF13259-0DC4-4D43-AF88-D6BD47015F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1T14:26:47.743">
    <p:pos x="144" y="672"/>
    <p:text>Font size change?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2-01T14:52:52.164">
    <p:pos x="144" y="672"/>
    <p:text>Font size change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12-01T14:54:48.040">
    <p:pos x="144" y="672"/>
    <p:text>Font size change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12-01T14:55:11.851">
    <p:pos x="144" y="672"/>
    <p:text>Font size change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9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9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9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c2f7d1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8c2f7d13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a80ad9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a80ad97d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d55db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4d55db38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d55db3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4d55db387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ec80bf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8ec80bfcf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4a238db5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54a238d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54a238db5_3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1e4e1c1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91e4e1c1ab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d7f1bfa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3d7f1bfaf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d7f1bfa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3d7f1bfaf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d7f1bfa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3d7f1bfaf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8c2f7d13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8c2f7d132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c2f7d13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8c2f7d1321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c2f7d13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8c2f7d132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d7f1bfa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3d7f1bfaf9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d7f1bfaf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3d7f1bfaf9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d7f1bfaf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3d7f1bfaf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d7f1bfa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3d7f1bfaf9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91e4e1c1a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91e4e1c1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g91e4e1c1ab_0_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4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8" name="Google Shape;818;p1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46" name="Google Shape;846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4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aea93372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aea933727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5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03" name="Google Shape;903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5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13" name="Google Shape;913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6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23" name="Google Shape;923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6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ec80bfcf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33" name="Google Shape;933;g8ec80bfc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8ec80bfcf5_0_1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6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6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6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7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7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dae97b39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dae97b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dae97b392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7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7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8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8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8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3da7365b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g3da7365ba1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8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8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2"/>
          <p:cNvCxnSpPr/>
          <p:nvPr/>
        </p:nvCxnSpPr>
        <p:spPr>
          <a:xfrm>
            <a:off x="228600" y="64008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2"/>
          <p:cNvSpPr txBox="1"/>
          <p:nvPr/>
        </p:nvSpPr>
        <p:spPr>
          <a:xfrm>
            <a:off x="76200" y="76200"/>
            <a:ext cx="1447800" cy="822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/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2286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46482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28600" y="1066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228600" y="3733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28600" y="1066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228600" y="3733800"/>
            <a:ext cx="86868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2286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48200" y="1066800"/>
            <a:ext cx="42671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28600" y="6477000"/>
            <a:ext cx="23622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228600" y="64008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76200" y="76200"/>
            <a:ext cx="1447800" cy="822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You Want)</a:t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8153400" y="304800"/>
            <a:ext cx="533399" cy="3047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27715" y="131825"/>
            <a:ext cx="782888" cy="7825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comments" Target="../comments/comment2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comments" Target="../comments/comment3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comments" Target="../comments/comment4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20</a:t>
            </a:r>
            <a:r>
              <a:rPr lang="en-US"/>
              <a:t>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type="ctrTitle"/>
          </p:nvPr>
        </p:nvSpPr>
        <p:spPr>
          <a:xfrm>
            <a:off x="685800" y="2130425"/>
            <a:ext cx="7772400" cy="183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20</a:t>
            </a:r>
            <a:r>
              <a:rPr lang="en-US"/>
              <a:t>21</a:t>
            </a: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Preliminary Design Review (PDR) Outline </a:t>
            </a:r>
            <a:b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Version 1.</a:t>
            </a:r>
            <a:r>
              <a:rPr i="1" lang="en-US"/>
              <a:t>1</a:t>
            </a:r>
            <a:endParaRPr b="1" i="1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Team # Here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Team Name Here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goal is to present the physical idea of what the CanSat will look like for reference prior to getting into details of the CanSat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Diagram(s)</a:t>
            </a:r>
            <a:r>
              <a:rPr b="0" lang="en-US"/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showing physical layout of selected CanSat configuration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to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</a:t>
            </a:r>
            <a:r>
              <a:rPr lang="en-US"/>
              <a:t>ed drawings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Placement of major components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Sensors, electronics, radio, power, mechanisms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Relevant configurations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Payload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launch configuration, deployed configuration.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be on separate slides.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1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084" name="Google Shape;1084;p11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1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PPT Template Use</a:t>
            </a:r>
            <a:endParaRPr/>
          </a:p>
        </p:txBody>
      </p:sp>
      <p:sp>
        <p:nvSpPr>
          <p:cNvPr id="1086" name="Google Shape;1086;p11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teams shall use this presentation template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logos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team logo can be inserted into the placeholder location (and size) on the master slide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logo is to be used, remove the placeholder from the master slide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number</a:t>
            </a:r>
            <a:r>
              <a:rPr lang="en-US" sz="1800"/>
              <a:t> and name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must be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footer </a:t>
            </a:r>
            <a:r>
              <a:rPr lang="en-US" sz="1800"/>
              <a:t>of each slide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each slide, replace the “</a:t>
            </a:r>
            <a:r>
              <a:rPr i="0" lang="en-US" sz="1800" u="none" cap="none" strike="noStrike">
                <a:solidFill>
                  <a:schemeClr val="dk1"/>
                </a:solidFill>
              </a:rPr>
              <a:t>Name goes here” in the bottom left corner with the name of the person(s) presenting that slide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allow the judges to know the person to address any questions or comments 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1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092" name="Google Shape;1092;p11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1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Studies</a:t>
            </a:r>
            <a:endParaRPr/>
          </a:p>
        </p:txBody>
      </p:sp>
      <p:sp>
        <p:nvSpPr>
          <p:cNvPr id="1094" name="Google Shape;1094;p11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ecommendations </a:t>
            </a:r>
            <a:r>
              <a:rPr lang="en-US"/>
              <a:t>for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trade studies</a:t>
            </a:r>
            <a:r>
              <a:rPr lang="en-US"/>
              <a:t>:</a:t>
            </a:r>
            <a:endParaRPr/>
          </a:p>
          <a:p>
            <a:pPr indent="-3238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1800"/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abular format</a:t>
            </a:r>
            <a:endParaRPr sz="1800"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iscuss criteria </a:t>
            </a:r>
            <a:r>
              <a:rPr lang="en-US" sz="1800"/>
              <a:t>for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sz="1800"/>
          </a:p>
          <a:p>
            <a:pPr indent="-241300" lvl="2" marL="1143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Studied configurations</a:t>
            </a:r>
            <a:endParaRPr sz="1800"/>
          </a:p>
          <a:p>
            <a:pPr indent="-241300" lvl="2" marL="1143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Assessment criteria and ranking </a:t>
            </a:r>
            <a:endParaRPr sz="1800"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Be </a:t>
            </a:r>
            <a:r>
              <a:rPr i="0" lang="en-US" u="none" cap="none" strike="noStrike">
                <a:solidFill>
                  <a:schemeClr val="dk1"/>
                </a:solidFill>
              </a:rPr>
              <a:t>clear </a:t>
            </a:r>
            <a:r>
              <a:rPr lang="en-US"/>
              <a:t>on</a:t>
            </a:r>
            <a:r>
              <a:rPr i="0" lang="en-US" u="none" cap="none" strike="noStrike">
                <a:solidFill>
                  <a:schemeClr val="dk1"/>
                </a:solidFill>
              </a:rPr>
              <a:t> final component/configuration select</a:t>
            </a:r>
            <a:r>
              <a:rPr lang="en-US"/>
              <a:t>ions</a:t>
            </a:r>
            <a:endParaRPr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When </a:t>
            </a: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hardware from previous years, do </a:t>
            </a:r>
            <a:r>
              <a:rPr lang="en-US"/>
              <a:t>the same</a:t>
            </a:r>
            <a:endParaRPr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Be consistent with </a:t>
            </a:r>
            <a:r>
              <a:rPr lang="en-US"/>
              <a:t>trade study </a:t>
            </a:r>
            <a:r>
              <a:rPr lang="en-US"/>
              <a:t>presentations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Refer to past year presentations for examples of effective trade study presentation formats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1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Template Update Log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(Do not include in presentation) </a:t>
            </a:r>
            <a:endParaRPr/>
          </a:p>
        </p:txBody>
      </p:sp>
      <p:sp>
        <p:nvSpPr>
          <p:cNvPr id="1100" name="Google Shape;1100;p11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 Initial version for 20</a:t>
            </a:r>
            <a:r>
              <a:rPr lang="en-US" sz="1800"/>
              <a:t>21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1.1 Updated for ground system software MQTT interface</a:t>
            </a:r>
            <a:endParaRPr sz="18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1" name="Google Shape;1101;p11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102" name="Google Shape;1102;p11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Concept of Operations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lide(s) providing overview of CanSat operations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and descent operations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to include </a:t>
            </a:r>
            <a:r>
              <a:rPr lang="en-US"/>
              <a:t>Payload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Post-launch recovery and data reduction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selected configuration CONOPS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how the CanSat will operate, not what everyone on the team will be doing (to be discussed at CDR)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flow diagrams and cartoons are a good way to present the CONOPS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hand-drawn diagrams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Launch Vehicle Compatibility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dimensioned drawing that shows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clearances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lang="en-US" sz="1800"/>
              <a:t>payload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launch configuration (</a:t>
            </a:r>
            <a:r>
              <a:rPr lang="en-US" sz="1800"/>
              <a:t>Container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800"/>
              <a:t>Payload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all descent control apparatus (no sharp protrusions)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PDR this may be allocated dimensions (if this is the case, these should be requirements at the system and subsystem levels)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clearance? (Leave margin to allow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deployment!)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past years there were a large number of CanSats that did not deploy from the payload sections of the rocket because of protrusions or because the CanSat was too wide to fit in the rocket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sharp protrusions and fit within the Launch Vehicle will also be scored at the Flight Readiness Review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Design</a:t>
            </a:r>
            <a:endParaRPr/>
          </a:p>
        </p:txBody>
      </p:sp>
      <p:sp>
        <p:nvSpPr>
          <p:cNvPr id="226" name="Google Shape;226;p26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Overview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an overview of the CanSat sensor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summary of the selected sensors (type &amp; models)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brief discussion of what the sensors are used for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selected component (not all components trades)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Sensor Subsystem Requirements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an understanding of the requirements that apply to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sensor subsystem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requirements for this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Pressure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air pressure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  <p:sp>
        <p:nvSpPr>
          <p:cNvPr id="256" name="Google Shape;256;p2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Temperature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air temperature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73" name="Google Shape;273;p3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Rotation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rotation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Air Pressure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air pressure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  <p:sp>
        <p:nvSpPr>
          <p:cNvPr id="289" name="Google Shape;289;p3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228600" y="4419600"/>
            <a:ext cx="8686800" cy="1828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IMPORTANT PRESENTATION GUIDELINE: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Teams should only present charts with this star icon during the teleconference.  Other charts should be skipped to save time; they will be reviewed by the judges off line.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Presentations are to be 30 minutes in length.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Going over 30 minutes may result in points lost in quality score</a:t>
            </a:r>
            <a:endParaRPr/>
          </a:p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228600" y="1066800"/>
            <a:ext cx="8686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simple outline of the presentation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ndicate the team member(s) who will be presenting each section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Terms:</a:t>
            </a:r>
            <a:endParaRPr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/>
              <a:t>CanSat</a:t>
            </a:r>
            <a:r>
              <a:rPr i="1" lang="en-US" sz="1800"/>
              <a:t> </a:t>
            </a:r>
            <a:r>
              <a:rPr lang="en-US" sz="1800"/>
              <a:t>refers to the complete system containing both the </a:t>
            </a:r>
            <a:r>
              <a:rPr b="1" i="1" lang="en-US" sz="1800"/>
              <a:t>Container</a:t>
            </a:r>
            <a:r>
              <a:rPr lang="en-US" sz="1800"/>
              <a:t> and the </a:t>
            </a:r>
            <a:r>
              <a:rPr b="1" i="1" lang="en-US" sz="1800"/>
              <a:t>Payload</a:t>
            </a:r>
            <a:endParaRPr b="1" i="1" sz="1800"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/>
              <a:t>Container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refers to the </a:t>
            </a:r>
            <a:r>
              <a:rPr b="1" i="1" lang="en-US" sz="1800"/>
              <a:t>container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of the CanSat</a:t>
            </a:r>
            <a:endParaRPr sz="1800"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/>
              <a:t>Payload(s)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refers to the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 Payloads (i.e. th</a:t>
            </a:r>
            <a:r>
              <a:rPr b="1" i="1" lang="en-US" sz="1800"/>
              <a:t>e maple seed payloads)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of the CanSat</a:t>
            </a:r>
            <a:endParaRPr sz="1800"/>
          </a:p>
        </p:txBody>
      </p:sp>
      <p:sp>
        <p:nvSpPr>
          <p:cNvPr id="117" name="Google Shape;117;p1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 flipH="1" rot="10800000">
            <a:off x="8686800" y="517499"/>
            <a:ext cx="152400" cy="3902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9999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 GPS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GPS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lang="en-US"/>
              <a:t> Battery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Voltage Sensor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battery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voltage sensor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</a:t>
            </a:r>
            <a:r>
              <a:rPr lang="en-US"/>
              <a:t>battery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Bonus Camera Trade &amp; Selection</a:t>
            </a:r>
            <a:endParaRPr/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camera trade study and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such as interfaces, resolution, cost, size, weight and any other factors for the trade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different sensors (same for all other slides)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which sensor is selected and reasons for selection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28" name="Google Shape;328;p36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Control Design</a:t>
            </a:r>
            <a:endParaRPr/>
          </a:p>
        </p:txBody>
      </p:sp>
      <p:sp>
        <p:nvSpPr>
          <p:cNvPr id="330" name="Google Shape;330;p36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36" name="Google Shape;336;p3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Control Overview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an overview of the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science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descent control system(s)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the selected configuration and components necessary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diagrams outlining descent control strategy for various flight altitude ranges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Control Requirements</a:t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228600" y="1066800"/>
            <a:ext cx="8686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descent control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</a:t>
            </a:r>
            <a:r>
              <a:rPr lang="en-US"/>
              <a:t>descent control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DCS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55" name="Google Shape;355;p39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9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Payload Descent Control Strategy Selection and Trade</a:t>
            </a:r>
            <a:endParaRPr/>
          </a:p>
        </p:txBody>
      </p:sp>
      <p:sp>
        <p:nvSpPr>
          <p:cNvPr id="357" name="Google Shape;357;p39"/>
          <p:cNvSpPr txBox="1"/>
          <p:nvPr>
            <p:ph idx="1" type="body"/>
          </p:nvPr>
        </p:nvSpPr>
        <p:spPr>
          <a:xfrm>
            <a:off x="228600" y="1066800"/>
            <a:ext cx="8686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Payload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strategy trade studies and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on Payload desc</a:t>
            </a:r>
            <a:r>
              <a:rPr lang="en-US"/>
              <a:t>ent design and operation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and provide reasons for selection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Show how payload descent control hardware is stowed before release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Show how payload descent control hardware deploys and operates after release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59" name="Google Shape;359;p3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66" name="Google Shape;366;p4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 Descent </a:t>
            </a:r>
            <a:r>
              <a:rPr lang="en-US"/>
              <a:t>Stability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Control Strategy Selection and Trade</a:t>
            </a:r>
            <a:endParaRPr/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228600" y="1066800"/>
            <a:ext cx="8686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descent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stability control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trade studies and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Show details on active stability control or passive control</a:t>
            </a:r>
            <a:endParaRPr/>
          </a:p>
          <a:p>
            <a:pPr indent="-254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is payload kept from tumbling? </a:t>
            </a:r>
            <a:endParaRPr/>
          </a:p>
          <a:p>
            <a:pPr indent="-254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Describe any mechanisms used</a:t>
            </a:r>
            <a:endParaRPr/>
          </a:p>
          <a:p>
            <a:pPr indent="-254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and provides reasons for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70" name="Google Shape;370;p4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0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77" name="Google Shape;377;p4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Descent Control Strategy Selection and Trade</a:t>
            </a:r>
            <a:endParaRPr/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228600" y="1066800"/>
            <a:ext cx="86868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DCS strategy trade studies and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details on </a:t>
            </a:r>
            <a:r>
              <a:rPr lang="en-US"/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desc</a:t>
            </a:r>
            <a:r>
              <a:rPr lang="en-US"/>
              <a:t>ent design and operation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and provide reasons for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88" name="Google Shape;388;p4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Descent Rate Estimates</a:t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</a:t>
            </a:r>
            <a:r>
              <a:rPr lang="en-US"/>
              <a:t>descent rate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estimates for the following CanSat configurations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/>
              <a:t>Payload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post rocket-separation (prior to deployment of the Payload)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after being released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Payload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following separation from the </a:t>
            </a:r>
            <a:r>
              <a:rPr lang="en-US"/>
              <a:t>Container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discussion of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Calculations used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discussion can carry over to multiple slides if necessary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slide summarizes results. Make sure final results are clearly identified.</a:t>
            </a:r>
            <a:endParaRPr/>
          </a:p>
        </p:txBody>
      </p:sp>
      <p:sp>
        <p:nvSpPr>
          <p:cNvPr id="391" name="Google Shape;391;p4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392" name="Google Shape;392;p4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Team Organization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228600" y="1066800"/>
            <a:ext cx="8686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slide listing the team members and their roles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possible, please include year (freshman, sophomore, etc.) for reference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only needs to be provided once for team members showing up multiple times on the org chart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format is the use of an organization chart, such as below: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pic>
        <p:nvPicPr>
          <p:cNvPr id="129" name="Google Shape;129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2882900"/>
            <a:ext cx="4953000" cy="30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1828800" y="3429000"/>
            <a:ext cx="1419224" cy="5714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Sample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398" name="Google Shape;398;p43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Mechanical Subsystem Design</a:t>
            </a:r>
            <a:endParaRPr/>
          </a:p>
        </p:txBody>
      </p:sp>
      <p:sp>
        <p:nvSpPr>
          <p:cNvPr id="400" name="Google Shape;400;p43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06" name="Google Shape;406;p4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Mechanical Subsystem Overview</a:t>
            </a:r>
            <a:endParaRPr/>
          </a:p>
        </p:txBody>
      </p:sp>
      <p:sp>
        <p:nvSpPr>
          <p:cNvPr id="408" name="Google Shape;408;p4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the mechanical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major structural elements, material selection, and interface definitions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lang="en-US"/>
              <a:t>science payload and 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mechanical configurations</a:t>
            </a:r>
            <a:endParaRPr/>
          </a:p>
        </p:txBody>
      </p:sp>
      <p:sp>
        <p:nvSpPr>
          <p:cNvPr id="409" name="Google Shape;409;p4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10" name="Google Shape;410;p4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16" name="Google Shape;416;p4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Mechanical Sub-System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418" name="Google Shape;418;p4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mechanical sub-system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25" name="Google Shape;425;p4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Mechanical Layout of Components Trade &amp; Selection</a:t>
            </a:r>
            <a:endParaRPr/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mechanical layout and component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structure of </a:t>
            </a:r>
            <a:r>
              <a:rPr lang="en-US"/>
              <a:t>Payload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location of electrical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major mechanical parts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mechanisms such as springs, hinges,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mechanica</a:t>
            </a:r>
            <a:r>
              <a:rPr lang="en-US"/>
              <a:t>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selection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s</a:t>
            </a:r>
            <a:r>
              <a:rPr lang="en-US"/>
              <a:t>tructural material selection(s)</a:t>
            </a:r>
            <a:endParaRPr/>
          </a:p>
        </p:txBody>
      </p:sp>
      <p:sp>
        <p:nvSpPr>
          <p:cNvPr id="428" name="Google Shape;428;p46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194700" y="55112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36" name="Google Shape;436;p4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Pre Deployment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Configuration Trade &amp; Selection</a:t>
            </a:r>
            <a:endParaRPr/>
          </a:p>
        </p:txBody>
      </p:sp>
      <p:sp>
        <p:nvSpPr>
          <p:cNvPr id="438" name="Google Shape;438;p4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how the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stowed in the </a:t>
            </a:r>
            <a:r>
              <a:rPr lang="en-US"/>
              <a:t>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stowed configuration diagram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mechanisms used to keep payload in stowed configuration</a:t>
            </a:r>
            <a:endParaRPr/>
          </a:p>
        </p:txBody>
      </p:sp>
      <p:sp>
        <p:nvSpPr>
          <p:cNvPr id="439" name="Google Shape;439;p4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41" name="Google Shape;441;p47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47" name="Google Shape;447;p4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Deployment 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Configuration Trade &amp; Selection</a:t>
            </a:r>
            <a:endParaRPr/>
          </a:p>
        </p:txBody>
      </p:sp>
      <p:sp>
        <p:nvSpPr>
          <p:cNvPr id="449" name="Google Shape;449;p4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how the </a:t>
            </a:r>
            <a:r>
              <a:rPr lang="en-US"/>
              <a:t>payload transitions from stowed to deployed configuration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mechanisms used to transition to deployed </a:t>
            </a:r>
            <a:r>
              <a:rPr lang="en-US"/>
              <a:t>configuration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ie hinges, springs, etc.</a:t>
            </a:r>
            <a:endParaRPr/>
          </a:p>
        </p:txBody>
      </p:sp>
      <p:sp>
        <p:nvSpPr>
          <p:cNvPr id="450" name="Google Shape;450;p48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52" name="Google Shape;452;p48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58" name="Google Shape;458;p4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Mechanical Layout of Components Trade &amp; Selection</a:t>
            </a:r>
            <a:endParaRPr/>
          </a:p>
        </p:txBody>
      </p:sp>
      <p:sp>
        <p:nvSpPr>
          <p:cNvPr id="460" name="Google Shape;460;p4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trade issues related to mechanical layout and component selection of the conta</a:t>
            </a:r>
            <a:r>
              <a:rPr lang="en-US"/>
              <a:t>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major mechanical parts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Structural material selection(s)</a:t>
            </a:r>
            <a:endParaRPr/>
          </a:p>
        </p:txBody>
      </p:sp>
      <p:sp>
        <p:nvSpPr>
          <p:cNvPr id="461" name="Google Shape;461;p4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63" name="Google Shape;463;p4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69" name="Google Shape;469;p5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Release Mechanism</a:t>
            </a:r>
            <a:endParaRPr/>
          </a:p>
        </p:txBody>
      </p:sp>
      <p:sp>
        <p:nvSpPr>
          <p:cNvPr id="471" name="Google Shape;471;p5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how the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be connected to and released (mechanically) from the </a:t>
            </a:r>
            <a:r>
              <a:rPr lang="en-US"/>
              <a:t>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of operation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detailed in how it works.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Do not show the generic hook attached to a servo. Come up with a real design.</a:t>
            </a:r>
            <a:endParaRPr/>
          </a:p>
        </p:txBody>
      </p:sp>
      <p:sp>
        <p:nvSpPr>
          <p:cNvPr id="472" name="Google Shape;472;p5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473" name="Google Shape;473;p50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24" y="4336974"/>
            <a:ext cx="1167375" cy="15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70" y="4408938"/>
            <a:ext cx="2073875" cy="14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525" y="4441559"/>
            <a:ext cx="2452475" cy="13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0"/>
          <p:cNvSpPr txBox="1"/>
          <p:nvPr/>
        </p:nvSpPr>
        <p:spPr>
          <a:xfrm>
            <a:off x="2206200" y="5965275"/>
            <a:ext cx="5076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what not to present. These are not real designs.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 Parachute Attachment Mechanism</a:t>
            </a:r>
            <a:endParaRPr/>
          </a:p>
        </p:txBody>
      </p:sp>
      <p:sp>
        <p:nvSpPr>
          <p:cNvPr id="484" name="Google Shape;484;p5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Describe how the parachute will be attached to the container and how it is stowed before being released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Include: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Diagrams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Method of operation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Be detailed in how it works.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Keep it simple. Parachute just sits on top of container.</a:t>
            </a:r>
            <a:endParaRPr/>
          </a:p>
          <a:p>
            <a:pPr indent="-381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51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87" name="Google Shape;487;p51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Electronics Structural Integrity</a:t>
            </a:r>
            <a:endParaRPr/>
          </a:p>
        </p:txBody>
      </p:sp>
      <p:sp>
        <p:nvSpPr>
          <p:cNvPr id="493" name="Google Shape;493;p5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component mounting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component enclosures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Securing electrical connections (glue, tape, etc.)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required judge verification during pre-flight check 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Descent control attachments</a:t>
            </a:r>
            <a:endParaRPr/>
          </a:p>
        </p:txBody>
      </p:sp>
      <p:sp>
        <p:nvSpPr>
          <p:cNvPr id="494" name="Google Shape;494;p5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495" name="Google Shape;495;p5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2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Acronyms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list of acronyms used throughout the presentation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presentations, do not read through these acronyms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for reference only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03" name="Google Shape;503;p5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Table(s) providing the following: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of </a:t>
            </a:r>
            <a:r>
              <a:rPr lang="en-US"/>
              <a:t>each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lang="en-US"/>
              <a:t> of payload and container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of </a:t>
            </a:r>
            <a:r>
              <a:rPr lang="en-US"/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structural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Sources/uncertainties – whether the masses are estimates, from data sheets, measured values,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mass of all comp</a:t>
            </a:r>
            <a:r>
              <a:rPr lang="en-US"/>
              <a:t>onents and structural elements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Margin : The amount of mass (in grams) in which the mass budget meets, exceeds, or falls short of the mass requirement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 of correction to meet mass requirement (based on the margin listed above)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clearly distinguish between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masses</a:t>
            </a:r>
            <a:endParaRPr/>
          </a:p>
        </p:txBody>
      </p:sp>
      <p:sp>
        <p:nvSpPr>
          <p:cNvPr id="504" name="Google Shape;504;p5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Mass Budget</a:t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07" name="Google Shape;507;p53"/>
          <p:cNvSpPr/>
          <p:nvPr/>
        </p:nvSpPr>
        <p:spPr>
          <a:xfrm>
            <a:off x="8610600" y="762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13" name="Google Shape;513;p54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Communication and Data Handling (CDH) Subsystem Design</a:t>
            </a:r>
            <a:endParaRPr/>
          </a:p>
        </p:txBody>
      </p:sp>
      <p:sp>
        <p:nvSpPr>
          <p:cNvPr id="515" name="Google Shape;515;p54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21" name="Google Shape;521;p55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5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 Command Data Handler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Overview</a:t>
            </a:r>
            <a:endParaRPr/>
          </a:p>
        </p:txBody>
      </p:sp>
      <p:sp>
        <p:nvSpPr>
          <p:cNvPr id="523" name="Google Shape;523;p5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the payload CDH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include selected components (with brief mention of what each component is for)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Focus on selected component (not all components trades)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5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25" name="Google Shape;525;p5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31" name="Google Shape;531;p5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 Requirements</a:t>
            </a:r>
            <a:endParaRPr/>
          </a:p>
        </p:txBody>
      </p:sp>
      <p:sp>
        <p:nvSpPr>
          <p:cNvPr id="533" name="Google Shape;533;p5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34" name="Google Shape;534;p5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payload CDH subsystem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40" name="Google Shape;540;p57"/>
          <p:cNvSpPr txBox="1"/>
          <p:nvPr>
            <p:ph idx="12" type="sldNum"/>
          </p:nvPr>
        </p:nvSpPr>
        <p:spPr>
          <a:xfrm>
            <a:off x="7991600" y="647697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Processor &amp; Memory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542" name="Google Shape;542;p5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Include boot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processor speed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data interfaces (types and numbers)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memory storage requirements, if applicable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choices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choice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7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44" name="Google Shape;544;p5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57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Real-Time Clock</a:t>
            </a:r>
            <a:endParaRPr/>
          </a:p>
        </p:txBody>
      </p:sp>
      <p:sp>
        <p:nvSpPr>
          <p:cNvPr id="551" name="Google Shape;551;p58"/>
          <p:cNvSpPr txBox="1"/>
          <p:nvPr>
            <p:ph idx="1" type="body"/>
          </p:nvPr>
        </p:nvSpPr>
        <p:spPr>
          <a:xfrm>
            <a:off x="228600" y="1066800"/>
            <a:ext cx="86868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design for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real-time clock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</a:t>
            </a:r>
            <a:r>
              <a:rPr lang="en-US"/>
              <a:t>clock with </a:t>
            </a:r>
            <a:r>
              <a:rPr lang="en-US"/>
              <a:t>independent</a:t>
            </a:r>
            <a:r>
              <a:rPr lang="en-US"/>
              <a:t> power source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Reset tolerance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Real time clock should have independent battery backup to maintain time through power transients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53" name="Google Shape;553;p5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55" name="Google Shape;555;p58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61" name="Google Shape;561;p5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Antenna Trade &amp; Selection</a:t>
            </a:r>
            <a:endParaRPr/>
          </a:p>
        </p:txBody>
      </p:sp>
      <p:sp>
        <p:nvSpPr>
          <p:cNvPr id="563" name="Google Shape;563;p5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selection criteria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range and patterns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choices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choice and reasons for selection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Include antenna used for Container-to-Ground link and Container-to-Payload links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65" name="Google Shape;565;p5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72" name="Google Shape;572;p6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Radio Configuration</a:t>
            </a:r>
            <a:endParaRPr/>
          </a:p>
        </p:txBody>
      </p:sp>
      <p:sp>
        <p:nvSpPr>
          <p:cNvPr id="574" name="Google Shape;574;p6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XBEE radio selection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NETID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transmission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this managed during each mission phase?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failures have occurred often over the past several years of the competition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encouraged to use your radios in all of your development and testing to better ensure mission success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Ideally you have started working with the radio and communications protocol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Include radio configuration for Container-to-Ground link and Payload-to-Container links</a:t>
            </a:r>
            <a:endParaRPr sz="1800"/>
          </a:p>
        </p:txBody>
      </p:sp>
      <p:sp>
        <p:nvSpPr>
          <p:cNvPr id="575" name="Google Shape;575;p6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76" name="Google Shape;576;p60"/>
          <p:cNvSpPr/>
          <p:nvPr/>
        </p:nvSpPr>
        <p:spPr>
          <a:xfrm>
            <a:off x="228600" y="5867400"/>
            <a:ext cx="8723585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Radio Prototyping and Testing Early!</a:t>
            </a:r>
            <a:endParaRPr/>
          </a:p>
        </p:txBody>
      </p:sp>
      <p:sp>
        <p:nvSpPr>
          <p:cNvPr id="577" name="Google Shape;577;p6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583" name="Google Shape;583;p6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Telemetry Format</a:t>
            </a:r>
            <a:endParaRPr/>
          </a:p>
        </p:txBody>
      </p:sp>
      <p:sp>
        <p:nvSpPr>
          <p:cNvPr id="585" name="Google Shape;585;p6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included?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competition guide for telemetry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data formatted?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example frames</a:t>
            </a:r>
            <a:r>
              <a:rPr lang="en-US"/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/>
              <a:t>sample data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descriptions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Include Container frames and Payload relay 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presented format match the Competition Guide requirements?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87" name="Google Shape;587;p6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2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CanSat 2021 PDR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Team ### (Team Number and Name)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2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4" name="Google Shape;594;p62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 Command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Formats</a:t>
            </a:r>
            <a:endParaRPr/>
          </a:p>
        </p:txBody>
      </p:sp>
      <p:sp>
        <p:nvSpPr>
          <p:cNvPr id="595" name="Google Shape;595;p6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List all supported commands with examples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What data is included?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Check the competition guide for command requirements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is command data formatted?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u="sng"/>
              <a:t>Include example commands</a:t>
            </a:r>
            <a:r>
              <a:rPr lang="en-US"/>
              <a:t> with complete descriptions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i="1" lang="en-US"/>
              <a:t>Does the presented format match the Competition Guide requirements?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2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597" name="Google Shape;597;p6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Systems Overview</a:t>
            </a:r>
            <a:endParaRPr/>
          </a:p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28600" y="1219200"/>
            <a:ext cx="8686800" cy="92332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this section is to introduce the reviewer to the overall requirements and configuration of the CanSat.  This provides a basis for the details presented in the subsystem sections.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3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03" name="Google Shape;603;p63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3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 Overview</a:t>
            </a:r>
            <a:endParaRPr/>
          </a:p>
        </p:txBody>
      </p:sp>
      <p:sp>
        <p:nvSpPr>
          <p:cNvPr id="605" name="Google Shape;605;p6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the container CDH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include selected components (with brief mention of what each component is for)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3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07" name="Google Shape;607;p6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4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13" name="Google Shape;613;p64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4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CDH Requirements</a:t>
            </a:r>
            <a:endParaRPr/>
          </a:p>
        </p:txBody>
      </p:sp>
      <p:sp>
        <p:nvSpPr>
          <p:cNvPr id="615" name="Google Shape;615;p64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16" name="Google Shape;616;p6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chart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container CDH subsystem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chart may be expanded to multiple charts 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5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22" name="Google Shape;622;p65"/>
          <p:cNvSpPr txBox="1"/>
          <p:nvPr>
            <p:ph idx="12" type="sldNum"/>
          </p:nvPr>
        </p:nvSpPr>
        <p:spPr>
          <a:xfrm>
            <a:off x="8031125" y="6477000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5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Processor &amp; Memory 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624" name="Google Shape;624;p6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Include boot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processor speed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data interfaces (types and numbers)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memory storage requirements, if applicable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choices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choice and reasons for selection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If no processor, state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5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26" name="Google Shape;626;p6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5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6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33" name="Google Shape;633;p66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6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Antenna Trade &amp; Selection</a:t>
            </a:r>
            <a:endParaRPr/>
          </a:p>
        </p:txBody>
      </p:sp>
      <p:sp>
        <p:nvSpPr>
          <p:cNvPr id="635" name="Google Shape;635;p6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selection criteria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range and patterns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choices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choice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6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37" name="Google Shape;637;p66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6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44" name="Google Shape;644;p67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7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Radio Configuration</a:t>
            </a:r>
            <a:endParaRPr/>
          </a:p>
        </p:txBody>
      </p:sp>
      <p:sp>
        <p:nvSpPr>
          <p:cNvPr id="646" name="Google Shape;646;p6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XBEE radio selection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NETID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transmission control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this managed during each mission phase?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failures have occurred often over the past several years of the competition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encouraged to use your radios in all of your development and testing to better ensure mission success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Ideally you have started working with the radio and communications protocol</a:t>
            </a:r>
            <a:endParaRPr/>
          </a:p>
        </p:txBody>
      </p:sp>
      <p:sp>
        <p:nvSpPr>
          <p:cNvPr id="647" name="Google Shape;647;p67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48" name="Google Shape;648;p67"/>
          <p:cNvSpPr/>
          <p:nvPr/>
        </p:nvSpPr>
        <p:spPr>
          <a:xfrm>
            <a:off x="228600" y="5867400"/>
            <a:ext cx="87237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Radio Prototyping and Testing Early!</a:t>
            </a:r>
            <a:endParaRPr/>
          </a:p>
        </p:txBody>
      </p:sp>
      <p:sp>
        <p:nvSpPr>
          <p:cNvPr id="649" name="Google Shape;649;p6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8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55" name="Google Shape;655;p68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8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Telemetry Format</a:t>
            </a:r>
            <a:endParaRPr/>
          </a:p>
        </p:txBody>
      </p:sp>
      <p:sp>
        <p:nvSpPr>
          <p:cNvPr id="657" name="Google Shape;657;p6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included?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the competition guide for telemetry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rate of packets?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data formatted?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example frames</a:t>
            </a:r>
            <a:r>
              <a:rPr lang="en-US"/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/>
              <a:t>sample data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descriptions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presented format match the Competition Guide requirements?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8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64" name="Google Shape;664;p69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Electrical Power Subsystem (EPS) Design</a:t>
            </a:r>
            <a:endParaRPr/>
          </a:p>
        </p:txBody>
      </p:sp>
      <p:sp>
        <p:nvSpPr>
          <p:cNvPr id="666" name="Google Shape;666;p69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72" name="Google Shape;672;p7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EPS Overview</a:t>
            </a:r>
            <a:endParaRPr/>
          </a:p>
        </p:txBody>
      </p:sp>
      <p:sp>
        <p:nvSpPr>
          <p:cNvPr id="674" name="Google Shape;674;p7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slide providing overview of EPS components (with purposes)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diagram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7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76" name="Google Shape;676;p70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82" name="Google Shape;682;p7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EPS Requirements</a:t>
            </a:r>
            <a:endParaRPr/>
          </a:p>
        </p:txBody>
      </p:sp>
      <p:sp>
        <p:nvSpPr>
          <p:cNvPr id="684" name="Google Shape;684;p7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85" name="Google Shape;685;p7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EPS subsystem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subsystem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691" name="Google Shape;691;p7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Electrical Block Diagram</a:t>
            </a:r>
            <a:endParaRPr/>
          </a:p>
        </p:txBody>
      </p:sp>
      <p:sp>
        <p:nvSpPr>
          <p:cNvPr id="693" name="Google Shape;693;p7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schematic (not down to the resistor level) showing power connections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lang="en-US"/>
              <a:t>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voltages and </a:t>
            </a:r>
            <a:r>
              <a:rPr lang="en-US"/>
              <a:t>needed regulators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all major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how power will be controlled and verified externally without disassembling the CanSat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an easily accessible external switch</a:t>
            </a:r>
            <a:endParaRPr/>
          </a:p>
          <a:p>
            <a:pPr indent="-1270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be scored again at the Flight Readiness Review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Umbilical power source for use in test and safety inspection</a:t>
            </a:r>
            <a:endParaRPr/>
          </a:p>
        </p:txBody>
      </p:sp>
      <p:sp>
        <p:nvSpPr>
          <p:cNvPr id="694" name="Google Shape;694;p7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695" name="Google Shape;695;p72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Mission Summary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the mission objectives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whether selectable objective (bonus) is being attempted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selection rationale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any external objectives (personal, laboratory or sponsor, class, etc.) relevant to the design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701" name="Google Shape;701;p73"/>
          <p:cNvSpPr txBox="1"/>
          <p:nvPr>
            <p:ph idx="1" type="body"/>
          </p:nvPr>
        </p:nvSpPr>
        <p:spPr>
          <a:xfrm>
            <a:off x="228600" y="1066800"/>
            <a:ext cx="8686800" cy="4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power trade and selection.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at least two designs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 selected design and reasons for selection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Remember no lithium polymer batteries!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How is battery mounted and connected?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multiple cells used, how are the connected, series or parallel.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parallel, how do you match the cells, provide protection so one cell doesn’t destroy the other cell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Cells cannot be connected directly in parallel. Include diodes to isolate the cells from each other.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7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03" name="Google Shape;703;p7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73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  <p:sp>
        <p:nvSpPr>
          <p:cNvPr id="705" name="Google Shape;705;p73"/>
          <p:cNvSpPr txBox="1"/>
          <p:nvPr/>
        </p:nvSpPr>
        <p:spPr>
          <a:xfrm>
            <a:off x="241663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budget in tabular format which includes: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consumption of</a:t>
            </a:r>
            <a:r>
              <a:rPr lang="en-US"/>
              <a:t> each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in </a:t>
            </a:r>
            <a:r>
              <a:rPr lang="en-US"/>
              <a:t>watt hours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duty cycles for </a:t>
            </a:r>
            <a:r>
              <a:rPr lang="en-US"/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Source/uncertainty for each line item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Estimate, data sheet, measurement,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power consumed </a:t>
            </a:r>
            <a:r>
              <a:rPr lang="en-US"/>
              <a:t>in watt hours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sources and total power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en-US"/>
              <a:t> : Difference of battery watt hours versus payload power consumption in watt hours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Requirement defined in mission guide states that the payload must be powered for at least two hours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12" name="Google Shape;712;p7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7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 Budget</a:t>
            </a:r>
            <a:endParaRPr/>
          </a:p>
        </p:txBody>
      </p:sp>
      <p:sp>
        <p:nvSpPr>
          <p:cNvPr id="714" name="Google Shape;714;p7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15" name="Google Shape;715;p74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5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21" name="Google Shape;721;p75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5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Electrical Block Diagram</a:t>
            </a:r>
            <a:endParaRPr/>
          </a:p>
        </p:txBody>
      </p:sp>
      <p:sp>
        <p:nvSpPr>
          <p:cNvPr id="723" name="Google Shape;723;p7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schematic (not down to the resistor level) showing power connections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required voltages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all major components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overview of how power will be controlled and verified externally without disassembling the CanSat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an easily accessible external switch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be scored again at the Flight Readiness Review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Umbilical power source for use in test and safety inspection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75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25" name="Google Shape;725;p75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6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  <a:r>
              <a:rPr lang="en-US"/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Trade &amp; Selection</a:t>
            </a:r>
            <a:endParaRPr/>
          </a:p>
        </p:txBody>
      </p:sp>
      <p:sp>
        <p:nvSpPr>
          <p:cNvPr id="731" name="Google Shape;731;p76"/>
          <p:cNvSpPr txBox="1"/>
          <p:nvPr>
            <p:ph idx="1" type="body"/>
          </p:nvPr>
        </p:nvSpPr>
        <p:spPr>
          <a:xfrm>
            <a:off x="228600" y="1066800"/>
            <a:ext cx="8686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power trade and selection.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Remember no lithium polymer batteries!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76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33" name="Google Shape;733;p76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76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  <p:sp>
        <p:nvSpPr>
          <p:cNvPr id="735" name="Google Shape;735;p76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36" name="Google Shape;736;p76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7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42" name="Google Shape;742;p77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77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Power Budget</a:t>
            </a:r>
            <a:endParaRPr/>
          </a:p>
        </p:txBody>
      </p:sp>
      <p:sp>
        <p:nvSpPr>
          <p:cNvPr id="744" name="Google Shape;744;p7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Power budget in tabular format which includes: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Power consumption of each component in watt hours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Expected duty cycles for each component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Source/uncertainty for each line item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Estimate, data sheet, measurement, etc.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Total power consumed in watt hours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Power sources and total power available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Margin : Difference of battery watt hours versus container power consumption in watt hours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Requirement defined in mission guide states that the container must be powered for at least two hours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7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46" name="Google Shape;746;p77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52" name="Google Shape;752;p78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Flight Software (FSW) Design</a:t>
            </a:r>
            <a:endParaRPr/>
          </a:p>
        </p:txBody>
      </p:sp>
      <p:sp>
        <p:nvSpPr>
          <p:cNvPr id="754" name="Google Shape;754;p78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60" name="Google Shape;760;p7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7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FSW Overview</a:t>
            </a:r>
            <a:endParaRPr/>
          </a:p>
        </p:txBody>
      </p:sp>
      <p:sp>
        <p:nvSpPr>
          <p:cNvPr id="762" name="Google Shape;762;p7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the CanSat FSW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discuss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FSW architecture, a flow chart showing how the software flow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environments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summary of the FSW tasks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Differences between Container and Payloads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64" name="Google Shape;764;p7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70" name="Google Shape;770;p8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8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FSW Requirements</a:t>
            </a:r>
            <a:endParaRPr/>
          </a:p>
        </p:txBody>
      </p:sp>
      <p:sp>
        <p:nvSpPr>
          <p:cNvPr id="772" name="Google Shape;772;p8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73" name="Google Shape;773;p80"/>
          <p:cNvSpPr txBox="1"/>
          <p:nvPr>
            <p:ph idx="1" type="body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this sub-system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FSW sub-system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indicate: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Competition Guide Requirements are allocated to this subsystem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derived requirements for the </a:t>
            </a:r>
            <a:r>
              <a:rPr lang="en-US"/>
              <a:t>subsystem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1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79" name="Google Shape;779;p8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8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</a:t>
            </a:r>
            <a:endParaRPr/>
          </a:p>
        </p:txBody>
      </p:sp>
      <p:sp>
        <p:nvSpPr>
          <p:cNvPr id="781" name="Google Shape;781;p8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state diagrams for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defining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conditions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flight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of sensors (including rates)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(command and telemetry)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(if applicable)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activations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decision points in the logic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used to recover?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 sz="2000"/>
              <a:t>Identify reasons for reset, and methods of recovery</a:t>
            </a:r>
            <a:endParaRPr b="1" sz="20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782" name="Google Shape;782;p81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83" name="Google Shape;783;p81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789" name="Google Shape;789;p8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FSW State Diagram</a:t>
            </a:r>
            <a:endParaRPr/>
          </a:p>
        </p:txBody>
      </p:sp>
      <p:sp>
        <p:nvSpPr>
          <p:cNvPr id="791" name="Google Shape;791;p8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state diagrams for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defining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conditions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flight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of sensors (including rates)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(command and telemetry)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 (if applicable)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activations (if applicable)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decision points in the logic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 recovery to correct state after processor reset during flight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data is used to recover?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 sz="2000"/>
              <a:t>Identify reasons for reset, and methods of recovery</a:t>
            </a:r>
            <a:endParaRPr b="1"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82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793" name="Google Shape;793;p82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Requirement Summary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228600" y="10668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system (mission) level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bullets or a table to demonstrate an understanding of the mission requirements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</a:t>
            </a:r>
            <a:r>
              <a:rPr lang="en-US"/>
              <a:t> of the table is to demonstrate the team understands the system-level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3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Mode Software</a:t>
            </a:r>
            <a:endParaRPr/>
          </a:p>
        </p:txBody>
      </p:sp>
      <p:sp>
        <p:nvSpPr>
          <p:cNvPr id="800" name="Google Shape;800;p8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Describe the implementation of simulation mode where simulated pressure sensor data is transmitted to the container so simulate the mission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Describe simulation mode commands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How is simulated sensor data substituted with real data?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See the competition guide for detailed requirements</a:t>
            </a:r>
            <a:endParaRPr/>
          </a:p>
        </p:txBody>
      </p:sp>
      <p:sp>
        <p:nvSpPr>
          <p:cNvPr id="801" name="Google Shape;801;p83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2" name="Google Shape;802;p83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03" name="Google Shape;803;p83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04" name="Google Shape;804;p83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10" name="Google Shape;810;p8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8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Development Plan</a:t>
            </a:r>
            <a:endParaRPr/>
          </a:p>
        </p:txBody>
      </p:sp>
      <p:sp>
        <p:nvSpPr>
          <p:cNvPr id="812" name="Google Shape;812;p8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common CanSat problem is late software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a slide describing the plan for software development and plans to reduce the risk of late software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 and prototyping environments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subsystem development sequence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team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methodology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8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14" name="Google Shape;814;p84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21" name="Google Shape;821;p85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8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Ground Control System (GCS) Design</a:t>
            </a:r>
            <a:endParaRPr/>
          </a:p>
        </p:txBody>
      </p:sp>
      <p:sp>
        <p:nvSpPr>
          <p:cNvPr id="823" name="Google Shape;823;p85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8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29" name="Google Shape;829;p8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8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Overview</a:t>
            </a:r>
            <a:endParaRPr/>
          </a:p>
        </p:txBody>
      </p:sp>
      <p:sp>
        <p:nvSpPr>
          <p:cNvPr id="831" name="Google Shape;831;p8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simple context diagram showing major components (computers, antenna, adaptors, etc.)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8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33" name="Google Shape;833;p86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39" name="Google Shape;839;p8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8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Requirements</a:t>
            </a:r>
            <a:endParaRPr/>
          </a:p>
        </p:txBody>
      </p:sp>
      <p:sp>
        <p:nvSpPr>
          <p:cNvPr id="841" name="Google Shape;841;p8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42" name="Google Shape;842;p87"/>
          <p:cNvSpPr txBox="1"/>
          <p:nvPr/>
        </p:nvSpPr>
        <p:spPr>
          <a:xfrm>
            <a:off x="228600" y="4724400"/>
            <a:ext cx="8686800" cy="120032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requirements to include: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plotting functions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Telemetry initialization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Portability design</a:t>
            </a:r>
            <a:endParaRPr/>
          </a:p>
        </p:txBody>
      </p:sp>
      <p:sp>
        <p:nvSpPr>
          <p:cNvPr id="843" name="Google Shape;843;p87"/>
          <p:cNvSpPr txBox="1"/>
          <p:nvPr>
            <p:ph idx="1" type="body"/>
          </p:nvPr>
        </p:nvSpPr>
        <p:spPr>
          <a:xfrm>
            <a:off x="228600" y="1066800"/>
            <a:ext cx="8686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purpose of the table is to demonstrate to the judges that the team understands the requirements that apply to the GCS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GCS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table to demonstrate an understanding of the requirements for the GCS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/>
              <a:t>table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expanded to multiple </a:t>
            </a:r>
            <a:r>
              <a:rPr lang="en-US"/>
              <a:t>tables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8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Design</a:t>
            </a:r>
            <a:endParaRPr/>
          </a:p>
        </p:txBody>
      </p:sp>
      <p:sp>
        <p:nvSpPr>
          <p:cNvPr id="850" name="Google Shape;850;p8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diagram of ground station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What components and how they connect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Specifications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How long ground station can operate on battery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Overheating mitigation (how do you keep laptop from getting so hot, it stops operating? Remember, it will be hot and the ground station will be in the open sun.)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Auto update mitigation (how do you keep the OS from starting an update during operations? It has happened before with Windows OS) </a:t>
            </a:r>
            <a:endParaRPr/>
          </a:p>
        </p:txBody>
      </p:sp>
      <p:sp>
        <p:nvSpPr>
          <p:cNvPr id="851" name="Google Shape;851;p88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88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53" name="Google Shape;853;p88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59" name="Google Shape;859;p8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8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Antenna Trade &amp; Selection</a:t>
            </a:r>
            <a:endParaRPr/>
          </a:p>
        </p:txBody>
      </p:sp>
      <p:sp>
        <p:nvSpPr>
          <p:cNvPr id="861" name="Google Shape;861;p8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selection of antennas or custom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antenna patterns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any design for mounting antenna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antenna will be hand-held or table top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at least two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selected design and reasons for selection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8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63" name="Google Shape;863;p89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89"/>
          <p:cNvSpPr/>
          <p:nvPr/>
        </p:nvSpPr>
        <p:spPr>
          <a:xfrm>
            <a:off x="194700" y="5282650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GCS Software</a:t>
            </a:r>
            <a:endParaRPr/>
          </a:p>
        </p:txBody>
      </p:sp>
      <p:sp>
        <p:nvSpPr>
          <p:cNvPr id="870" name="Google Shape;870;p9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Telemetry display prototypes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Commercial off the shelf (COTS) software packages used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plotting software 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Command software and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Telemetry data recording and media presentation to judges for inspection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.csv telemetry file creation for judges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Simulation mode description 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Describe how the ground system reads the profile and transmits simulation commands</a:t>
            </a:r>
            <a:endParaRPr/>
          </a:p>
        </p:txBody>
      </p:sp>
      <p:sp>
        <p:nvSpPr>
          <p:cNvPr id="871" name="Google Shape;871;p9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72" name="Google Shape;872;p9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90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1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MQTT</a:t>
            </a:r>
            <a:r>
              <a:rPr lang="en-US"/>
              <a:t> Integration</a:t>
            </a:r>
            <a:endParaRPr/>
          </a:p>
        </p:txBody>
      </p:sp>
      <p:sp>
        <p:nvSpPr>
          <p:cNvPr id="879" name="Google Shape;879;p9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Messaging Queuing Telemetry Transport (</a:t>
            </a:r>
            <a:r>
              <a:rPr lang="en-US"/>
              <a:t>MQTT) </a:t>
            </a:r>
            <a:r>
              <a:rPr lang="en-US"/>
              <a:t>is a publishing and subscription based messaging system that will be used for CanSat 2021 remote viewing of telemetry data during the mission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Describe the ground software design to be used to connect to the remote MQTT server and submit telemetry packets</a:t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Include Container and SP1 and SP2 telemetry</a:t>
            </a:r>
            <a:endParaRPr/>
          </a:p>
          <a:p>
            <a:pPr indent="-133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Include languages and libraries used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Describe how submission of MQTT data can be enabled/disabled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Describe MQTT test plans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91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81" name="Google Shape;881;p91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91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9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88" name="Google Shape;888;p92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9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Integration and Test</a:t>
            </a:r>
            <a:endParaRPr/>
          </a:p>
        </p:txBody>
      </p:sp>
      <p:sp>
        <p:nvSpPr>
          <p:cNvPr id="890" name="Google Shape;890;p92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 Level CanSat Configuration Trade &amp; Selection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two preliminary system-level concepts considered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2000"/>
              <a:t>overall design concepts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considered </a:t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may be he</a:t>
            </a:r>
            <a:r>
              <a:rPr lang="en-US" sz="2000"/>
              <a:t>lpful to split the team into groups and come up with independent designs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criteria for final configuration selection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discussion of why the final configuration was selected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diagrams of various concepts considered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variations on Concept of Operations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CONOPS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considered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discussions to 1-2 slides per preliminary configuration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of the material may be at a cursory level (hit the highlights)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concept will be scored separately.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two design concepts need to be </a:t>
            </a:r>
            <a:r>
              <a:rPr lang="en-US" sz="2000" u="sng"/>
              <a:t>significantly different</a:t>
            </a:r>
            <a:r>
              <a:rPr lang="en-US" sz="2000"/>
              <a:t>. Changing orientation of circuit boards is not good enough.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94700" y="5842176"/>
            <a:ext cx="8775100" cy="572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99CC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66CC"/>
                </a:solidFill>
                <a:latin typeface="Impact"/>
              </a:rPr>
              <a:t>See slide discussing trade studies at the end of this PowerPoint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896" name="Google Shape;896;p9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93"/>
          <p:cNvSpPr txBox="1"/>
          <p:nvPr>
            <p:ph type="title"/>
          </p:nvPr>
        </p:nvSpPr>
        <p:spPr>
          <a:xfrm>
            <a:off x="1600200" y="76200"/>
            <a:ext cx="54102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Integration and Test Overview</a:t>
            </a:r>
            <a:endParaRPr/>
          </a:p>
        </p:txBody>
      </p:sp>
      <p:sp>
        <p:nvSpPr>
          <p:cNvPr id="898" name="Google Shape;898;p9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899" name="Google Shape;899;p9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9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goal(s) at PDR are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Get teams thinking about how to put all the pieces together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lang="en-US" sz="2000"/>
              <a:t>Get teams thinking about how to test the integrated assembly to make sure it works as a unit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subsystem level test plans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integrated level functional test</a:t>
            </a:r>
            <a:r>
              <a:rPr lang="en-US" sz="2000"/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environmental test plans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Discuss simulation test plans</a:t>
            </a:r>
            <a:endParaRPr sz="2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4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Subsystem Level Testing Plan</a:t>
            </a:r>
            <a:endParaRPr/>
          </a:p>
        </p:txBody>
      </p:sp>
      <p:sp>
        <p:nvSpPr>
          <p:cNvPr id="907" name="Google Shape;907;p9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plans for testing each subsystem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CDH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communications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FSW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Mechanical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Descent Control</a:t>
            </a:r>
            <a:endParaRPr/>
          </a:p>
        </p:txBody>
      </p:sp>
      <p:sp>
        <p:nvSpPr>
          <p:cNvPr id="908" name="Google Shape;908;p94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94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10" name="Google Shape;910;p94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5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Integrated Level Functional Test Plan</a:t>
            </a:r>
            <a:endParaRPr/>
          </a:p>
        </p:txBody>
      </p:sp>
      <p:sp>
        <p:nvSpPr>
          <p:cNvPr id="917" name="Google Shape;917;p95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tests to be performed after </a:t>
            </a:r>
            <a:r>
              <a:rPr lang="en-US"/>
              <a:t>Payload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/>
              <a:t>container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built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Descent testing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Mechanisms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</p:txBody>
      </p:sp>
      <p:sp>
        <p:nvSpPr>
          <p:cNvPr id="918" name="Google Shape;918;p95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95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20" name="Google Shape;920;p95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6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Environmental Test Plan</a:t>
            </a:r>
            <a:endParaRPr/>
          </a:p>
        </p:txBody>
      </p:sp>
      <p:sp>
        <p:nvSpPr>
          <p:cNvPr id="927" name="Google Shape;927;p9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plans for environmental testing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test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Thermal test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Vibration test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Fit Check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VACUUM test</a:t>
            </a:r>
            <a:endParaRPr/>
          </a:p>
        </p:txBody>
      </p:sp>
      <p:sp>
        <p:nvSpPr>
          <p:cNvPr id="928" name="Google Shape;928;p96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96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30" name="Google Shape;930;p96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7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Simulation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Test Plan</a:t>
            </a:r>
            <a:endParaRPr/>
          </a:p>
        </p:txBody>
      </p:sp>
      <p:sp>
        <p:nvSpPr>
          <p:cNvPr id="937" name="Google Shape;937;p9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plans for </a:t>
            </a:r>
            <a:r>
              <a:rPr lang="en-US"/>
              <a:t>simulation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What parts of the cansat get tested during simulation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How is the simulation implemented</a:t>
            </a:r>
            <a:endParaRPr/>
          </a:p>
        </p:txBody>
      </p:sp>
      <p:sp>
        <p:nvSpPr>
          <p:cNvPr id="938" name="Google Shape;938;p97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97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40" name="Google Shape;940;p97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9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46" name="Google Shape;946;p98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9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Mission Operations &amp; Analysis</a:t>
            </a:r>
            <a:endParaRPr/>
          </a:p>
        </p:txBody>
      </p:sp>
      <p:sp>
        <p:nvSpPr>
          <p:cNvPr id="948" name="Google Shape;948;p98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9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54" name="Google Shape;954;p9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launch-day sequence of events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start w</a:t>
            </a:r>
            <a:r>
              <a:rPr lang="en-US"/>
              <a:t>ith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arrival at the launch site and proceed through recovery and data analysis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Flowchart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events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roles and responsibilities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 construction and ground system setup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assembly and test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at PDR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99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99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Overview of Mission Sequence of Events</a:t>
            </a:r>
            <a:endParaRPr/>
          </a:p>
        </p:txBody>
      </p:sp>
      <p:sp>
        <p:nvSpPr>
          <p:cNvPr id="957" name="Google Shape;957;p99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63" name="Google Shape;963;p10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0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Mission Operations Manual Development Plan</a:t>
            </a:r>
            <a:endParaRPr/>
          </a:p>
        </p:txBody>
      </p:sp>
      <p:sp>
        <p:nvSpPr>
          <p:cNvPr id="965" name="Google Shape;965;p10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development and content of the Missions Operations Manual for your CanSat</a:t>
            </a:r>
            <a:endParaRPr/>
          </a:p>
        </p:txBody>
      </p:sp>
      <p:sp>
        <p:nvSpPr>
          <p:cNvPr id="966" name="Google Shape;966;p10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972" name="Google Shape;972;p101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01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Location and Recovery</a:t>
            </a:r>
            <a:endParaRPr/>
          </a:p>
        </p:txBody>
      </p:sp>
      <p:sp>
        <p:nvSpPr>
          <p:cNvPr id="974" name="Google Shape;974;p101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how you will find your CanSats in the field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</a:t>
            </a:r>
            <a:r>
              <a:rPr lang="en-US"/>
              <a:t>container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/>
              <a:t>p</a:t>
            </a:r>
            <a:r>
              <a:rPr lang="en-US"/>
              <a:t>ayload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recovery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selection of visible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return address labeling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On the container and payload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01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P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DR:  Team ### (Team Number and Name)</a:t>
            </a:r>
            <a:endParaRPr/>
          </a:p>
        </p:txBody>
      </p:sp>
      <p:sp>
        <p:nvSpPr>
          <p:cNvPr id="981" name="Google Shape;981;p102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0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 Compliance</a:t>
            </a:r>
            <a:endParaRPr/>
          </a:p>
        </p:txBody>
      </p:sp>
      <p:sp>
        <p:nvSpPr>
          <p:cNvPr id="983" name="Google Shape;983;p102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  <p:sp>
        <p:nvSpPr>
          <p:cNvPr id="984" name="Google Shape;984;p102"/>
          <p:cNvSpPr txBox="1"/>
          <p:nvPr/>
        </p:nvSpPr>
        <p:spPr>
          <a:xfrm>
            <a:off x="228600" y="1219200"/>
            <a:ext cx="8686800" cy="64633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of this section is to summarize and cross reference the compliance to the CanSat Competition Mission Guide requirements.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Level Configuration Selection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goal is to i</a:t>
            </a:r>
            <a:r>
              <a:rPr lang="en-US"/>
              <a:t>dentify</a:t>
            </a:r>
            <a:r>
              <a:rPr lang="en-US"/>
              <a:t> selected system level configuration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List </a:t>
            </a:r>
            <a:r>
              <a:rPr lang="en-US"/>
              <a:t>rationale</a:t>
            </a:r>
            <a:r>
              <a:rPr lang="en-US"/>
              <a:t> for selection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rest of the design trades will be based on this selection</a:t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PDR:  Team ### (Team Number and Name)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03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 Compliance Overview</a:t>
            </a:r>
            <a:endParaRPr/>
          </a:p>
        </p:txBody>
      </p:sp>
      <p:sp>
        <p:nvSpPr>
          <p:cNvPr id="990" name="Google Shape;990;p103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current design compliance to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Summarize content of the detailed slides that follow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design does not comply to the requirements, that is 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serious issue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why?</a:t>
            </a:r>
            <a:endParaRPr/>
          </a:p>
        </p:txBody>
      </p:sp>
      <p:sp>
        <p:nvSpPr>
          <p:cNvPr id="991" name="Google Shape;991;p103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CanSat </a:t>
            </a:r>
            <a:r>
              <a:rPr lang="en-US"/>
              <a:t>2021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P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DR:  Team ### (Team Number and Name)</a:t>
            </a:r>
            <a:endParaRPr/>
          </a:p>
        </p:txBody>
      </p:sp>
      <p:sp>
        <p:nvSpPr>
          <p:cNvPr id="992" name="Google Shape;992;p103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103"/>
          <p:cNvSpPr/>
          <p:nvPr/>
        </p:nvSpPr>
        <p:spPr>
          <a:xfrm>
            <a:off x="8610600" y="60434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03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4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 Compliance</a:t>
            </a:r>
            <a:b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(multiple slides, as needed)</a:t>
            </a:r>
            <a:endParaRPr/>
          </a:p>
        </p:txBody>
      </p:sp>
      <p:sp>
        <p:nvSpPr>
          <p:cNvPr id="1000" name="Google Shape;1000;p104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table demonstrating compliance to all competition base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following format in as many slides as required</a:t>
            </a:r>
            <a:endParaRPr/>
          </a:p>
        </p:txBody>
      </p:sp>
      <p:sp>
        <p:nvSpPr>
          <p:cNvPr id="1001" name="Google Shape;1001;p104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Name)</a:t>
            </a:r>
            <a:endParaRPr/>
          </a:p>
        </p:txBody>
      </p:sp>
      <p:sp>
        <p:nvSpPr>
          <p:cNvPr id="1002" name="Google Shape;1002;p104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3" name="Google Shape;1003;p104"/>
          <p:cNvGraphicFramePr/>
          <p:nvPr/>
        </p:nvGraphicFramePr>
        <p:xfrm>
          <a:off x="233148" y="24384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{0BF13259-0DC4-4D43-AF88-D6BD47015F86}</a:tableStyleId>
              </a:tblPr>
              <a:tblGrid>
                <a:gridCol w="533400"/>
                <a:gridCol w="4302550"/>
                <a:gridCol w="1014950"/>
                <a:gridCol w="1134350"/>
                <a:gridCol w="1701550"/>
              </a:tblGrid>
              <a:tr h="29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Rqmt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Num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Comply / No Comply / Partial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X-Ref Slide(s)  Demonstrating Compliance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Team Comments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or Notes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A2A2E0"/>
                    </a:solidFill>
                  </a:tcPr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mass of the CanSat (science payload and container) shall be 500 grams +/- 10 grams.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Comply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x, y, z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Everything should be green by CDR.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1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CanSat shall fit in a cylindrical envelope of 125 mm diameter x 310 mm length. Tolerances are to be included to facilitate container deployment from the rocket fairing.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38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container shall not have any sharp edges to cause it to get stuck in the rocket payload section which is made of cardboard.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Partial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problem:  why?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1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container shall be a fluorescent color; pink, red or orange.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Comply</a:t>
                      </a:r>
                      <a:endParaRPr/>
                    </a:p>
                  </a:txBody>
                  <a:tcPr marT="7475" marB="0" marR="7475" marL="747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Calibri"/>
                        <a:buNone/>
                      </a:pPr>
                      <a:r>
                        <a:rPr b="1" i="1"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problem:  why?</a:t>
                      </a:r>
                      <a:endParaRPr/>
                    </a:p>
                  </a:txBody>
                  <a:tcPr marT="7475" marB="0" marR="7475" marL="7475" anchor="ctr"/>
                </a:tc>
              </a:tr>
              <a:tr h="29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5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rocket airframe shall not be used to restrain any deployable parts of the CanSat.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</a:tr>
              <a:tr h="1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u="none" cap="none" strike="noStrike"/>
                        <a:t>6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rocket airframe shall not be used as part of the CanSat operations.</a:t>
                      </a:r>
                      <a:endParaRPr/>
                    </a:p>
                  </a:txBody>
                  <a:tcPr marT="7475" marB="0" marR="7475" marL="74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475" marB="0" marR="7475" marL="7475" anchor="b"/>
                </a:tc>
              </a:tr>
            </a:tbl>
          </a:graphicData>
        </a:graphic>
      </p:graphicFrame>
      <p:sp>
        <p:nvSpPr>
          <p:cNvPr id="1004" name="Google Shape;1004;p104"/>
          <p:cNvSpPr txBox="1"/>
          <p:nvPr/>
        </p:nvSpPr>
        <p:spPr>
          <a:xfrm>
            <a:off x="228600" y="5754469"/>
            <a:ext cx="8686800" cy="64633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Green (Comply), Yellow (Partial Compliance), and Red (No Comply) color codes as shown in the examples above for each requirement</a:t>
            </a:r>
            <a:endParaRPr/>
          </a:p>
        </p:txBody>
      </p:sp>
      <p:sp>
        <p:nvSpPr>
          <p:cNvPr id="1005" name="Google Shape;1005;p104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5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011" name="Google Shape;1011;p105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10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</p:txBody>
      </p:sp>
      <p:sp>
        <p:nvSpPr>
          <p:cNvPr id="1013" name="Google Shape;1013;p105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 Name(s) Go Here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06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019" name="Google Shape;1019;p106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06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Budget – Hardware</a:t>
            </a:r>
            <a:endParaRPr/>
          </a:p>
        </p:txBody>
      </p:sp>
      <p:sp>
        <p:nvSpPr>
          <p:cNvPr id="1021" name="Google Shape;1021;p106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table listing the costs of </a:t>
            </a:r>
            <a:r>
              <a:rPr lang="en-US"/>
              <a:t>all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CanSat flight hardware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should include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</a:t>
            </a:r>
            <a:r>
              <a:rPr lang="en-US"/>
              <a:t>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</a:t>
            </a:r>
            <a:r>
              <a:rPr lang="en-US"/>
              <a:t>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Indication of whether these costs are actual, estimates, or budgeted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Indication of hardware re-use from previous years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current market value for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re-used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components should be included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re-used flight hardware has been known to be more likely to fail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market value for any free components and materials</a:t>
            </a:r>
            <a:endParaRPr/>
          </a:p>
        </p:txBody>
      </p:sp>
      <p:sp>
        <p:nvSpPr>
          <p:cNvPr id="1022" name="Google Shape;1022;p106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7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028" name="Google Shape;1028;p107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07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CanSat Budget – Other Costs</a:t>
            </a:r>
            <a:endParaRPr/>
          </a:p>
        </p:txBody>
      </p:sp>
      <p:sp>
        <p:nvSpPr>
          <p:cNvPr id="1030" name="Google Shape;1030;p107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goal(s) of this budget are</a:t>
            </a:r>
            <a:endParaRPr/>
          </a:p>
          <a:p>
            <a:pPr indent="-2603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To provide an understanding of </a:t>
            </a:r>
            <a:r>
              <a:rPr lang="en-US" sz="1400"/>
              <a:t>the</a:t>
            </a:r>
            <a:r>
              <a:rPr lang="en-US" sz="1400"/>
              <a:t> overall design and development costs</a:t>
            </a:r>
            <a:endParaRPr/>
          </a:p>
          <a:p>
            <a:pPr indent="-2603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Get the teams thinking about the overall costs including necessary funds for travel</a:t>
            </a:r>
            <a:endParaRPr/>
          </a:p>
          <a:p>
            <a:pPr indent="-2603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Identify shortfalls in the budget that require attention</a:t>
            </a:r>
            <a:endParaRPr/>
          </a:p>
          <a:p>
            <a:pPr indent="-2159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In the past some teams have not been able to attend the competition due to a lack of funds</a:t>
            </a:r>
            <a:endParaRPr/>
          </a:p>
          <a:p>
            <a:pPr indent="-2159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If caught early enough, there are a number of resources for funding that may available to teams</a:t>
            </a:r>
            <a:endParaRPr sz="1400">
              <a:solidFill>
                <a:schemeClr val="accent2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Table(s) (same format as Hardware Budget) showing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Ground control station costs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costs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Prototyping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facilities and equipment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Rentals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</a:t>
            </a:r>
            <a:endParaRPr/>
          </a:p>
          <a:p>
            <a:pPr indent="-2159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</a:t>
            </a:r>
            <a:endParaRPr/>
          </a:p>
          <a:p>
            <a:pPr indent="-2603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400"/>
              <a:t>Sources of income</a:t>
            </a:r>
            <a:endParaRPr sz="1400"/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accent2"/>
                </a:solidFill>
              </a:rPr>
              <a:t>THE COMPETITION DOES NOT PROVIDE ANY DEVELOPMENT FUNDING OR DONORS</a:t>
            </a:r>
            <a:endParaRPr sz="1400"/>
          </a:p>
        </p:txBody>
      </p:sp>
      <p:sp>
        <p:nvSpPr>
          <p:cNvPr id="1031" name="Google Shape;1031;p107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08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037" name="Google Shape;1037;p108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08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Schedule Overview</a:t>
            </a:r>
            <a:endParaRPr/>
          </a:p>
        </p:txBody>
      </p:sp>
      <p:sp>
        <p:nvSpPr>
          <p:cNvPr id="1039" name="Google Shape;1039;p108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page Gantt summary chart showing task start and stop dates and durations shall be presented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should include linkages between tasks to provide the team with an idea of what happens in the overall flow when milestones are not met on time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 schedule is readable in the presentation</a:t>
            </a:r>
            <a:endParaRPr/>
          </a:p>
          <a:p>
            <a:pPr indent="-273050" lvl="1" marL="7429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to do so will result in a loss of points	</a:t>
            </a:r>
            <a:endParaRPr/>
          </a:p>
        </p:txBody>
      </p:sp>
      <p:sp>
        <p:nvSpPr>
          <p:cNvPr id="1040" name="Google Shape;1040;p108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041" name="Google Shape;1041;p108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9"/>
          <p:cNvSpPr txBox="1"/>
          <p:nvPr>
            <p:ph idx="11" type="ftr"/>
          </p:nvPr>
        </p:nvSpPr>
        <p:spPr>
          <a:xfrm>
            <a:off x="2743200" y="6477000"/>
            <a:ext cx="3657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047" name="Google Shape;1047;p109"/>
          <p:cNvSpPr txBox="1"/>
          <p:nvPr>
            <p:ph idx="12" type="sldNum"/>
          </p:nvPr>
        </p:nvSpPr>
        <p:spPr>
          <a:xfrm>
            <a:off x="8001000" y="6461125"/>
            <a:ext cx="685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09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accent2"/>
                </a:solidFill>
              </a:rPr>
              <a:t>Details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development schedule to include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Competition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milestones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milestones and holidays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development activities </a:t>
            </a:r>
            <a:r>
              <a:rPr lang="en-US" sz="1600"/>
              <a:t>with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Component/hardware deliveries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integration and test activities and milestones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Team member vacations</a:t>
            </a:r>
            <a:endParaRPr sz="1600"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</a:pPr>
            <a:r>
              <a:rPr lang="en-US" sz="1600"/>
              <a:t>This can be presented in Gantt chart or table format</a:t>
            </a:r>
            <a:endParaRPr sz="1600"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goals of this schedule are to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tool for the team to track progress of CanSat design and development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tool for judges to assess trouble areas and offer ways for the team to best meet the objectives of the competition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 schedule is readable in the presentation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may require the schedule to be broken between multiple slides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to do so will result in a loss of points</a:t>
            </a:r>
            <a:endParaRPr/>
          </a:p>
        </p:txBody>
      </p:sp>
      <p:sp>
        <p:nvSpPr>
          <p:cNvPr id="1049" name="Google Shape;1049;p109"/>
          <p:cNvSpPr txBox="1"/>
          <p:nvPr>
            <p:ph type="title"/>
          </p:nvPr>
        </p:nvSpPr>
        <p:spPr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/>
              <a:t>Detailed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Schedule</a:t>
            </a:r>
            <a:endParaRPr/>
          </a:p>
        </p:txBody>
      </p:sp>
      <p:sp>
        <p:nvSpPr>
          <p:cNvPr id="1050" name="Google Shape;1050;p109"/>
          <p:cNvSpPr txBox="1"/>
          <p:nvPr/>
        </p:nvSpPr>
        <p:spPr>
          <a:xfrm>
            <a:off x="228600" y="6477000"/>
            <a:ext cx="2286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051" name="Google Shape;1051;p109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10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057" name="Google Shape;1057;p110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10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1059" name="Google Shape;1059;p110"/>
          <p:cNvSpPr txBox="1"/>
          <p:nvPr>
            <p:ph idx="1" type="body"/>
          </p:nvPr>
        </p:nvSpPr>
        <p:spPr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summary and conclusions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 include the following: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accomplishments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unfinished 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you are ready to proceed to next stage of development</a:t>
            </a:r>
            <a:endParaRPr/>
          </a:p>
        </p:txBody>
      </p:sp>
      <p:sp>
        <p:nvSpPr>
          <p:cNvPr id="1060" name="Google Shape;1060;p110"/>
          <p:cNvSpPr txBox="1"/>
          <p:nvPr/>
        </p:nvSpPr>
        <p:spPr>
          <a:xfrm>
            <a:off x="228600" y="6477000"/>
            <a:ext cx="22860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Name goes here</a:t>
            </a:r>
            <a:endParaRPr/>
          </a:p>
        </p:txBody>
      </p:sp>
      <p:sp>
        <p:nvSpPr>
          <p:cNvPr id="1061" name="Google Shape;1061;p110"/>
          <p:cNvSpPr/>
          <p:nvPr/>
        </p:nvSpPr>
        <p:spPr>
          <a:xfrm>
            <a:off x="8610600" y="152400"/>
            <a:ext cx="457200" cy="457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1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Number and Name)</a:t>
            </a:r>
            <a:endParaRPr/>
          </a:p>
        </p:txBody>
      </p:sp>
      <p:sp>
        <p:nvSpPr>
          <p:cNvPr id="1067" name="Google Shape;1067;p111"/>
          <p:cNvSpPr txBox="1"/>
          <p:nvPr>
            <p:ph idx="12" type="sldNum"/>
          </p:nvPr>
        </p:nvSpPr>
        <p:spPr>
          <a:xfrm>
            <a:off x="8001000" y="6477000"/>
            <a:ext cx="685799" cy="24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11"/>
          <p:cNvSpPr txBox="1"/>
          <p:nvPr>
            <p:ph type="ctrTitle"/>
          </p:nvPr>
        </p:nvSpPr>
        <p:spPr>
          <a:xfrm>
            <a:off x="685800" y="2130425"/>
            <a:ext cx="4800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Scoring &amp; Additional Information</a:t>
            </a:r>
            <a:endParaRPr/>
          </a:p>
        </p:txBody>
      </p:sp>
      <p:sp>
        <p:nvSpPr>
          <p:cNvPr id="1069" name="Google Shape;1069;p111"/>
          <p:cNvSpPr txBox="1"/>
          <p:nvPr>
            <p:ph idx="1" type="subTitle"/>
          </p:nvPr>
        </p:nvSpPr>
        <p:spPr>
          <a:xfrm>
            <a:off x="1371600" y="43434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slides provide additional information regarding presentation scoring, as well as recommendations for the presentations and slides</a:t>
            </a:r>
            <a:endParaRPr/>
          </a:p>
        </p:txBody>
      </p:sp>
      <p:sp>
        <p:nvSpPr>
          <p:cNvPr id="1070" name="Google Shape;1070;p111"/>
          <p:cNvSpPr/>
          <p:nvPr/>
        </p:nvSpPr>
        <p:spPr>
          <a:xfrm>
            <a:off x="5660408" y="1178257"/>
            <a:ext cx="3200399" cy="3048000"/>
          </a:xfrm>
          <a:prstGeom prst="octagon">
            <a:avLst>
              <a:gd fmla="val 29289" name="adj"/>
            </a:avLst>
          </a:prstGeom>
          <a:gradFill>
            <a:gsLst>
              <a:gs pos="0">
                <a:srgbClr val="9DAFB1"/>
              </a:gs>
              <a:gs pos="80000">
                <a:srgbClr val="CEE7EA"/>
              </a:gs>
              <a:gs pos="100000">
                <a:srgbClr val="CFE8EB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Include the Following Charts in the Presentations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12"/>
          <p:cNvSpPr txBox="1"/>
          <p:nvPr>
            <p:ph type="title"/>
          </p:nvPr>
        </p:nvSpPr>
        <p:spPr>
          <a:xfrm>
            <a:off x="1600200" y="76200"/>
            <a:ext cx="59435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 Scoring</a:t>
            </a:r>
            <a:endParaRPr/>
          </a:p>
        </p:txBody>
      </p:sp>
      <p:sp>
        <p:nvSpPr>
          <p:cNvPr id="1076" name="Google Shape;1076;p112"/>
          <p:cNvSpPr txBox="1"/>
          <p:nvPr>
            <p:ph idx="2" type="body"/>
          </p:nvPr>
        </p:nvSpPr>
        <p:spPr>
          <a:xfrm>
            <a:off x="228600" y="1116188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slide in this template is scored on a scale of 0 to 2 points</a:t>
            </a:r>
            <a:endParaRPr>
              <a:solidFill>
                <a:srgbClr val="00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= missing or no compliance to the intent of the requirement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= topic incomplete or partial compliance to requirement(s)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= complete and demonstrates requirement(s) met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section of the presentation (System Overview, Sensor Subsystems, etc.) is weighted according to the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team will receive a link to a summary score sheet that will contain all their competition scores</a:t>
            </a:r>
            <a:endParaRPr/>
          </a:p>
        </p:txBody>
      </p:sp>
      <p:sp>
        <p:nvSpPr>
          <p:cNvPr id="1077" name="Google Shape;1077;p112"/>
          <p:cNvSpPr txBox="1"/>
          <p:nvPr>
            <p:ph idx="11" type="ftr"/>
          </p:nvPr>
        </p:nvSpPr>
        <p:spPr>
          <a:xfrm>
            <a:off x="2743200" y="6477000"/>
            <a:ext cx="3657600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CanSat 2021 PDR: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Team ### (Team Name)</a:t>
            </a:r>
            <a:endParaRPr/>
          </a:p>
        </p:txBody>
      </p:sp>
      <p:sp>
        <p:nvSpPr>
          <p:cNvPr id="1078" name="Google Shape;1078;p112"/>
          <p:cNvSpPr txBox="1"/>
          <p:nvPr>
            <p:ph idx="12" type="sldNum"/>
          </p:nvPr>
        </p:nvSpPr>
        <p:spPr>
          <a:xfrm>
            <a:off x="8001000" y="6461125"/>
            <a:ext cx="685799" cy="24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