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145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82C7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935" y="1439729"/>
            <a:ext cx="847012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069" y="1624064"/>
            <a:ext cx="8459860" cy="241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B21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700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700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98" y="5134254"/>
                  </a:moveTo>
                  <a:lnTo>
                    <a:pt x="0" y="0"/>
                  </a:lnTo>
                  <a:lnTo>
                    <a:pt x="0" y="1141628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40"/>
                  </a:lnTo>
                  <a:lnTo>
                    <a:pt x="2566378" y="5123840"/>
                  </a:lnTo>
                  <a:lnTo>
                    <a:pt x="2576842" y="5134254"/>
                  </a:lnTo>
                  <a:lnTo>
                    <a:pt x="5153698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1150049" y="2291520"/>
                  </a:lnTo>
                  <a:lnTo>
                    <a:pt x="0" y="1145760"/>
                  </a:lnTo>
                  <a:lnTo>
                    <a:pt x="0" y="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0145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52821" y="588326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9" y="2291520"/>
                  </a:moveTo>
                  <a:lnTo>
                    <a:pt x="0" y="0"/>
                  </a:lnTo>
                  <a:lnTo>
                    <a:pt x="1150049" y="0"/>
                  </a:lnTo>
                  <a:lnTo>
                    <a:pt x="2300099" y="1145760"/>
                  </a:lnTo>
                  <a:lnTo>
                    <a:pt x="2300099" y="2291520"/>
                  </a:lnTo>
                  <a:close/>
                </a:path>
              </a:pathLst>
            </a:custGeom>
            <a:solidFill>
              <a:srgbClr val="82C7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289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Face Mask Detection Using </a:t>
            </a:r>
            <a:r>
              <a:rPr dirty="0" spc="-990"/>
              <a:t> </a:t>
            </a:r>
            <a:r>
              <a:rPr dirty="0" spc="-5"/>
              <a:t>Machine</a:t>
            </a:r>
            <a:r>
              <a:rPr dirty="0" spc="-15"/>
              <a:t> </a:t>
            </a:r>
            <a:r>
              <a:rPr dirty="0" spc="-10"/>
              <a:t>Learning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56975" y="3959646"/>
            <a:ext cx="1330960" cy="38227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400"/>
              </a:spcBef>
            </a:pP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1300" spc="-14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TI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 CHAUHAN 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22MCA20129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5802"/>
            <a:ext cx="4764405" cy="5073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5"/>
              <a:t>Result</a:t>
            </a:r>
            <a:endParaRPr sz="2150"/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/>
              <a:t>Our</a:t>
            </a:r>
            <a:r>
              <a:rPr dirty="0" sz="950" spc="10"/>
              <a:t> </a:t>
            </a:r>
            <a:r>
              <a:rPr dirty="0" sz="950"/>
              <a:t>model</a:t>
            </a:r>
            <a:r>
              <a:rPr dirty="0" sz="950" spc="10"/>
              <a:t> </a:t>
            </a:r>
            <a:r>
              <a:rPr dirty="0" sz="950"/>
              <a:t>gave</a:t>
            </a:r>
            <a:r>
              <a:rPr dirty="0" sz="950" spc="20"/>
              <a:t> </a:t>
            </a:r>
            <a:r>
              <a:rPr dirty="0" sz="950" spc="5">
                <a:solidFill>
                  <a:srgbClr val="FFFF00"/>
                </a:solidFill>
              </a:rPr>
              <a:t>98%</a:t>
            </a:r>
            <a:r>
              <a:rPr dirty="0" sz="950" spc="10">
                <a:solidFill>
                  <a:srgbClr val="FFFF00"/>
                </a:solidFill>
              </a:rPr>
              <a:t> </a:t>
            </a:r>
            <a:r>
              <a:rPr dirty="0" sz="950"/>
              <a:t>accuracy</a:t>
            </a:r>
            <a:r>
              <a:rPr dirty="0" sz="950" spc="15"/>
              <a:t> </a:t>
            </a:r>
            <a:r>
              <a:rPr dirty="0" sz="950"/>
              <a:t>for</a:t>
            </a:r>
            <a:r>
              <a:rPr dirty="0" sz="950" spc="10"/>
              <a:t> </a:t>
            </a:r>
            <a:r>
              <a:rPr dirty="0" sz="950"/>
              <a:t>Face</a:t>
            </a:r>
            <a:r>
              <a:rPr dirty="0" sz="950" spc="15"/>
              <a:t> </a:t>
            </a:r>
            <a:r>
              <a:rPr dirty="0" sz="950"/>
              <a:t>Mask</a:t>
            </a:r>
            <a:r>
              <a:rPr dirty="0" sz="950" spc="10"/>
              <a:t> </a:t>
            </a:r>
            <a:r>
              <a:rPr dirty="0" sz="950" spc="-5"/>
              <a:t>Detection</a:t>
            </a:r>
            <a:r>
              <a:rPr dirty="0" sz="950" spc="10"/>
              <a:t> </a:t>
            </a:r>
            <a:r>
              <a:rPr dirty="0" sz="950" spc="-5"/>
              <a:t>after</a:t>
            </a:r>
            <a:r>
              <a:rPr dirty="0" sz="950" spc="15"/>
              <a:t> </a:t>
            </a:r>
            <a:r>
              <a:rPr dirty="0" sz="950" spc="-5"/>
              <a:t>training</a:t>
            </a:r>
            <a:r>
              <a:rPr dirty="0" sz="950" spc="10"/>
              <a:t> </a:t>
            </a:r>
            <a:r>
              <a:rPr dirty="0" sz="950"/>
              <a:t>via</a:t>
            </a:r>
            <a:r>
              <a:rPr dirty="0" sz="950" spc="50"/>
              <a:t> </a:t>
            </a:r>
            <a:r>
              <a:rPr dirty="0" sz="950" spc="-5">
                <a:solidFill>
                  <a:srgbClr val="FFFF00"/>
                </a:solidFill>
              </a:rPr>
              <a:t>tensorflow-gpu==2.5.0</a:t>
            </a:r>
            <a:endParaRPr sz="950"/>
          </a:p>
        </p:txBody>
      </p:sp>
      <p:sp>
        <p:nvSpPr>
          <p:cNvPr id="3" name="object 3"/>
          <p:cNvSpPr txBox="1"/>
          <p:nvPr/>
        </p:nvSpPr>
        <p:spPr>
          <a:xfrm>
            <a:off x="4843100" y="1726720"/>
            <a:ext cx="29825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45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10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got</a:t>
            </a:r>
            <a:r>
              <a:rPr dirty="0" sz="1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dirty="0" sz="1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5">
                <a:solidFill>
                  <a:srgbClr val="FFFFFF"/>
                </a:solidFill>
                <a:latin typeface="Tahoma"/>
                <a:cs typeface="Tahoma"/>
              </a:rPr>
              <a:t>accuracy/loss</a:t>
            </a:r>
            <a:r>
              <a:rPr dirty="0" sz="10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dirty="0" sz="1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Tahoma"/>
                <a:cs typeface="Tahoma"/>
              </a:rPr>
              <a:t>curve</a:t>
            </a:r>
            <a:r>
              <a:rPr dirty="0" sz="10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ahoma"/>
                <a:cs typeface="Tahoma"/>
              </a:rPr>
              <a:t>plot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025" y="1977125"/>
            <a:ext cx="3494825" cy="1345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6048" y="2055187"/>
            <a:ext cx="3132863" cy="22690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98056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Sample</a:t>
            </a:r>
            <a:r>
              <a:rPr dirty="0" sz="2400" spc="-80"/>
              <a:t> </a:t>
            </a:r>
            <a:r>
              <a:rPr dirty="0" sz="2400" spc="-5"/>
              <a:t>Outputs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74" y="1931325"/>
            <a:ext cx="3074199" cy="23792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725" y="1924324"/>
            <a:ext cx="3074198" cy="2197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4109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Conclusion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8665"/>
            <a:ext cx="6887209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Face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recognition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technologies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have been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associated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generally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costly top secure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applications. </a:t>
            </a:r>
            <a:r>
              <a:rPr dirty="0" sz="1500" spc="-25">
                <a:solidFill>
                  <a:srgbClr val="FFFFFF"/>
                </a:solidFill>
                <a:latin typeface="Times New Roman"/>
                <a:cs typeface="Times New Roman"/>
              </a:rPr>
              <a:t>Today</a:t>
            </a:r>
            <a:r>
              <a:rPr dirty="0" sz="1500" spc="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the core technologies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evolved and the cost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equipments is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going down dramatically due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to the integration and the increasing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processing </a:t>
            </a:r>
            <a:r>
              <a:rPr dirty="0" sz="1500" spc="-15">
                <a:solidFill>
                  <a:srgbClr val="FFFFFF"/>
                </a:solidFill>
                <a:latin typeface="Times New Roman"/>
                <a:cs typeface="Times New Roman"/>
              </a:rPr>
              <a:t>power. </a:t>
            </a:r>
            <a:r>
              <a:rPr dirty="0" sz="15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Certain applications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of face recognition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technology are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now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cost effective,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reliable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highly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accurate. As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a result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there are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technological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or financial barriers for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stepping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from</a:t>
            </a:r>
            <a:r>
              <a:rPr dirty="0" sz="1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pilot</a:t>
            </a:r>
            <a:r>
              <a:rPr dirty="0" sz="1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dirty="0" sz="1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widespread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deployment.</a:t>
            </a:r>
            <a:r>
              <a:rPr dirty="0" sz="15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Government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NGOs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should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concentrate</a:t>
            </a:r>
            <a:r>
              <a:rPr dirty="0" sz="1500" spc="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5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promote</a:t>
            </a:r>
            <a:r>
              <a:rPr dirty="0" sz="15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5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5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facial</a:t>
            </a:r>
            <a:r>
              <a:rPr dirty="0" sz="15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15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5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500" spc="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dirty="0" sz="1500" spc="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50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various </a:t>
            </a:r>
            <a:r>
              <a:rPr dirty="0" sz="150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fields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FFFFFF"/>
                </a:solidFill>
                <a:latin typeface="Times New Roman"/>
                <a:cs typeface="Times New Roman"/>
              </a:rPr>
              <a:t>by giving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economical</a:t>
            </a:r>
            <a:r>
              <a:rPr dirty="0" sz="15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Times New Roman"/>
                <a:cs typeface="Times New Roman"/>
              </a:rPr>
              <a:t>support and appreciation.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5455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dirty="0" sz="2400" spc="50">
                <a:solidFill>
                  <a:srgbClr val="FF0000"/>
                </a:solidFill>
                <a:latin typeface="Verdana"/>
                <a:cs typeface="Verdana"/>
              </a:rPr>
              <a:t>ONTENT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187333"/>
            <a:ext cx="1950720" cy="284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Motivation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Innovation</a:t>
            </a:r>
            <a:r>
              <a:rPr dirty="0" sz="15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5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r>
              <a:rPr dirty="0" sz="15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5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5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Open-CV</a:t>
            </a:r>
            <a:r>
              <a:rPr dirty="0" sz="15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Python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5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Result</a:t>
            </a:r>
            <a:endParaRPr sz="1500">
              <a:latin typeface="Times New Roman"/>
              <a:cs typeface="Times New Roman"/>
            </a:endParaRPr>
          </a:p>
          <a:p>
            <a:pPr marL="203200" indent="-19113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203835" algn="l"/>
              </a:tabLst>
            </a:pPr>
            <a:r>
              <a:rPr dirty="0" sz="1500" spc="-5" b="1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532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Introduction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127203"/>
            <a:ext cx="6881495" cy="1164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Face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computer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vision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technology that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helps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to locate/visualize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human faces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digital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images. This technique is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specific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case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of object detection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technology that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deals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detecting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instances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semantic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objects of a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certain class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(such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humans, buildings or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cars) in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digital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images and </a:t>
            </a:r>
            <a:r>
              <a:rPr dirty="0" sz="130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videos. </a:t>
            </a:r>
            <a:r>
              <a:rPr dirty="0" sz="1300" spc="-2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the advent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technology,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face detection has gained a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lot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importance especially in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fields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photography,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security,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and marketing.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275" y="558958"/>
            <a:ext cx="13798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Motivation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50150" y="1259546"/>
            <a:ext cx="7049770" cy="142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Amid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COVID-19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pandemic,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no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efficient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face</a:t>
            </a:r>
            <a:r>
              <a:rPr dirty="0" sz="1600" spc="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mask</a:t>
            </a:r>
            <a:r>
              <a:rPr dirty="0" sz="1600" spc="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detection </a:t>
            </a:r>
            <a:r>
              <a:rPr dirty="0" sz="160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now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high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demand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transportation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means,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densely </a:t>
            </a:r>
            <a:r>
              <a:rPr dirty="0" sz="16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populated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areas,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residential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districts,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large-scale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manufacturers</a:t>
            </a:r>
            <a:r>
              <a:rPr dirty="0" sz="160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6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enterprises </a:t>
            </a:r>
            <a:r>
              <a:rPr dirty="0" sz="160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to ensure </a:t>
            </a:r>
            <a:r>
              <a:rPr dirty="0" sz="1600" spc="-20">
                <a:solidFill>
                  <a:srgbClr val="FFFFFF"/>
                </a:solidFill>
                <a:latin typeface="Times New Roman"/>
                <a:cs typeface="Times New Roman"/>
              </a:rPr>
              <a:t>safety.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The absence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large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datasets of ‘with_mask’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images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made this </a:t>
            </a:r>
            <a:r>
              <a:rPr dirty="0" sz="1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dirty="0" sz="1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imes New Roman"/>
                <a:cs typeface="Times New Roman"/>
              </a:rPr>
              <a:t>cumbersome and challenging.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32162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Innovation</a:t>
            </a:r>
            <a:r>
              <a:rPr dirty="0" sz="2400" spc="-35"/>
              <a:t> </a:t>
            </a:r>
            <a:r>
              <a:rPr dirty="0" sz="2400"/>
              <a:t>Idea</a:t>
            </a:r>
            <a:r>
              <a:rPr dirty="0" sz="2400" spc="-30"/>
              <a:t> </a:t>
            </a:r>
            <a:r>
              <a:rPr dirty="0" sz="2400"/>
              <a:t>of</a:t>
            </a:r>
            <a:r>
              <a:rPr dirty="0" sz="2400" spc="-30"/>
              <a:t> </a:t>
            </a:r>
            <a:r>
              <a:rPr dirty="0" sz="2400" spc="-5"/>
              <a:t>Project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319462"/>
            <a:ext cx="4785360" cy="2680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faces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easily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execution.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151765" indent="-139065">
              <a:lnSpc>
                <a:spcPct val="100000"/>
              </a:lnSpc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quality of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Images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even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Times New Roman"/>
                <a:cs typeface="Times New Roman"/>
              </a:rPr>
              <a:t>blur.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151765" indent="-139065">
              <a:lnSpc>
                <a:spcPct val="100000"/>
              </a:lnSpc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single,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double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even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faces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Image.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151765" indent="-139065">
              <a:lnSpc>
                <a:spcPct val="100000"/>
              </a:lnSpc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tell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 number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Peoples/faces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Image.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AutoNum type="arabicPeriod"/>
            </a:pPr>
            <a:endParaRPr sz="950">
              <a:latin typeface="Times New Roman"/>
              <a:cs typeface="Times New Roman"/>
            </a:endParaRPr>
          </a:p>
          <a:p>
            <a:pPr marL="151765" indent="-139065">
              <a:lnSpc>
                <a:spcPct val="100000"/>
              </a:lnSpc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 is fully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automatic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 face recognition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5500"/>
              </a:lnSpc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today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Innovation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10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85500"/>
              </a:lnSpc>
              <a:buAutoNum type="arabicPeriod"/>
              <a:tabLst>
                <a:tab pos="151765" algn="l"/>
              </a:tabLst>
            </a:pP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Haar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1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detect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makes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1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fast </a:t>
            </a:r>
            <a:r>
              <a:rPr dirty="0" sz="110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Times New Roman"/>
                <a:cs typeface="Times New Roman"/>
              </a:rPr>
              <a:t>of face detection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038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Scope</a:t>
            </a:r>
            <a:r>
              <a:rPr dirty="0" sz="2400" spc="-50"/>
              <a:t> </a:t>
            </a:r>
            <a:r>
              <a:rPr dirty="0" sz="2400"/>
              <a:t>of</a:t>
            </a:r>
            <a:r>
              <a:rPr dirty="0" sz="2400" spc="-40"/>
              <a:t> </a:t>
            </a:r>
            <a:r>
              <a:rPr dirty="0" sz="2400" spc="-5"/>
              <a:t>Project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185025" y="1149034"/>
            <a:ext cx="7609205" cy="26536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6350">
              <a:lnSpc>
                <a:spcPts val="1490"/>
              </a:lnSpc>
              <a:spcBef>
                <a:spcPts val="215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The face mask detection project aims to develop a system capable of detecting whether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individuals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wearing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masks in real-time. The project will begin with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collecting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 diverse dataset of images and videos depicting people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with and without masks. This data will then be preprocessed to ensure it is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suitable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training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machine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learning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model.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suitable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model, such as a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Convolutional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Neural Network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(CNN),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will be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selected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trained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using the preprocessed dataset to enable it to learn and make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accurate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predictions. The performance of the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trained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model will be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evaluated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using various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metrics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assess its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effectiveness. The final model will be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integrated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into a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real-time system or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that can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process live streams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or images from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cameras.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 indent="2703830">
              <a:lnSpc>
                <a:spcPts val="1490"/>
              </a:lnSpc>
              <a:spcBef>
                <a:spcPts val="1225"/>
              </a:spcBef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The system will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include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 user-friendly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interface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to display the results of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face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mask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detection,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highlighting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individuals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without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masks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generating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alerts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when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non-compliance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detected. Privacy and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ethical considerations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will be taken into account to ensure compliance with regulations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respect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individuals'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privacy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rights.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deployed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undergo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extensive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r>
              <a:rPr dirty="0" sz="1300" spc="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300" spc="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real-world 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environments</a:t>
            </a:r>
            <a:r>
              <a:rPr dirty="0" sz="1300" spc="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validate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300" spc="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reliability.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Ongoing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maintenance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updates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dirty="0" sz="1300" spc="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planned</a:t>
            </a:r>
            <a:r>
              <a:rPr dirty="0" sz="13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address any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issues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incorporate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improvements as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needed,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keeping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up-to-date and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effective.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20466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OpenC</a:t>
            </a:r>
            <a:r>
              <a:rPr dirty="0" sz="2400" spc="-220"/>
              <a:t>V</a:t>
            </a:r>
            <a:r>
              <a:rPr dirty="0" sz="2400"/>
              <a:t>-Python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31300" y="1352109"/>
            <a:ext cx="7981950" cy="1895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OpenCV essentially stands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Open Source Computer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Vision Library.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Although it is written in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optimized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C/C++, it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interfaces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Python and Java along with C++. OpenCV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boasts of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an active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user base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over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world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with its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increasing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day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by day due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to the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surge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in computer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vision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14999"/>
              </a:lnSpc>
              <a:spcBef>
                <a:spcPts val="1200"/>
              </a:spcBef>
            </a:pP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OpenCV-Python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is the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python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API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OpenCV. 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can think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it as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 python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wrapper around the C++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implementation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OpenCV. 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OpenCV-Python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not only fast (since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background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consists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code written in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C/C++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but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is also easy to code and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deploy(due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to the Python wrapper in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foreground).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This makes it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 great </a:t>
            </a:r>
            <a:r>
              <a:rPr dirty="0" sz="1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choice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perform 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computationally intensive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programs.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454583"/>
            <a:ext cx="15157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Installation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332420"/>
            <a:ext cx="6350000" cy="212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OpenCV-Python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supports all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the leading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platforms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Mac OS,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Linux, and</a:t>
            </a:r>
            <a:r>
              <a:rPr dirty="0" sz="13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Windows.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installed</a:t>
            </a:r>
            <a:r>
              <a:rPr dirty="0" sz="13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either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following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ways:</a:t>
            </a:r>
            <a:endParaRPr sz="1300">
              <a:latin typeface="Times New Roman"/>
              <a:cs typeface="Times New Roman"/>
            </a:endParaRPr>
          </a:p>
          <a:p>
            <a:pPr marL="12700" marR="463550">
              <a:lnSpc>
                <a:spcPct val="191900"/>
              </a:lnSpc>
            </a:pP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Packages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standard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desktop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environments 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(Windows,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macOS, almost any GNU/Linux </a:t>
            </a:r>
            <a:r>
              <a:rPr dirty="0" sz="130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distribution)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53670" indent="-141605">
              <a:lnSpc>
                <a:spcPct val="100000"/>
              </a:lnSpc>
              <a:buChar char="●"/>
              <a:tabLst>
                <a:tab pos="154305" algn="l"/>
              </a:tabLst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i="1">
                <a:solidFill>
                  <a:srgbClr val="FFD966"/>
                </a:solidFill>
                <a:latin typeface="Times New Roman"/>
                <a:cs typeface="Times New Roman"/>
              </a:rPr>
              <a:t>pip</a:t>
            </a:r>
            <a:r>
              <a:rPr dirty="0" sz="1300" spc="-10" i="1">
                <a:solidFill>
                  <a:srgbClr val="FFD966"/>
                </a:solidFill>
                <a:latin typeface="Times New Roman"/>
                <a:cs typeface="Times New Roman"/>
              </a:rPr>
              <a:t> </a:t>
            </a:r>
            <a:r>
              <a:rPr dirty="0" sz="1300" spc="-5" i="1">
                <a:solidFill>
                  <a:srgbClr val="FFD966"/>
                </a:solidFill>
                <a:latin typeface="Times New Roman"/>
                <a:cs typeface="Times New Roman"/>
              </a:rPr>
              <a:t>install</a:t>
            </a:r>
            <a:r>
              <a:rPr dirty="0" sz="1300" spc="-10" i="1">
                <a:solidFill>
                  <a:srgbClr val="FFD966"/>
                </a:solidFill>
                <a:latin typeface="Times New Roman"/>
                <a:cs typeface="Times New Roman"/>
              </a:rPr>
              <a:t> </a:t>
            </a:r>
            <a:r>
              <a:rPr dirty="0" sz="1300" i="1">
                <a:solidFill>
                  <a:srgbClr val="FFD966"/>
                </a:solidFill>
                <a:latin typeface="Times New Roman"/>
                <a:cs typeface="Times New Roman"/>
              </a:rPr>
              <a:t>opencv-python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main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153670" indent="-141605">
              <a:lnSpc>
                <a:spcPct val="100000"/>
              </a:lnSpc>
              <a:buChar char="●"/>
              <a:tabLst>
                <a:tab pos="154305" algn="l"/>
              </a:tabLst>
            </a:pP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run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i="1">
                <a:solidFill>
                  <a:srgbClr val="FFD966"/>
                </a:solidFill>
                <a:latin typeface="Times New Roman"/>
                <a:cs typeface="Times New Roman"/>
              </a:rPr>
              <a:t>pip</a:t>
            </a:r>
            <a:r>
              <a:rPr dirty="0" sz="1300" spc="-5" i="1">
                <a:solidFill>
                  <a:srgbClr val="FFD966"/>
                </a:solidFill>
                <a:latin typeface="Times New Roman"/>
                <a:cs typeface="Times New Roman"/>
              </a:rPr>
              <a:t> install</a:t>
            </a:r>
            <a:r>
              <a:rPr dirty="0" sz="1300" spc="-10" i="1">
                <a:solidFill>
                  <a:srgbClr val="FFD966"/>
                </a:solidFill>
                <a:latin typeface="Times New Roman"/>
                <a:cs typeface="Times New Roman"/>
              </a:rPr>
              <a:t> </a:t>
            </a:r>
            <a:r>
              <a:rPr dirty="0" sz="1300" i="1">
                <a:solidFill>
                  <a:srgbClr val="FFD966"/>
                </a:solidFill>
                <a:latin typeface="Times New Roman"/>
                <a:cs typeface="Times New Roman"/>
              </a:rPr>
              <a:t>opencv-contrib-python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 main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contrib</a:t>
            </a:r>
            <a:r>
              <a:rPr dirty="0" sz="1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imes New Roman"/>
                <a:cs typeface="Times New Roman"/>
              </a:rPr>
              <a:t>modules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074" y="773508"/>
            <a:ext cx="19443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Face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Detection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0765" marR="113664">
              <a:lnSpc>
                <a:spcPct val="105000"/>
              </a:lnSpc>
              <a:spcBef>
                <a:spcPts val="100"/>
              </a:spcBef>
            </a:pPr>
            <a:r>
              <a:rPr dirty="0" spc="-5"/>
              <a:t>Fac</a:t>
            </a:r>
            <a:r>
              <a:rPr dirty="0"/>
              <a:t>e</a:t>
            </a:r>
            <a:r>
              <a:rPr dirty="0" spc="-5"/>
              <a:t> </a:t>
            </a:r>
            <a:r>
              <a:rPr dirty="0"/>
              <a:t>detection </a:t>
            </a:r>
            <a:r>
              <a:rPr dirty="0" spc="-5"/>
              <a:t>i</a:t>
            </a:r>
            <a:r>
              <a:rPr dirty="0"/>
              <a:t>s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-5"/>
              <a:t> techniqu</a:t>
            </a:r>
            <a:r>
              <a:rPr dirty="0"/>
              <a:t>e</a:t>
            </a:r>
            <a:r>
              <a:rPr dirty="0" spc="-5"/>
              <a:t> tha</a:t>
            </a:r>
            <a:r>
              <a:rPr dirty="0"/>
              <a:t>t</a:t>
            </a:r>
            <a:r>
              <a:rPr dirty="0" spc="-5"/>
              <a:t> identifie</a:t>
            </a:r>
            <a:r>
              <a:rPr dirty="0"/>
              <a:t>s</a:t>
            </a:r>
            <a:r>
              <a:rPr dirty="0" spc="-5"/>
              <a:t> </a:t>
            </a:r>
            <a:r>
              <a:rPr dirty="0"/>
              <a:t>or </a:t>
            </a:r>
            <a:r>
              <a:rPr dirty="0" spc="-5"/>
              <a:t>locate</a:t>
            </a:r>
            <a:r>
              <a:rPr dirty="0"/>
              <a:t>s</a:t>
            </a:r>
            <a:r>
              <a:rPr dirty="0" spc="-5"/>
              <a:t> </a:t>
            </a:r>
            <a:r>
              <a:rPr dirty="0"/>
              <a:t>human faces </a:t>
            </a:r>
            <a:r>
              <a:rPr dirty="0" spc="-5"/>
              <a:t>i</a:t>
            </a:r>
            <a:r>
              <a:rPr dirty="0"/>
              <a:t>n</a:t>
            </a:r>
            <a:r>
              <a:rPr dirty="0" spc="-5"/>
              <a:t> </a:t>
            </a:r>
            <a:r>
              <a:rPr dirty="0"/>
              <a:t>digital </a:t>
            </a:r>
            <a:r>
              <a:rPr dirty="0" spc="-5"/>
              <a:t>images</a:t>
            </a:r>
            <a:r>
              <a:rPr dirty="0"/>
              <a:t>.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 spc="-5"/>
              <a:t>typica</a:t>
            </a:r>
            <a:r>
              <a:rPr dirty="0"/>
              <a:t>l</a:t>
            </a:r>
            <a:r>
              <a:rPr dirty="0" spc="-5"/>
              <a:t> exampl</a:t>
            </a:r>
            <a:r>
              <a:rPr dirty="0"/>
              <a:t>e</a:t>
            </a:r>
            <a:r>
              <a:rPr dirty="0" spc="-5"/>
              <a:t> </a:t>
            </a:r>
            <a:r>
              <a:rPr dirty="0"/>
              <a:t>of face  </a:t>
            </a:r>
            <a:r>
              <a:rPr dirty="0"/>
              <a:t>detection occurs </a:t>
            </a:r>
            <a:r>
              <a:rPr dirty="0" spc="-5"/>
              <a:t>when we take </a:t>
            </a:r>
            <a:r>
              <a:rPr dirty="0"/>
              <a:t>photographs </a:t>
            </a:r>
            <a:r>
              <a:rPr dirty="0" spc="-5"/>
              <a:t>through </a:t>
            </a:r>
            <a:r>
              <a:rPr dirty="0"/>
              <a:t>our </a:t>
            </a:r>
            <a:r>
              <a:rPr dirty="0" spc="-5"/>
              <a:t>smartphones, and it instantly </a:t>
            </a:r>
            <a:r>
              <a:rPr dirty="0"/>
              <a:t>detects faces </a:t>
            </a:r>
            <a:r>
              <a:rPr dirty="0" spc="-5"/>
              <a:t>in the </a:t>
            </a:r>
            <a:r>
              <a:rPr dirty="0"/>
              <a:t> picture.</a:t>
            </a:r>
          </a:p>
          <a:p>
            <a:pPr marL="1040765" marR="5080">
              <a:lnSpc>
                <a:spcPct val="105000"/>
              </a:lnSpc>
              <a:spcBef>
                <a:spcPts val="1200"/>
              </a:spcBef>
            </a:pPr>
            <a:r>
              <a:rPr dirty="0" spc="-5"/>
              <a:t>Face </a:t>
            </a:r>
            <a:r>
              <a:rPr dirty="0"/>
              <a:t>detection </a:t>
            </a:r>
            <a:r>
              <a:rPr dirty="0" spc="-5"/>
              <a:t>is different </a:t>
            </a:r>
            <a:r>
              <a:rPr dirty="0"/>
              <a:t>from </a:t>
            </a:r>
            <a:r>
              <a:rPr dirty="0" spc="-5"/>
              <a:t>Face </a:t>
            </a:r>
            <a:r>
              <a:rPr dirty="0"/>
              <a:t>recognition. </a:t>
            </a:r>
            <a:r>
              <a:rPr dirty="0" spc="-5"/>
              <a:t>Face </a:t>
            </a:r>
            <a:r>
              <a:rPr dirty="0"/>
              <a:t>detection detects </a:t>
            </a:r>
            <a:r>
              <a:rPr dirty="0" spc="-5"/>
              <a:t>merely the </a:t>
            </a:r>
            <a:r>
              <a:rPr dirty="0"/>
              <a:t>presence of faces </a:t>
            </a:r>
            <a:r>
              <a:rPr dirty="0" spc="-5"/>
              <a:t>in an </a:t>
            </a:r>
            <a:r>
              <a:rPr dirty="0"/>
              <a:t> </a:t>
            </a:r>
            <a:r>
              <a:rPr dirty="0" spc="-5"/>
              <a:t>image while </a:t>
            </a:r>
            <a:r>
              <a:rPr dirty="0"/>
              <a:t>facial recognition </a:t>
            </a:r>
            <a:r>
              <a:rPr dirty="0" spc="-5"/>
              <a:t>involves identifying whose </a:t>
            </a:r>
            <a:r>
              <a:rPr dirty="0"/>
              <a:t>face </a:t>
            </a:r>
            <a:r>
              <a:rPr dirty="0" spc="-5"/>
              <a:t>it is. </a:t>
            </a:r>
            <a:r>
              <a:rPr dirty="0"/>
              <a:t>In </a:t>
            </a:r>
            <a:r>
              <a:rPr dirty="0" spc="-5"/>
              <a:t>this article, we shall </a:t>
            </a:r>
            <a:r>
              <a:rPr dirty="0"/>
              <a:t>only be dealing </a:t>
            </a:r>
            <a:r>
              <a:rPr dirty="0" spc="-5"/>
              <a:t>with </a:t>
            </a:r>
            <a:r>
              <a:rPr dirty="0" spc="-310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15"/>
              <a:t>former.</a:t>
            </a:r>
          </a:p>
          <a:p>
            <a:pPr marL="1040765" marR="88265">
              <a:lnSpc>
                <a:spcPct val="105000"/>
              </a:lnSpc>
              <a:spcBef>
                <a:spcPts val="1200"/>
              </a:spcBef>
            </a:pPr>
            <a:r>
              <a:rPr dirty="0" spc="-5"/>
              <a:t>Face </a:t>
            </a:r>
            <a:r>
              <a:rPr dirty="0"/>
              <a:t>recognition </a:t>
            </a:r>
            <a:r>
              <a:rPr dirty="0" spc="-5"/>
              <a:t>is the task </a:t>
            </a:r>
            <a:r>
              <a:rPr dirty="0"/>
              <a:t>of </a:t>
            </a:r>
            <a:r>
              <a:rPr dirty="0" spc="-5"/>
              <a:t>identifying an already </a:t>
            </a:r>
            <a:r>
              <a:rPr dirty="0"/>
              <a:t>detected object </a:t>
            </a:r>
            <a:r>
              <a:rPr dirty="0" spc="-5"/>
              <a:t>as </a:t>
            </a:r>
            <a:r>
              <a:rPr dirty="0"/>
              <a:t>a known or unknown face. </a:t>
            </a:r>
            <a:r>
              <a:rPr dirty="0" spc="-5"/>
              <a:t>Often the </a:t>
            </a:r>
            <a:r>
              <a:rPr dirty="0"/>
              <a:t> problem of face recognition </a:t>
            </a:r>
            <a:r>
              <a:rPr dirty="0" spc="-5"/>
              <a:t>is confused with the </a:t>
            </a:r>
            <a:r>
              <a:rPr dirty="0"/>
              <a:t>problem of face detection </a:t>
            </a:r>
            <a:r>
              <a:rPr dirty="0" spc="-5"/>
              <a:t>Face Recognition </a:t>
            </a:r>
            <a:r>
              <a:rPr dirty="0"/>
              <a:t>on </a:t>
            </a:r>
            <a:r>
              <a:rPr dirty="0" spc="-5"/>
              <a:t>the </a:t>
            </a:r>
            <a:r>
              <a:rPr dirty="0"/>
              <a:t>other hand </a:t>
            </a:r>
            <a:r>
              <a:rPr dirty="0" spc="-310"/>
              <a:t> </a:t>
            </a:r>
            <a:r>
              <a:rPr dirty="0" spc="-5"/>
              <a:t>is to </a:t>
            </a:r>
            <a:r>
              <a:rPr dirty="0"/>
              <a:t>decide </a:t>
            </a:r>
            <a:r>
              <a:rPr dirty="0" spc="-5"/>
              <a:t>if the "face" is someone </a:t>
            </a:r>
            <a:r>
              <a:rPr dirty="0"/>
              <a:t>known, or unknown, using for </a:t>
            </a:r>
            <a:r>
              <a:rPr dirty="0" spc="-5"/>
              <a:t>this </a:t>
            </a:r>
            <a:r>
              <a:rPr dirty="0"/>
              <a:t>purpose a database of faces </a:t>
            </a:r>
            <a:r>
              <a:rPr dirty="0" spc="-5"/>
              <a:t>in </a:t>
            </a:r>
            <a:r>
              <a:rPr dirty="0"/>
              <a:t>order </a:t>
            </a:r>
            <a:r>
              <a:rPr dirty="0" spc="-5"/>
              <a:t>to </a:t>
            </a:r>
            <a:r>
              <a:rPr dirty="0"/>
              <a:t> validate</a:t>
            </a:r>
            <a:r>
              <a:rPr dirty="0" spc="-5"/>
              <a:t> this input </a:t>
            </a:r>
            <a:r>
              <a:rPr dirty="0"/>
              <a:t>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Machine Learning</dc:title>
  <dcterms:created xsi:type="dcterms:W3CDTF">2023-07-27T05:02:32Z</dcterms:created>
  <dcterms:modified xsi:type="dcterms:W3CDTF">2023-07-27T05:02:32Z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