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6" Type="http://schemas.openxmlformats.org/officeDocument/2006/relationships/image" Target="../media/image23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0B992-E734-43D3-AFEF-1190418A9C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873FE7C-55AD-4F54-962E-ED80D00393DE}">
      <dgm:prSet/>
      <dgm:spPr/>
      <dgm:t>
        <a:bodyPr/>
        <a:lstStyle/>
        <a:p>
          <a:r>
            <a:rPr lang="en-US"/>
            <a:t>Project Description:</a:t>
          </a:r>
        </a:p>
      </dgm:t>
    </dgm:pt>
    <dgm:pt modelId="{3E12EAED-50AC-4509-9B9A-431C548B8A27}" type="parTrans" cxnId="{E8005250-804B-4343-BD15-D461F2310DE5}">
      <dgm:prSet/>
      <dgm:spPr/>
      <dgm:t>
        <a:bodyPr/>
        <a:lstStyle/>
        <a:p>
          <a:endParaRPr lang="en-US"/>
        </a:p>
      </dgm:t>
    </dgm:pt>
    <dgm:pt modelId="{0C00181A-E143-4E44-8F3B-D572C4621130}" type="sibTrans" cxnId="{E8005250-804B-4343-BD15-D461F2310DE5}">
      <dgm:prSet/>
      <dgm:spPr/>
      <dgm:t>
        <a:bodyPr/>
        <a:lstStyle/>
        <a:p>
          <a:endParaRPr lang="en-US"/>
        </a:p>
      </dgm:t>
    </dgm:pt>
    <dgm:pt modelId="{533F603F-050A-468C-8A96-829FB2822EC4}">
      <dgm:prSet/>
      <dgm:spPr/>
      <dgm:t>
        <a:bodyPr/>
        <a:lstStyle/>
        <a:p>
          <a:r>
            <a:rPr lang="en-US"/>
            <a:t>The Currency Converter App is a real-time, desktop-based currency conversion tool built using Python Tkinter and powered by the Frankfurter API. This application allows users to convert an amount from one currency to another using up-to-date exchange rates.</a:t>
          </a:r>
        </a:p>
      </dgm:t>
    </dgm:pt>
    <dgm:pt modelId="{7694387C-58EF-4810-83A7-45971D0C09B1}" type="parTrans" cxnId="{95EF5C43-086D-4D09-A527-62E18E4F6130}">
      <dgm:prSet/>
      <dgm:spPr/>
      <dgm:t>
        <a:bodyPr/>
        <a:lstStyle/>
        <a:p>
          <a:endParaRPr lang="en-US"/>
        </a:p>
      </dgm:t>
    </dgm:pt>
    <dgm:pt modelId="{6BFED3AA-DD03-4343-8D95-7704E3EACA6E}" type="sibTrans" cxnId="{95EF5C43-086D-4D09-A527-62E18E4F6130}">
      <dgm:prSet/>
      <dgm:spPr/>
      <dgm:t>
        <a:bodyPr/>
        <a:lstStyle/>
        <a:p>
          <a:endParaRPr lang="en-US"/>
        </a:p>
      </dgm:t>
    </dgm:pt>
    <dgm:pt modelId="{1E09F16C-7365-44BD-BA13-5FE61F0EF9F5}">
      <dgm:prSet/>
      <dgm:spPr/>
      <dgm:t>
        <a:bodyPr/>
        <a:lstStyle/>
        <a:p>
          <a:r>
            <a:rPr lang="en-US"/>
            <a:t>Users can select the source currency, target currency, and amount, and the app will instantly display:</a:t>
          </a:r>
        </a:p>
      </dgm:t>
    </dgm:pt>
    <dgm:pt modelId="{805473A7-F917-4D98-BA8A-11676B82E1E4}" type="parTrans" cxnId="{6259BCB8-EA85-4052-B320-E9C8C2B47E38}">
      <dgm:prSet/>
      <dgm:spPr/>
      <dgm:t>
        <a:bodyPr/>
        <a:lstStyle/>
        <a:p>
          <a:endParaRPr lang="en-US"/>
        </a:p>
      </dgm:t>
    </dgm:pt>
    <dgm:pt modelId="{68AB8DA4-C729-4C4E-962F-3E553D1A92D5}" type="sibTrans" cxnId="{6259BCB8-EA85-4052-B320-E9C8C2B47E38}">
      <dgm:prSet/>
      <dgm:spPr/>
      <dgm:t>
        <a:bodyPr/>
        <a:lstStyle/>
        <a:p>
          <a:endParaRPr lang="en-US"/>
        </a:p>
      </dgm:t>
    </dgm:pt>
    <dgm:pt modelId="{14E37646-D463-4183-8B8F-B3F02AFAFFEB}">
      <dgm:prSet/>
      <dgm:spPr/>
      <dgm:t>
        <a:bodyPr/>
        <a:lstStyle/>
        <a:p>
          <a:r>
            <a:rPr lang="en-US"/>
            <a:t>The converted value</a:t>
          </a:r>
        </a:p>
      </dgm:t>
    </dgm:pt>
    <dgm:pt modelId="{577C583B-722F-4BCC-B03E-AFDE5A4A4794}" type="parTrans" cxnId="{ED2DA375-38D2-44C1-B799-A4E5D7CACCDC}">
      <dgm:prSet/>
      <dgm:spPr/>
      <dgm:t>
        <a:bodyPr/>
        <a:lstStyle/>
        <a:p>
          <a:endParaRPr lang="en-US"/>
        </a:p>
      </dgm:t>
    </dgm:pt>
    <dgm:pt modelId="{DDB48F32-FCA4-4F05-96C2-1F8A5F7809F6}" type="sibTrans" cxnId="{ED2DA375-38D2-44C1-B799-A4E5D7CACCDC}">
      <dgm:prSet/>
      <dgm:spPr/>
      <dgm:t>
        <a:bodyPr/>
        <a:lstStyle/>
        <a:p>
          <a:endParaRPr lang="en-US"/>
        </a:p>
      </dgm:t>
    </dgm:pt>
    <dgm:pt modelId="{B288F735-81EF-4147-9EBE-4273D5AEF883}">
      <dgm:prSet/>
      <dgm:spPr/>
      <dgm:t>
        <a:bodyPr/>
        <a:lstStyle/>
        <a:p>
          <a:r>
            <a:rPr lang="en-US"/>
            <a:t>The exchange rate</a:t>
          </a:r>
        </a:p>
      </dgm:t>
    </dgm:pt>
    <dgm:pt modelId="{451F2C52-BC3D-4376-AE2F-55D776A02567}" type="parTrans" cxnId="{CB3F1E51-6A01-4AE7-9391-E2908AE60BFA}">
      <dgm:prSet/>
      <dgm:spPr/>
      <dgm:t>
        <a:bodyPr/>
        <a:lstStyle/>
        <a:p>
          <a:endParaRPr lang="en-US"/>
        </a:p>
      </dgm:t>
    </dgm:pt>
    <dgm:pt modelId="{BA2D257A-6F24-41F9-A6C4-B4BD106D08DD}" type="sibTrans" cxnId="{CB3F1E51-6A01-4AE7-9391-E2908AE60BFA}">
      <dgm:prSet/>
      <dgm:spPr/>
      <dgm:t>
        <a:bodyPr/>
        <a:lstStyle/>
        <a:p>
          <a:endParaRPr lang="en-US"/>
        </a:p>
      </dgm:t>
    </dgm:pt>
    <dgm:pt modelId="{9FAB770A-8A10-4BF4-99DB-EC74C084B574}">
      <dgm:prSet/>
      <dgm:spPr/>
      <dgm:t>
        <a:bodyPr/>
        <a:lstStyle/>
        <a:p>
          <a:r>
            <a:rPr lang="en-US"/>
            <a:t>The inverse rate</a:t>
          </a:r>
        </a:p>
      </dgm:t>
    </dgm:pt>
    <dgm:pt modelId="{B4A2519D-DBD9-4503-BD95-02C7CA61F59E}" type="parTrans" cxnId="{BC05B338-201D-480F-AF64-04AE9AC6F27E}">
      <dgm:prSet/>
      <dgm:spPr/>
      <dgm:t>
        <a:bodyPr/>
        <a:lstStyle/>
        <a:p>
          <a:endParaRPr lang="en-US"/>
        </a:p>
      </dgm:t>
    </dgm:pt>
    <dgm:pt modelId="{DA18E206-1473-4379-A6DE-31026BE03997}" type="sibTrans" cxnId="{BC05B338-201D-480F-AF64-04AE9AC6F27E}">
      <dgm:prSet/>
      <dgm:spPr/>
      <dgm:t>
        <a:bodyPr/>
        <a:lstStyle/>
        <a:p>
          <a:endParaRPr lang="en-US"/>
        </a:p>
      </dgm:t>
    </dgm:pt>
    <dgm:pt modelId="{FE2B1057-B71A-4813-8794-D08D3911E203}">
      <dgm:prSet/>
      <dgm:spPr/>
      <dgm:t>
        <a:bodyPr/>
        <a:lstStyle/>
        <a:p>
          <a:r>
            <a:rPr lang="en-US"/>
            <a:t>The transaction date</a:t>
          </a:r>
        </a:p>
      </dgm:t>
    </dgm:pt>
    <dgm:pt modelId="{DADB4EC4-B973-4B45-AAD7-B2351EE06CE6}" type="parTrans" cxnId="{3018517E-14D1-4EDB-AC58-D7BABD319311}">
      <dgm:prSet/>
      <dgm:spPr/>
      <dgm:t>
        <a:bodyPr/>
        <a:lstStyle/>
        <a:p>
          <a:endParaRPr lang="en-US"/>
        </a:p>
      </dgm:t>
    </dgm:pt>
    <dgm:pt modelId="{D366C960-7C6E-49CC-8CE0-E213EDF80D27}" type="sibTrans" cxnId="{3018517E-14D1-4EDB-AC58-D7BABD319311}">
      <dgm:prSet/>
      <dgm:spPr/>
      <dgm:t>
        <a:bodyPr/>
        <a:lstStyle/>
        <a:p>
          <a:endParaRPr lang="en-US"/>
        </a:p>
      </dgm:t>
    </dgm:pt>
    <dgm:pt modelId="{C03DB671-D648-4B4E-ADA9-F935CF901529}">
      <dgm:prSet/>
      <dgm:spPr/>
      <dgm:t>
        <a:bodyPr/>
        <a:lstStyle/>
        <a:p>
          <a:r>
            <a:rPr lang="en-US"/>
            <a:t>The application uses a modular structure with helper functions (format_latest_url, call_api, extract_api_result) to fetch and parse data from the Frankfurter API. The GUI is styled for clarity and usability, including drop-downs, hover effects, and input validation to enhance user experience.</a:t>
          </a:r>
        </a:p>
      </dgm:t>
    </dgm:pt>
    <dgm:pt modelId="{BD9A0B38-7DCB-4DA4-A6D6-948DCD5B7758}" type="parTrans" cxnId="{CD87C82A-A615-4A8A-B996-1453C154318B}">
      <dgm:prSet/>
      <dgm:spPr/>
      <dgm:t>
        <a:bodyPr/>
        <a:lstStyle/>
        <a:p>
          <a:endParaRPr lang="en-US"/>
        </a:p>
      </dgm:t>
    </dgm:pt>
    <dgm:pt modelId="{DFC0BF26-AB11-4306-8596-243821DFE3A7}" type="sibTrans" cxnId="{CD87C82A-A615-4A8A-B996-1453C154318B}">
      <dgm:prSet/>
      <dgm:spPr/>
      <dgm:t>
        <a:bodyPr/>
        <a:lstStyle/>
        <a:p>
          <a:endParaRPr lang="en-US"/>
        </a:p>
      </dgm:t>
    </dgm:pt>
    <dgm:pt modelId="{9714CF8A-9899-4156-970D-8893A6E11C97}" type="pres">
      <dgm:prSet presAssocID="{9640B992-E734-43D3-AFEF-1190418A9C28}" presName="root" presStyleCnt="0">
        <dgm:presLayoutVars>
          <dgm:dir/>
          <dgm:resizeHandles val="exact"/>
        </dgm:presLayoutVars>
      </dgm:prSet>
      <dgm:spPr/>
    </dgm:pt>
    <dgm:pt modelId="{BAE571F7-6422-468C-9716-E5ED5A1A6BE2}" type="pres">
      <dgm:prSet presAssocID="{8873FE7C-55AD-4F54-962E-ED80D00393DE}" presName="compNode" presStyleCnt="0"/>
      <dgm:spPr/>
    </dgm:pt>
    <dgm:pt modelId="{5C2C8587-342C-4025-8D3A-4535688E3DAB}" type="pres">
      <dgm:prSet presAssocID="{8873FE7C-55AD-4F54-962E-ED80D00393DE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4F0AEE-B182-4E57-9FFE-243BBE31CD88}" type="pres">
      <dgm:prSet presAssocID="{8873FE7C-55AD-4F54-962E-ED80D00393DE}" presName="spaceRect" presStyleCnt="0"/>
      <dgm:spPr/>
    </dgm:pt>
    <dgm:pt modelId="{8B9DABFE-7A22-4BDE-A32D-CC084AB36C70}" type="pres">
      <dgm:prSet presAssocID="{8873FE7C-55AD-4F54-962E-ED80D00393DE}" presName="textRect" presStyleLbl="revTx" presStyleIdx="0" presStyleCnt="8">
        <dgm:presLayoutVars>
          <dgm:chMax val="1"/>
          <dgm:chPref val="1"/>
        </dgm:presLayoutVars>
      </dgm:prSet>
      <dgm:spPr/>
    </dgm:pt>
    <dgm:pt modelId="{60A2079C-94BC-4775-8C64-876943425D66}" type="pres">
      <dgm:prSet presAssocID="{0C00181A-E143-4E44-8F3B-D572C4621130}" presName="sibTrans" presStyleCnt="0"/>
      <dgm:spPr/>
    </dgm:pt>
    <dgm:pt modelId="{A41864B3-9BB7-4FD6-B622-9C479EBEEF03}" type="pres">
      <dgm:prSet presAssocID="{533F603F-050A-468C-8A96-829FB2822EC4}" presName="compNode" presStyleCnt="0"/>
      <dgm:spPr/>
    </dgm:pt>
    <dgm:pt modelId="{B6DD9E26-06A0-45AD-839F-74DA28E67FED}" type="pres">
      <dgm:prSet presAssocID="{533F603F-050A-468C-8A96-829FB2822EC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F47C7DC-3CC2-4934-A607-22A535F4DD1B}" type="pres">
      <dgm:prSet presAssocID="{533F603F-050A-468C-8A96-829FB2822EC4}" presName="spaceRect" presStyleCnt="0"/>
      <dgm:spPr/>
    </dgm:pt>
    <dgm:pt modelId="{8BF8B931-A442-4D9B-A9C0-6E9414F2E547}" type="pres">
      <dgm:prSet presAssocID="{533F603F-050A-468C-8A96-829FB2822EC4}" presName="textRect" presStyleLbl="revTx" presStyleIdx="1" presStyleCnt="8">
        <dgm:presLayoutVars>
          <dgm:chMax val="1"/>
          <dgm:chPref val="1"/>
        </dgm:presLayoutVars>
      </dgm:prSet>
      <dgm:spPr/>
    </dgm:pt>
    <dgm:pt modelId="{59D743E2-0F4E-4D76-BF98-C99433F93E19}" type="pres">
      <dgm:prSet presAssocID="{6BFED3AA-DD03-4343-8D95-7704E3EACA6E}" presName="sibTrans" presStyleCnt="0"/>
      <dgm:spPr/>
    </dgm:pt>
    <dgm:pt modelId="{DD66A931-89F2-4FC1-B9FE-499E54921484}" type="pres">
      <dgm:prSet presAssocID="{1E09F16C-7365-44BD-BA13-5FE61F0EF9F5}" presName="compNode" presStyleCnt="0"/>
      <dgm:spPr/>
    </dgm:pt>
    <dgm:pt modelId="{65B15069-1EC6-4ED9-8B84-0199DB567430}" type="pres">
      <dgm:prSet presAssocID="{1E09F16C-7365-44BD-BA13-5FE61F0EF9F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609D728-13C3-44A5-B826-C28540BA212F}" type="pres">
      <dgm:prSet presAssocID="{1E09F16C-7365-44BD-BA13-5FE61F0EF9F5}" presName="spaceRect" presStyleCnt="0"/>
      <dgm:spPr/>
    </dgm:pt>
    <dgm:pt modelId="{A0824934-FAC9-4E9D-B10A-A8BC8D575AAD}" type="pres">
      <dgm:prSet presAssocID="{1E09F16C-7365-44BD-BA13-5FE61F0EF9F5}" presName="textRect" presStyleLbl="revTx" presStyleIdx="2" presStyleCnt="8">
        <dgm:presLayoutVars>
          <dgm:chMax val="1"/>
          <dgm:chPref val="1"/>
        </dgm:presLayoutVars>
      </dgm:prSet>
      <dgm:spPr/>
    </dgm:pt>
    <dgm:pt modelId="{2A59E957-2D8A-4E87-979A-52F61F270493}" type="pres">
      <dgm:prSet presAssocID="{68AB8DA4-C729-4C4E-962F-3E553D1A92D5}" presName="sibTrans" presStyleCnt="0"/>
      <dgm:spPr/>
    </dgm:pt>
    <dgm:pt modelId="{CBB0ED50-F2DC-4289-B181-37CD025ACBBE}" type="pres">
      <dgm:prSet presAssocID="{14E37646-D463-4183-8B8F-B3F02AFAFFEB}" presName="compNode" presStyleCnt="0"/>
      <dgm:spPr/>
    </dgm:pt>
    <dgm:pt modelId="{AA12E672-1568-4F0F-9D9E-1D6D448CE871}" type="pres">
      <dgm:prSet presAssocID="{14E37646-D463-4183-8B8F-B3F02AFAFFE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55DC598-A6F0-4E30-87B8-6E6D21367DD9}" type="pres">
      <dgm:prSet presAssocID="{14E37646-D463-4183-8B8F-B3F02AFAFFEB}" presName="spaceRect" presStyleCnt="0"/>
      <dgm:spPr/>
    </dgm:pt>
    <dgm:pt modelId="{106D924B-7701-4D14-B70A-9BE06AE5CB7B}" type="pres">
      <dgm:prSet presAssocID="{14E37646-D463-4183-8B8F-B3F02AFAFFEB}" presName="textRect" presStyleLbl="revTx" presStyleIdx="3" presStyleCnt="8">
        <dgm:presLayoutVars>
          <dgm:chMax val="1"/>
          <dgm:chPref val="1"/>
        </dgm:presLayoutVars>
      </dgm:prSet>
      <dgm:spPr/>
    </dgm:pt>
    <dgm:pt modelId="{620E9231-7D55-41AD-90F5-14F9880E3D79}" type="pres">
      <dgm:prSet presAssocID="{DDB48F32-FCA4-4F05-96C2-1F8A5F7809F6}" presName="sibTrans" presStyleCnt="0"/>
      <dgm:spPr/>
    </dgm:pt>
    <dgm:pt modelId="{82DC29C1-DCF5-4037-BA8E-70D654BCAD54}" type="pres">
      <dgm:prSet presAssocID="{B288F735-81EF-4147-9EBE-4273D5AEF883}" presName="compNode" presStyleCnt="0"/>
      <dgm:spPr/>
    </dgm:pt>
    <dgm:pt modelId="{1981204A-6B5E-4AC9-ACBC-C7F01C3DCA13}" type="pres">
      <dgm:prSet presAssocID="{B288F735-81EF-4147-9EBE-4273D5AEF88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50FC06A-332D-4CCB-BA46-F9E74FF50F7A}" type="pres">
      <dgm:prSet presAssocID="{B288F735-81EF-4147-9EBE-4273D5AEF883}" presName="spaceRect" presStyleCnt="0"/>
      <dgm:spPr/>
    </dgm:pt>
    <dgm:pt modelId="{16F4E995-3563-45BD-93CA-766254BA8B2C}" type="pres">
      <dgm:prSet presAssocID="{B288F735-81EF-4147-9EBE-4273D5AEF883}" presName="textRect" presStyleLbl="revTx" presStyleIdx="4" presStyleCnt="8">
        <dgm:presLayoutVars>
          <dgm:chMax val="1"/>
          <dgm:chPref val="1"/>
        </dgm:presLayoutVars>
      </dgm:prSet>
      <dgm:spPr/>
    </dgm:pt>
    <dgm:pt modelId="{EBBC4EDD-4404-4A95-BA40-A4404E0F23DE}" type="pres">
      <dgm:prSet presAssocID="{BA2D257A-6F24-41F9-A6C4-B4BD106D08DD}" presName="sibTrans" presStyleCnt="0"/>
      <dgm:spPr/>
    </dgm:pt>
    <dgm:pt modelId="{392D87C8-95B0-4410-8515-B3186B67CCFB}" type="pres">
      <dgm:prSet presAssocID="{9FAB770A-8A10-4BF4-99DB-EC74C084B574}" presName="compNode" presStyleCnt="0"/>
      <dgm:spPr/>
    </dgm:pt>
    <dgm:pt modelId="{B2E3C662-7CC0-4C29-8985-870072B10312}" type="pres">
      <dgm:prSet presAssocID="{9FAB770A-8A10-4BF4-99DB-EC74C084B57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F16416-B53F-4CCC-BDD1-730703CE9412}" type="pres">
      <dgm:prSet presAssocID="{9FAB770A-8A10-4BF4-99DB-EC74C084B574}" presName="spaceRect" presStyleCnt="0"/>
      <dgm:spPr/>
    </dgm:pt>
    <dgm:pt modelId="{4957153D-5840-413B-A5B9-7DA7F5273877}" type="pres">
      <dgm:prSet presAssocID="{9FAB770A-8A10-4BF4-99DB-EC74C084B574}" presName="textRect" presStyleLbl="revTx" presStyleIdx="5" presStyleCnt="8">
        <dgm:presLayoutVars>
          <dgm:chMax val="1"/>
          <dgm:chPref val="1"/>
        </dgm:presLayoutVars>
      </dgm:prSet>
      <dgm:spPr/>
    </dgm:pt>
    <dgm:pt modelId="{CE99B5C5-5AA7-4C38-A8FB-9FE87A8C9B6C}" type="pres">
      <dgm:prSet presAssocID="{DA18E206-1473-4379-A6DE-31026BE03997}" presName="sibTrans" presStyleCnt="0"/>
      <dgm:spPr/>
    </dgm:pt>
    <dgm:pt modelId="{BEDDDB74-FD04-4C55-81A7-45114170CDF0}" type="pres">
      <dgm:prSet presAssocID="{FE2B1057-B71A-4813-8794-D08D3911E203}" presName="compNode" presStyleCnt="0"/>
      <dgm:spPr/>
    </dgm:pt>
    <dgm:pt modelId="{2123BB38-356E-43DA-A394-9E5E9FD82451}" type="pres">
      <dgm:prSet presAssocID="{FE2B1057-B71A-4813-8794-D08D3911E20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502753F-830E-43DD-A486-5E42DAE85D82}" type="pres">
      <dgm:prSet presAssocID="{FE2B1057-B71A-4813-8794-D08D3911E203}" presName="spaceRect" presStyleCnt="0"/>
      <dgm:spPr/>
    </dgm:pt>
    <dgm:pt modelId="{ABC6E1D6-0CF6-4E2B-AF35-73C30A13BBC7}" type="pres">
      <dgm:prSet presAssocID="{FE2B1057-B71A-4813-8794-D08D3911E203}" presName="textRect" presStyleLbl="revTx" presStyleIdx="6" presStyleCnt="8">
        <dgm:presLayoutVars>
          <dgm:chMax val="1"/>
          <dgm:chPref val="1"/>
        </dgm:presLayoutVars>
      </dgm:prSet>
      <dgm:spPr/>
    </dgm:pt>
    <dgm:pt modelId="{FAA3E8A6-F0D8-4ABE-99AE-0762A68BB0A4}" type="pres">
      <dgm:prSet presAssocID="{D366C960-7C6E-49CC-8CE0-E213EDF80D27}" presName="sibTrans" presStyleCnt="0"/>
      <dgm:spPr/>
    </dgm:pt>
    <dgm:pt modelId="{108213FD-8AAE-4F04-A30B-86B2F615FEBB}" type="pres">
      <dgm:prSet presAssocID="{C03DB671-D648-4B4E-ADA9-F935CF901529}" presName="compNode" presStyleCnt="0"/>
      <dgm:spPr/>
    </dgm:pt>
    <dgm:pt modelId="{56DBCE92-27CC-4178-AF69-A431A0514DA0}" type="pres">
      <dgm:prSet presAssocID="{C03DB671-D648-4B4E-ADA9-F935CF90152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159F78F3-AB54-4530-981F-6D3D56856B4E}" type="pres">
      <dgm:prSet presAssocID="{C03DB671-D648-4B4E-ADA9-F935CF901529}" presName="spaceRect" presStyleCnt="0"/>
      <dgm:spPr/>
    </dgm:pt>
    <dgm:pt modelId="{71D2E739-7E2B-41F8-92AA-E6E97EBF0795}" type="pres">
      <dgm:prSet presAssocID="{C03DB671-D648-4B4E-ADA9-F935CF90152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D87C82A-A615-4A8A-B996-1453C154318B}" srcId="{9640B992-E734-43D3-AFEF-1190418A9C28}" destId="{C03DB671-D648-4B4E-ADA9-F935CF901529}" srcOrd="7" destOrd="0" parTransId="{BD9A0B38-7DCB-4DA4-A6D6-948DCD5B7758}" sibTransId="{DFC0BF26-AB11-4306-8596-243821DFE3A7}"/>
    <dgm:cxn modelId="{BC05B338-201D-480F-AF64-04AE9AC6F27E}" srcId="{9640B992-E734-43D3-AFEF-1190418A9C28}" destId="{9FAB770A-8A10-4BF4-99DB-EC74C084B574}" srcOrd="5" destOrd="0" parTransId="{B4A2519D-DBD9-4503-BD95-02C7CA61F59E}" sibTransId="{DA18E206-1473-4379-A6DE-31026BE03997}"/>
    <dgm:cxn modelId="{E699B15B-85EC-4320-B65D-CCD844EF10E3}" type="presOf" srcId="{9640B992-E734-43D3-AFEF-1190418A9C28}" destId="{9714CF8A-9899-4156-970D-8893A6E11C97}" srcOrd="0" destOrd="0" presId="urn:microsoft.com/office/officeart/2018/2/layout/IconLabelList"/>
    <dgm:cxn modelId="{95EF5C43-086D-4D09-A527-62E18E4F6130}" srcId="{9640B992-E734-43D3-AFEF-1190418A9C28}" destId="{533F603F-050A-468C-8A96-829FB2822EC4}" srcOrd="1" destOrd="0" parTransId="{7694387C-58EF-4810-83A7-45971D0C09B1}" sibTransId="{6BFED3AA-DD03-4343-8D95-7704E3EACA6E}"/>
    <dgm:cxn modelId="{C53F7B46-7062-4A6F-A73B-D2E3B8EA4F65}" type="presOf" srcId="{B288F735-81EF-4147-9EBE-4273D5AEF883}" destId="{16F4E995-3563-45BD-93CA-766254BA8B2C}" srcOrd="0" destOrd="0" presId="urn:microsoft.com/office/officeart/2018/2/layout/IconLabelList"/>
    <dgm:cxn modelId="{B240CC66-77B8-4D7F-AF13-B9F69DD2FEAA}" type="presOf" srcId="{1E09F16C-7365-44BD-BA13-5FE61F0EF9F5}" destId="{A0824934-FAC9-4E9D-B10A-A8BC8D575AAD}" srcOrd="0" destOrd="0" presId="urn:microsoft.com/office/officeart/2018/2/layout/IconLabelList"/>
    <dgm:cxn modelId="{E8005250-804B-4343-BD15-D461F2310DE5}" srcId="{9640B992-E734-43D3-AFEF-1190418A9C28}" destId="{8873FE7C-55AD-4F54-962E-ED80D00393DE}" srcOrd="0" destOrd="0" parTransId="{3E12EAED-50AC-4509-9B9A-431C548B8A27}" sibTransId="{0C00181A-E143-4E44-8F3B-D572C4621130}"/>
    <dgm:cxn modelId="{CB3F1E51-6A01-4AE7-9391-E2908AE60BFA}" srcId="{9640B992-E734-43D3-AFEF-1190418A9C28}" destId="{B288F735-81EF-4147-9EBE-4273D5AEF883}" srcOrd="4" destOrd="0" parTransId="{451F2C52-BC3D-4376-AE2F-55D776A02567}" sibTransId="{BA2D257A-6F24-41F9-A6C4-B4BD106D08DD}"/>
    <dgm:cxn modelId="{ED2DA375-38D2-44C1-B799-A4E5D7CACCDC}" srcId="{9640B992-E734-43D3-AFEF-1190418A9C28}" destId="{14E37646-D463-4183-8B8F-B3F02AFAFFEB}" srcOrd="3" destOrd="0" parTransId="{577C583B-722F-4BCC-B03E-AFDE5A4A4794}" sibTransId="{DDB48F32-FCA4-4F05-96C2-1F8A5F7809F6}"/>
    <dgm:cxn modelId="{3018517E-14D1-4EDB-AC58-D7BABD319311}" srcId="{9640B992-E734-43D3-AFEF-1190418A9C28}" destId="{FE2B1057-B71A-4813-8794-D08D3911E203}" srcOrd="6" destOrd="0" parTransId="{DADB4EC4-B973-4B45-AAD7-B2351EE06CE6}" sibTransId="{D366C960-7C6E-49CC-8CE0-E213EDF80D27}"/>
    <dgm:cxn modelId="{FCB35993-EAA9-4C32-B4D2-F56ECAD2ABE8}" type="presOf" srcId="{FE2B1057-B71A-4813-8794-D08D3911E203}" destId="{ABC6E1D6-0CF6-4E2B-AF35-73C30A13BBC7}" srcOrd="0" destOrd="0" presId="urn:microsoft.com/office/officeart/2018/2/layout/IconLabelList"/>
    <dgm:cxn modelId="{6259BCB8-EA85-4052-B320-E9C8C2B47E38}" srcId="{9640B992-E734-43D3-AFEF-1190418A9C28}" destId="{1E09F16C-7365-44BD-BA13-5FE61F0EF9F5}" srcOrd="2" destOrd="0" parTransId="{805473A7-F917-4D98-BA8A-11676B82E1E4}" sibTransId="{68AB8DA4-C729-4C4E-962F-3E553D1A92D5}"/>
    <dgm:cxn modelId="{2B938FCB-F158-43A8-8882-298357AAA719}" type="presOf" srcId="{8873FE7C-55AD-4F54-962E-ED80D00393DE}" destId="{8B9DABFE-7A22-4BDE-A32D-CC084AB36C70}" srcOrd="0" destOrd="0" presId="urn:microsoft.com/office/officeart/2018/2/layout/IconLabelList"/>
    <dgm:cxn modelId="{4A4383DA-546A-490F-AFAE-345D9B41A438}" type="presOf" srcId="{14E37646-D463-4183-8B8F-B3F02AFAFFEB}" destId="{106D924B-7701-4D14-B70A-9BE06AE5CB7B}" srcOrd="0" destOrd="0" presId="urn:microsoft.com/office/officeart/2018/2/layout/IconLabelList"/>
    <dgm:cxn modelId="{894210DF-5E5A-4552-BD99-3D46410CAAE8}" type="presOf" srcId="{533F603F-050A-468C-8A96-829FB2822EC4}" destId="{8BF8B931-A442-4D9B-A9C0-6E9414F2E547}" srcOrd="0" destOrd="0" presId="urn:microsoft.com/office/officeart/2018/2/layout/IconLabelList"/>
    <dgm:cxn modelId="{4DC459DF-190D-4F98-B9D1-73BC5379C4D4}" type="presOf" srcId="{C03DB671-D648-4B4E-ADA9-F935CF901529}" destId="{71D2E739-7E2B-41F8-92AA-E6E97EBF0795}" srcOrd="0" destOrd="0" presId="urn:microsoft.com/office/officeart/2018/2/layout/IconLabelList"/>
    <dgm:cxn modelId="{17151DF2-C2F6-4DD6-830C-93650DA2FDB4}" type="presOf" srcId="{9FAB770A-8A10-4BF4-99DB-EC74C084B574}" destId="{4957153D-5840-413B-A5B9-7DA7F5273877}" srcOrd="0" destOrd="0" presId="urn:microsoft.com/office/officeart/2018/2/layout/IconLabelList"/>
    <dgm:cxn modelId="{CCC9DF5E-D6AB-4348-B4AA-878B9218F44A}" type="presParOf" srcId="{9714CF8A-9899-4156-970D-8893A6E11C97}" destId="{BAE571F7-6422-468C-9716-E5ED5A1A6BE2}" srcOrd="0" destOrd="0" presId="urn:microsoft.com/office/officeart/2018/2/layout/IconLabelList"/>
    <dgm:cxn modelId="{1795347F-7057-4D5D-A1D2-8D8D954BD31F}" type="presParOf" srcId="{BAE571F7-6422-468C-9716-E5ED5A1A6BE2}" destId="{5C2C8587-342C-4025-8D3A-4535688E3DAB}" srcOrd="0" destOrd="0" presId="urn:microsoft.com/office/officeart/2018/2/layout/IconLabelList"/>
    <dgm:cxn modelId="{559B1B72-E861-4DF8-A234-C2F35B582E47}" type="presParOf" srcId="{BAE571F7-6422-468C-9716-E5ED5A1A6BE2}" destId="{D34F0AEE-B182-4E57-9FFE-243BBE31CD88}" srcOrd="1" destOrd="0" presId="urn:microsoft.com/office/officeart/2018/2/layout/IconLabelList"/>
    <dgm:cxn modelId="{D54D990C-D9BF-480D-8857-BC7E7AF43791}" type="presParOf" srcId="{BAE571F7-6422-468C-9716-E5ED5A1A6BE2}" destId="{8B9DABFE-7A22-4BDE-A32D-CC084AB36C70}" srcOrd="2" destOrd="0" presId="urn:microsoft.com/office/officeart/2018/2/layout/IconLabelList"/>
    <dgm:cxn modelId="{C5C0D0BE-FCDE-4178-9182-BDA395D19BA7}" type="presParOf" srcId="{9714CF8A-9899-4156-970D-8893A6E11C97}" destId="{60A2079C-94BC-4775-8C64-876943425D66}" srcOrd="1" destOrd="0" presId="urn:microsoft.com/office/officeart/2018/2/layout/IconLabelList"/>
    <dgm:cxn modelId="{5E118F5C-BD8D-429D-9615-218FB438B1FF}" type="presParOf" srcId="{9714CF8A-9899-4156-970D-8893A6E11C97}" destId="{A41864B3-9BB7-4FD6-B622-9C479EBEEF03}" srcOrd="2" destOrd="0" presId="urn:microsoft.com/office/officeart/2018/2/layout/IconLabelList"/>
    <dgm:cxn modelId="{28AFECC9-C945-4262-8BC9-2245F243AB26}" type="presParOf" srcId="{A41864B3-9BB7-4FD6-B622-9C479EBEEF03}" destId="{B6DD9E26-06A0-45AD-839F-74DA28E67FED}" srcOrd="0" destOrd="0" presId="urn:microsoft.com/office/officeart/2018/2/layout/IconLabelList"/>
    <dgm:cxn modelId="{C0EB190A-262F-4AA6-8A92-4508F75EDF27}" type="presParOf" srcId="{A41864B3-9BB7-4FD6-B622-9C479EBEEF03}" destId="{CF47C7DC-3CC2-4934-A607-22A535F4DD1B}" srcOrd="1" destOrd="0" presId="urn:microsoft.com/office/officeart/2018/2/layout/IconLabelList"/>
    <dgm:cxn modelId="{40AA1858-AE28-403B-BF54-CDAC7160529C}" type="presParOf" srcId="{A41864B3-9BB7-4FD6-B622-9C479EBEEF03}" destId="{8BF8B931-A442-4D9B-A9C0-6E9414F2E547}" srcOrd="2" destOrd="0" presId="urn:microsoft.com/office/officeart/2018/2/layout/IconLabelList"/>
    <dgm:cxn modelId="{55B68584-2BD1-415A-BC98-A57C0809E242}" type="presParOf" srcId="{9714CF8A-9899-4156-970D-8893A6E11C97}" destId="{59D743E2-0F4E-4D76-BF98-C99433F93E19}" srcOrd="3" destOrd="0" presId="urn:microsoft.com/office/officeart/2018/2/layout/IconLabelList"/>
    <dgm:cxn modelId="{6033805D-1E8C-4647-B908-3E51A8E46396}" type="presParOf" srcId="{9714CF8A-9899-4156-970D-8893A6E11C97}" destId="{DD66A931-89F2-4FC1-B9FE-499E54921484}" srcOrd="4" destOrd="0" presId="urn:microsoft.com/office/officeart/2018/2/layout/IconLabelList"/>
    <dgm:cxn modelId="{8BB8AAF5-C376-4B73-9DBE-5A9C41B99F9F}" type="presParOf" srcId="{DD66A931-89F2-4FC1-B9FE-499E54921484}" destId="{65B15069-1EC6-4ED9-8B84-0199DB567430}" srcOrd="0" destOrd="0" presId="urn:microsoft.com/office/officeart/2018/2/layout/IconLabelList"/>
    <dgm:cxn modelId="{443DBDC9-CAF5-4566-AA09-D88EC12B4576}" type="presParOf" srcId="{DD66A931-89F2-4FC1-B9FE-499E54921484}" destId="{F609D728-13C3-44A5-B826-C28540BA212F}" srcOrd="1" destOrd="0" presId="urn:microsoft.com/office/officeart/2018/2/layout/IconLabelList"/>
    <dgm:cxn modelId="{95016CD9-EE6C-4E9F-9FFC-E090320D3065}" type="presParOf" srcId="{DD66A931-89F2-4FC1-B9FE-499E54921484}" destId="{A0824934-FAC9-4E9D-B10A-A8BC8D575AAD}" srcOrd="2" destOrd="0" presId="urn:microsoft.com/office/officeart/2018/2/layout/IconLabelList"/>
    <dgm:cxn modelId="{5A9BA152-F4E3-470C-B20B-9458BCEEC673}" type="presParOf" srcId="{9714CF8A-9899-4156-970D-8893A6E11C97}" destId="{2A59E957-2D8A-4E87-979A-52F61F270493}" srcOrd="5" destOrd="0" presId="urn:microsoft.com/office/officeart/2018/2/layout/IconLabelList"/>
    <dgm:cxn modelId="{DE0937BD-BD0B-46B2-8ACF-CE6393CD5324}" type="presParOf" srcId="{9714CF8A-9899-4156-970D-8893A6E11C97}" destId="{CBB0ED50-F2DC-4289-B181-37CD025ACBBE}" srcOrd="6" destOrd="0" presId="urn:microsoft.com/office/officeart/2018/2/layout/IconLabelList"/>
    <dgm:cxn modelId="{123965D9-6F91-47B3-98FB-AE00D3F4B49B}" type="presParOf" srcId="{CBB0ED50-F2DC-4289-B181-37CD025ACBBE}" destId="{AA12E672-1568-4F0F-9D9E-1D6D448CE871}" srcOrd="0" destOrd="0" presId="urn:microsoft.com/office/officeart/2018/2/layout/IconLabelList"/>
    <dgm:cxn modelId="{3EDA0F2C-5A80-40CE-BAFF-3D1538BC1B59}" type="presParOf" srcId="{CBB0ED50-F2DC-4289-B181-37CD025ACBBE}" destId="{255DC598-A6F0-4E30-87B8-6E6D21367DD9}" srcOrd="1" destOrd="0" presId="urn:microsoft.com/office/officeart/2018/2/layout/IconLabelList"/>
    <dgm:cxn modelId="{5A4668EF-BDCB-4953-B6E6-E301DD5CB2D5}" type="presParOf" srcId="{CBB0ED50-F2DC-4289-B181-37CD025ACBBE}" destId="{106D924B-7701-4D14-B70A-9BE06AE5CB7B}" srcOrd="2" destOrd="0" presId="urn:microsoft.com/office/officeart/2018/2/layout/IconLabelList"/>
    <dgm:cxn modelId="{3AEA48C5-2A74-4B0E-95E3-97DBBFCAABA2}" type="presParOf" srcId="{9714CF8A-9899-4156-970D-8893A6E11C97}" destId="{620E9231-7D55-41AD-90F5-14F9880E3D79}" srcOrd="7" destOrd="0" presId="urn:microsoft.com/office/officeart/2018/2/layout/IconLabelList"/>
    <dgm:cxn modelId="{5D1C6374-20CD-4EE4-9019-DDF9C0E109D7}" type="presParOf" srcId="{9714CF8A-9899-4156-970D-8893A6E11C97}" destId="{82DC29C1-DCF5-4037-BA8E-70D654BCAD54}" srcOrd="8" destOrd="0" presId="urn:microsoft.com/office/officeart/2018/2/layout/IconLabelList"/>
    <dgm:cxn modelId="{F5F9E7D1-89E4-4AEF-8362-CD5F7848C992}" type="presParOf" srcId="{82DC29C1-DCF5-4037-BA8E-70D654BCAD54}" destId="{1981204A-6B5E-4AC9-ACBC-C7F01C3DCA13}" srcOrd="0" destOrd="0" presId="urn:microsoft.com/office/officeart/2018/2/layout/IconLabelList"/>
    <dgm:cxn modelId="{B0AACDAB-A556-4DAD-B340-B34D316A765C}" type="presParOf" srcId="{82DC29C1-DCF5-4037-BA8E-70D654BCAD54}" destId="{550FC06A-332D-4CCB-BA46-F9E74FF50F7A}" srcOrd="1" destOrd="0" presId="urn:microsoft.com/office/officeart/2018/2/layout/IconLabelList"/>
    <dgm:cxn modelId="{FE3AE043-D85C-433F-A502-03A21D57339C}" type="presParOf" srcId="{82DC29C1-DCF5-4037-BA8E-70D654BCAD54}" destId="{16F4E995-3563-45BD-93CA-766254BA8B2C}" srcOrd="2" destOrd="0" presId="urn:microsoft.com/office/officeart/2018/2/layout/IconLabelList"/>
    <dgm:cxn modelId="{E71BF78C-77E0-4B82-A0F7-897BD58E08DA}" type="presParOf" srcId="{9714CF8A-9899-4156-970D-8893A6E11C97}" destId="{EBBC4EDD-4404-4A95-BA40-A4404E0F23DE}" srcOrd="9" destOrd="0" presId="urn:microsoft.com/office/officeart/2018/2/layout/IconLabelList"/>
    <dgm:cxn modelId="{5C25139A-EAC7-46B5-9F92-8333AE22B6B1}" type="presParOf" srcId="{9714CF8A-9899-4156-970D-8893A6E11C97}" destId="{392D87C8-95B0-4410-8515-B3186B67CCFB}" srcOrd="10" destOrd="0" presId="urn:microsoft.com/office/officeart/2018/2/layout/IconLabelList"/>
    <dgm:cxn modelId="{D540ACF5-5AD0-4DDA-B7ED-B0DAD5EBC84D}" type="presParOf" srcId="{392D87C8-95B0-4410-8515-B3186B67CCFB}" destId="{B2E3C662-7CC0-4C29-8985-870072B10312}" srcOrd="0" destOrd="0" presId="urn:microsoft.com/office/officeart/2018/2/layout/IconLabelList"/>
    <dgm:cxn modelId="{74EE0A85-1071-4471-8ADA-EDEC1C01DC95}" type="presParOf" srcId="{392D87C8-95B0-4410-8515-B3186B67CCFB}" destId="{78F16416-B53F-4CCC-BDD1-730703CE9412}" srcOrd="1" destOrd="0" presId="urn:microsoft.com/office/officeart/2018/2/layout/IconLabelList"/>
    <dgm:cxn modelId="{4FBADF0E-6210-4D70-96C6-D6FC9B1A2D07}" type="presParOf" srcId="{392D87C8-95B0-4410-8515-B3186B67CCFB}" destId="{4957153D-5840-413B-A5B9-7DA7F5273877}" srcOrd="2" destOrd="0" presId="urn:microsoft.com/office/officeart/2018/2/layout/IconLabelList"/>
    <dgm:cxn modelId="{BFB0A302-9A07-4CCA-84A9-07E60A3663C3}" type="presParOf" srcId="{9714CF8A-9899-4156-970D-8893A6E11C97}" destId="{CE99B5C5-5AA7-4C38-A8FB-9FE87A8C9B6C}" srcOrd="11" destOrd="0" presId="urn:microsoft.com/office/officeart/2018/2/layout/IconLabelList"/>
    <dgm:cxn modelId="{3A45CAA8-4FDA-4951-9D38-466D4D9213DE}" type="presParOf" srcId="{9714CF8A-9899-4156-970D-8893A6E11C97}" destId="{BEDDDB74-FD04-4C55-81A7-45114170CDF0}" srcOrd="12" destOrd="0" presId="urn:microsoft.com/office/officeart/2018/2/layout/IconLabelList"/>
    <dgm:cxn modelId="{F1DD0F90-CD70-467A-B3F4-6633615D24E2}" type="presParOf" srcId="{BEDDDB74-FD04-4C55-81A7-45114170CDF0}" destId="{2123BB38-356E-43DA-A394-9E5E9FD82451}" srcOrd="0" destOrd="0" presId="urn:microsoft.com/office/officeart/2018/2/layout/IconLabelList"/>
    <dgm:cxn modelId="{8F0D9526-D867-4292-8A05-FC91C0650DA8}" type="presParOf" srcId="{BEDDDB74-FD04-4C55-81A7-45114170CDF0}" destId="{8502753F-830E-43DD-A486-5E42DAE85D82}" srcOrd="1" destOrd="0" presId="urn:microsoft.com/office/officeart/2018/2/layout/IconLabelList"/>
    <dgm:cxn modelId="{4399AC26-D557-43E6-9E05-3A80F70A10BF}" type="presParOf" srcId="{BEDDDB74-FD04-4C55-81A7-45114170CDF0}" destId="{ABC6E1D6-0CF6-4E2B-AF35-73C30A13BBC7}" srcOrd="2" destOrd="0" presId="urn:microsoft.com/office/officeart/2018/2/layout/IconLabelList"/>
    <dgm:cxn modelId="{DB22FAEB-8C85-4C30-A377-7DD6F5C1B671}" type="presParOf" srcId="{9714CF8A-9899-4156-970D-8893A6E11C97}" destId="{FAA3E8A6-F0D8-4ABE-99AE-0762A68BB0A4}" srcOrd="13" destOrd="0" presId="urn:microsoft.com/office/officeart/2018/2/layout/IconLabelList"/>
    <dgm:cxn modelId="{60D93C3A-1381-4A4B-90F6-0A4E18862916}" type="presParOf" srcId="{9714CF8A-9899-4156-970D-8893A6E11C97}" destId="{108213FD-8AAE-4F04-A30B-86B2F615FEBB}" srcOrd="14" destOrd="0" presId="urn:microsoft.com/office/officeart/2018/2/layout/IconLabelList"/>
    <dgm:cxn modelId="{8AB7BD31-796C-4D06-A9A2-312FD7273427}" type="presParOf" srcId="{108213FD-8AAE-4F04-A30B-86B2F615FEBB}" destId="{56DBCE92-27CC-4178-AF69-A431A0514DA0}" srcOrd="0" destOrd="0" presId="urn:microsoft.com/office/officeart/2018/2/layout/IconLabelList"/>
    <dgm:cxn modelId="{6D2EC9A2-A98C-46CA-AB41-FDB9A7405C56}" type="presParOf" srcId="{108213FD-8AAE-4F04-A30B-86B2F615FEBB}" destId="{159F78F3-AB54-4530-981F-6D3D56856B4E}" srcOrd="1" destOrd="0" presId="urn:microsoft.com/office/officeart/2018/2/layout/IconLabelList"/>
    <dgm:cxn modelId="{B5B9200E-76D1-4EA0-A8D8-8DFE0456E27C}" type="presParOf" srcId="{108213FD-8AAE-4F04-A30B-86B2F615FEBB}" destId="{71D2E739-7E2B-41F8-92AA-E6E97EBF07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8587-342C-4025-8D3A-4535688E3DAB}">
      <dsp:nvSpPr>
        <dsp:cNvPr id="0" name=""/>
        <dsp:cNvSpPr/>
      </dsp:nvSpPr>
      <dsp:spPr>
        <a:xfrm>
          <a:off x="324650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DABFE-7A22-4BDE-A32D-CC084AB36C70}">
      <dsp:nvSpPr>
        <dsp:cNvPr id="0" name=""/>
        <dsp:cNvSpPr/>
      </dsp:nvSpPr>
      <dsp:spPr>
        <a:xfrm>
          <a:off x="2223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Project Description:</a:t>
          </a:r>
        </a:p>
      </dsp:txBody>
      <dsp:txXfrm>
        <a:off x="2223" y="1688442"/>
        <a:ext cx="1172460" cy="939800"/>
      </dsp:txXfrm>
    </dsp:sp>
    <dsp:sp modelId="{B6DD9E26-06A0-45AD-839F-74DA28E67FED}">
      <dsp:nvSpPr>
        <dsp:cNvPr id="0" name=""/>
        <dsp:cNvSpPr/>
      </dsp:nvSpPr>
      <dsp:spPr>
        <a:xfrm>
          <a:off x="1702292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8B931-A442-4D9B-A9C0-6E9414F2E547}">
      <dsp:nvSpPr>
        <dsp:cNvPr id="0" name=""/>
        <dsp:cNvSpPr/>
      </dsp:nvSpPr>
      <dsp:spPr>
        <a:xfrm>
          <a:off x="1379865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Currency Converter App is a real-time, desktop-based currency conversion tool built using Python Tkinter and powered by the Frankfurter API. This application allows users to convert an amount from one currency to another using up-to-date exchange rates.</a:t>
          </a:r>
        </a:p>
      </dsp:txBody>
      <dsp:txXfrm>
        <a:off x="1379865" y="1688442"/>
        <a:ext cx="1172460" cy="939800"/>
      </dsp:txXfrm>
    </dsp:sp>
    <dsp:sp modelId="{65B15069-1EC6-4ED9-8B84-0199DB567430}">
      <dsp:nvSpPr>
        <dsp:cNvPr id="0" name=""/>
        <dsp:cNvSpPr/>
      </dsp:nvSpPr>
      <dsp:spPr>
        <a:xfrm>
          <a:off x="3079933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24934-FAC9-4E9D-B10A-A8BC8D575AAD}">
      <dsp:nvSpPr>
        <dsp:cNvPr id="0" name=""/>
        <dsp:cNvSpPr/>
      </dsp:nvSpPr>
      <dsp:spPr>
        <a:xfrm>
          <a:off x="2757507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Users can select the source currency, target currency, and amount, and the app will instantly display:</a:t>
          </a:r>
        </a:p>
      </dsp:txBody>
      <dsp:txXfrm>
        <a:off x="2757507" y="1688442"/>
        <a:ext cx="1172460" cy="939800"/>
      </dsp:txXfrm>
    </dsp:sp>
    <dsp:sp modelId="{AA12E672-1568-4F0F-9D9E-1D6D448CE871}">
      <dsp:nvSpPr>
        <dsp:cNvPr id="0" name=""/>
        <dsp:cNvSpPr/>
      </dsp:nvSpPr>
      <dsp:spPr>
        <a:xfrm>
          <a:off x="4457575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D924B-7701-4D14-B70A-9BE06AE5CB7B}">
      <dsp:nvSpPr>
        <dsp:cNvPr id="0" name=""/>
        <dsp:cNvSpPr/>
      </dsp:nvSpPr>
      <dsp:spPr>
        <a:xfrm>
          <a:off x="4135148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converted value</a:t>
          </a:r>
        </a:p>
      </dsp:txBody>
      <dsp:txXfrm>
        <a:off x="4135148" y="1688442"/>
        <a:ext cx="1172460" cy="939800"/>
      </dsp:txXfrm>
    </dsp:sp>
    <dsp:sp modelId="{1981204A-6B5E-4AC9-ACBC-C7F01C3DCA13}">
      <dsp:nvSpPr>
        <dsp:cNvPr id="0" name=""/>
        <dsp:cNvSpPr/>
      </dsp:nvSpPr>
      <dsp:spPr>
        <a:xfrm>
          <a:off x="5835217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4E995-3563-45BD-93CA-766254BA8B2C}">
      <dsp:nvSpPr>
        <dsp:cNvPr id="0" name=""/>
        <dsp:cNvSpPr/>
      </dsp:nvSpPr>
      <dsp:spPr>
        <a:xfrm>
          <a:off x="5512790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exchange rate</a:t>
          </a:r>
        </a:p>
      </dsp:txBody>
      <dsp:txXfrm>
        <a:off x="5512790" y="1688442"/>
        <a:ext cx="1172460" cy="939800"/>
      </dsp:txXfrm>
    </dsp:sp>
    <dsp:sp modelId="{B2E3C662-7CC0-4C29-8985-870072B10312}">
      <dsp:nvSpPr>
        <dsp:cNvPr id="0" name=""/>
        <dsp:cNvSpPr/>
      </dsp:nvSpPr>
      <dsp:spPr>
        <a:xfrm>
          <a:off x="7212858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7153D-5840-413B-A5B9-7DA7F5273877}">
      <dsp:nvSpPr>
        <dsp:cNvPr id="0" name=""/>
        <dsp:cNvSpPr/>
      </dsp:nvSpPr>
      <dsp:spPr>
        <a:xfrm>
          <a:off x="6890431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inverse rate</a:t>
          </a:r>
        </a:p>
      </dsp:txBody>
      <dsp:txXfrm>
        <a:off x="6890431" y="1688442"/>
        <a:ext cx="1172460" cy="939800"/>
      </dsp:txXfrm>
    </dsp:sp>
    <dsp:sp modelId="{2123BB38-356E-43DA-A394-9E5E9FD82451}">
      <dsp:nvSpPr>
        <dsp:cNvPr id="0" name=""/>
        <dsp:cNvSpPr/>
      </dsp:nvSpPr>
      <dsp:spPr>
        <a:xfrm>
          <a:off x="8590500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6E1D6-0CF6-4E2B-AF35-73C30A13BBC7}">
      <dsp:nvSpPr>
        <dsp:cNvPr id="0" name=""/>
        <dsp:cNvSpPr/>
      </dsp:nvSpPr>
      <dsp:spPr>
        <a:xfrm>
          <a:off x="8268073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transaction date</a:t>
          </a:r>
        </a:p>
      </dsp:txBody>
      <dsp:txXfrm>
        <a:off x="8268073" y="1688442"/>
        <a:ext cx="1172460" cy="939800"/>
      </dsp:txXfrm>
    </dsp:sp>
    <dsp:sp modelId="{56DBCE92-27CC-4178-AF69-A431A0514DA0}">
      <dsp:nvSpPr>
        <dsp:cNvPr id="0" name=""/>
        <dsp:cNvSpPr/>
      </dsp:nvSpPr>
      <dsp:spPr>
        <a:xfrm>
          <a:off x="9968141" y="901818"/>
          <a:ext cx="527607" cy="52760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2E739-7E2B-41F8-92AA-E6E97EBF0795}">
      <dsp:nvSpPr>
        <dsp:cNvPr id="0" name=""/>
        <dsp:cNvSpPr/>
      </dsp:nvSpPr>
      <dsp:spPr>
        <a:xfrm>
          <a:off x="9645715" y="1688442"/>
          <a:ext cx="1172460" cy="93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application uses a modular structure with helper functions (format_latest_url, call_api, extract_api_result) to fetch and parse data from the Frankfurter API. The GUI is styled for clarity and usability, including drop-downs, hover effects, and input validation to enhance user experience.</a:t>
          </a:r>
        </a:p>
      </dsp:txBody>
      <dsp:txXfrm>
        <a:off x="9645715" y="1688442"/>
        <a:ext cx="1172460" cy="939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1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70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8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9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7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5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0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57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3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0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9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llustration design of ppt template front page Stock Photo - Alamy">
            <a:extLst>
              <a:ext uri="{FF2B5EF4-FFF2-40B4-BE49-F238E27FC236}">
                <a16:creationId xmlns:a16="http://schemas.microsoft.com/office/drawing/2014/main" id="{D5390615-B83F-1CCF-3092-6ACF7D01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76"/>
          <a:stretch>
            <a:fillRect/>
          </a:stretch>
        </p:blipFill>
        <p:spPr bwMode="auto">
          <a:xfrm>
            <a:off x="831816" y="873252"/>
            <a:ext cx="10451592" cy="5111496"/>
          </a:xfrm>
          <a:prstGeom prst="rect">
            <a:avLst/>
          </a:prstGeom>
          <a:noFill/>
          <a:ln w="317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5DCA61-EAF4-D7BF-7633-565427B4C383}"/>
              </a:ext>
            </a:extLst>
          </p:cNvPr>
          <p:cNvSpPr txBox="1"/>
          <p:nvPr/>
        </p:nvSpPr>
        <p:spPr>
          <a:xfrm>
            <a:off x="3255419" y="4188542"/>
            <a:ext cx="56043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masis MT Pro Black" panose="02040A04050005020304" pitchFamily="18" charset="0"/>
              </a:rPr>
              <a:t>Project Title :</a:t>
            </a:r>
            <a:r>
              <a:rPr lang="en-US" sz="2000" dirty="0">
                <a:solidFill>
                  <a:srgbClr val="00B050"/>
                </a:solidFill>
                <a:latin typeface="Amasis MT Pro Black" panose="02040A04050005020304" pitchFamily="18" charset="0"/>
              </a:rPr>
              <a:t>Currency Converter App Using Frankfurter API and </a:t>
            </a:r>
            <a:r>
              <a:rPr lang="en-US" sz="2000" dirty="0" err="1">
                <a:solidFill>
                  <a:srgbClr val="00B050"/>
                </a:solidFill>
                <a:latin typeface="Amasis MT Pro Black" panose="02040A04050005020304" pitchFamily="18" charset="0"/>
              </a:rPr>
              <a:t>Tkinter</a:t>
            </a:r>
            <a:endParaRPr lang="en-IN" sz="2000" dirty="0">
              <a:solidFill>
                <a:srgbClr val="00B050"/>
              </a:solidFill>
              <a:latin typeface="Amasis MT Pro Black" panose="02040A04050005020304" pitchFamily="18" charset="0"/>
            </a:endParaRPr>
          </a:p>
          <a:p>
            <a:endParaRPr lang="en-IN" sz="2000" dirty="0">
              <a:solidFill>
                <a:srgbClr val="00B05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5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F88B-0E16-6B21-FFF3-751098C2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003FE-C4F0-6550-E376-C26EFC972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35" y="1033386"/>
            <a:ext cx="10791930" cy="51127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51B793-B741-58F5-FE6F-2994D7A29A62}"/>
              </a:ext>
            </a:extLst>
          </p:cNvPr>
          <p:cNvSpPr txBox="1"/>
          <p:nvPr/>
        </p:nvSpPr>
        <p:spPr>
          <a:xfrm>
            <a:off x="4076065" y="527174"/>
            <a:ext cx="367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masis MT Pro Black" panose="02040A04050005020304" pitchFamily="18" charset="0"/>
              </a:rPr>
              <a:t>Readme.md</a:t>
            </a:r>
            <a:endParaRPr lang="en-IN" dirty="0">
              <a:solidFill>
                <a:srgbClr val="FFC0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1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00C87-2DA4-1D7E-A77E-B3828EE6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D30DA5-7D2B-288B-E2DA-D123D3AF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80" y="945776"/>
            <a:ext cx="4606143" cy="46709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D3474-C651-0E2F-82C2-B7C2C2398BDF}"/>
              </a:ext>
            </a:extLst>
          </p:cNvPr>
          <p:cNvSpPr txBox="1"/>
          <p:nvPr/>
        </p:nvSpPr>
        <p:spPr>
          <a:xfrm>
            <a:off x="816075" y="1976283"/>
            <a:ext cx="29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masis MT Pro Black" panose="02040A04050005020304" pitchFamily="18" charset="0"/>
              </a:rPr>
              <a:t>FINAL OUTPUT:</a:t>
            </a:r>
            <a:endParaRPr lang="en-IN" sz="24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6657FD-B6FF-0F77-065F-9B3E65988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05" y="740829"/>
            <a:ext cx="5269949" cy="51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6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age 14 - Free and customizable thank you templates">
            <a:extLst>
              <a:ext uri="{FF2B5EF4-FFF2-40B4-BE49-F238E27FC236}">
                <a16:creationId xmlns:a16="http://schemas.microsoft.com/office/drawing/2014/main" id="{47DAB7AB-8EAF-97BE-25D8-6C743098E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r="1" b="12995"/>
          <a:stretch>
            <a:fillRect/>
          </a:stretch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D00C6-09D5-5A51-4B4B-B525EC8BF89A}"/>
              </a:ext>
            </a:extLst>
          </p:cNvPr>
          <p:cNvSpPr txBox="1"/>
          <p:nvPr/>
        </p:nvSpPr>
        <p:spPr>
          <a:xfrm>
            <a:off x="3254476" y="1498245"/>
            <a:ext cx="6813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7030A0"/>
                </a:solidFill>
                <a:latin typeface="Amasis MT Pro Black" panose="02040A04050005020304" pitchFamily="18" charset="0"/>
              </a:rPr>
              <a:t>Project Title :</a:t>
            </a:r>
            <a:r>
              <a:rPr lang="en-US" sz="2000" dirty="0">
                <a:solidFill>
                  <a:srgbClr val="7030A0"/>
                </a:solidFill>
                <a:latin typeface="Amasis MT Pro Black" panose="02040A04050005020304" pitchFamily="18" charset="0"/>
              </a:rPr>
              <a:t>Currency Converter App Using Frankfurter API and </a:t>
            </a:r>
            <a:r>
              <a:rPr lang="en-US" sz="2000" dirty="0" err="1">
                <a:solidFill>
                  <a:srgbClr val="7030A0"/>
                </a:solidFill>
                <a:latin typeface="Amasis MT Pro Black" panose="02040A04050005020304" pitchFamily="18" charset="0"/>
              </a:rPr>
              <a:t>Tkinter</a:t>
            </a:r>
            <a:endParaRPr lang="en-IN" sz="20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76C40-BFDF-9523-D530-B07207DF37B6}"/>
              </a:ext>
            </a:extLst>
          </p:cNvPr>
          <p:cNvSpPr txBox="1"/>
          <p:nvPr/>
        </p:nvSpPr>
        <p:spPr>
          <a:xfrm>
            <a:off x="643467" y="5534561"/>
            <a:ext cx="4754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Amasis MT Pro Black" panose="02040A04050005020304" pitchFamily="18" charset="0"/>
              </a:rPr>
              <a:t>SUBMITTED BY:  JATIN KUMAR</a:t>
            </a:r>
          </a:p>
          <a:p>
            <a:endParaRPr lang="en-US" sz="16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  <a:p>
            <a:r>
              <a:rPr lang="en-IN" sz="1600" dirty="0">
                <a:solidFill>
                  <a:srgbClr val="7030A0"/>
                </a:solidFill>
                <a:latin typeface="Amasis MT Pro Black" panose="02040A04050005020304" pitchFamily="18" charset="0"/>
              </a:rPr>
              <a:t> </a:t>
            </a:r>
            <a:endParaRPr lang="en-US" sz="16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  <a:p>
            <a:endParaRPr lang="en-IN" sz="1600" dirty="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E916E-D121-A804-B7F8-2FCCECEBD39C}"/>
              </a:ext>
            </a:extLst>
          </p:cNvPr>
          <p:cNvSpPr txBox="1"/>
          <p:nvPr/>
        </p:nvSpPr>
        <p:spPr>
          <a:xfrm>
            <a:off x="6253317" y="5476568"/>
            <a:ext cx="506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masis MT Pro Black" panose="02040A04050005020304" pitchFamily="18" charset="0"/>
              </a:rPr>
              <a:t>SUBMITTED TO </a:t>
            </a:r>
            <a:r>
              <a:rPr lang="en-IN" dirty="0">
                <a:solidFill>
                  <a:srgbClr val="7030A0"/>
                </a:solidFill>
                <a:latin typeface="Amasis MT Pro Black" panose="02040A04050005020304" pitchFamily="18" charset="0"/>
              </a:rPr>
              <a:t>TAMIZHAN SKILLS</a:t>
            </a:r>
          </a:p>
        </p:txBody>
      </p:sp>
    </p:spTree>
    <p:extLst>
      <p:ext uri="{BB962C8B-B14F-4D97-AF65-F5344CB8AC3E}">
        <p14:creationId xmlns:p14="http://schemas.microsoft.com/office/powerpoint/2010/main" val="9026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67F91-0ED5-BBDC-7F3D-81E79CD3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6D988-FA5F-8229-F27F-7F5DA898B81E}"/>
              </a:ext>
            </a:extLst>
          </p:cNvPr>
          <p:cNvSpPr txBox="1"/>
          <p:nvPr/>
        </p:nvSpPr>
        <p:spPr>
          <a:xfrm>
            <a:off x="-555522" y="88688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cap="all" dirty="0">
                <a:solidFill>
                  <a:srgbClr val="7030A0"/>
                </a:solidFill>
                <a:latin typeface="Amasis MT Pro Black" panose="02040A04050005020304" pitchFamily="18" charset="0"/>
                <a:ea typeface="+mj-ea"/>
                <a:cs typeface="+mj-cs"/>
              </a:rPr>
              <a:t>PROJECT DESCRIPTION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8B06533-65EE-2D29-C49F-E095495CA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726544"/>
              </p:ext>
            </p:extLst>
          </p:nvPr>
        </p:nvGraphicFramePr>
        <p:xfrm>
          <a:off x="685800" y="2179915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2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CB951-8A94-66F6-876E-6EC81D79A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F8E8D8-718E-F93B-69AE-73D58760F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2651"/>
              </p:ext>
            </p:extLst>
          </p:nvPr>
        </p:nvGraphicFramePr>
        <p:xfrm>
          <a:off x="1785411" y="1119974"/>
          <a:ext cx="8424532" cy="48295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12266">
                  <a:extLst>
                    <a:ext uri="{9D8B030D-6E8A-4147-A177-3AD203B41FA5}">
                      <a16:colId xmlns:a16="http://schemas.microsoft.com/office/drawing/2014/main" val="4222280587"/>
                    </a:ext>
                  </a:extLst>
                </a:gridCol>
                <a:gridCol w="4212266">
                  <a:extLst>
                    <a:ext uri="{9D8B030D-6E8A-4147-A177-3AD203B41FA5}">
                      <a16:colId xmlns:a16="http://schemas.microsoft.com/office/drawing/2014/main" val="1361852893"/>
                    </a:ext>
                  </a:extLst>
                </a:gridCol>
              </a:tblGrid>
              <a:tr h="304138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masis MT Pro Medium" panose="02040604050005020304" pitchFamily="18" charset="0"/>
                        </a:rPr>
                        <a:t>        Technology / Tool</a:t>
                      </a:r>
                      <a:endParaRPr lang="en-IN" sz="1600" dirty="0">
                        <a:latin typeface="Amasis MT Pro Medium" panose="02040604050005020304" pitchFamily="18" charset="0"/>
                      </a:endParaRP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masis MT Pro Medium" panose="02040604050005020304" pitchFamily="18" charset="0"/>
                        </a:rPr>
                        <a:t>      Purpose / Description</a:t>
                      </a:r>
                      <a:endParaRPr lang="en-IN" sz="1600" dirty="0">
                        <a:latin typeface="Amasis MT Pro Medium" panose="02040604050005020304" pitchFamily="18" charset="0"/>
                      </a:endParaRP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2658820334"/>
                  </a:ext>
                </a:extLst>
              </a:tr>
              <a:tr h="304138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Python 3</a:t>
                      </a: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Core programming language for logic and structure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955852710"/>
                  </a:ext>
                </a:extLst>
              </a:tr>
              <a:tr h="304138"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Amasis MT Pro Medium" panose="02040604050005020304" pitchFamily="18" charset="0"/>
                        </a:rPr>
                        <a:t>Tkinter</a:t>
                      </a:r>
                      <a:endParaRPr lang="en-IN" sz="1600" dirty="0">
                        <a:latin typeface="Amasis MT Pro Medium" panose="02040604050005020304" pitchFamily="18" charset="0"/>
                      </a:endParaRP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GUI toolkit used to build the desktop interface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2529453568"/>
                  </a:ext>
                </a:extLst>
              </a:tr>
              <a:tr h="304138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Frankfurter API</a:t>
                      </a: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Provides real-time currency exchange rate data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3727134971"/>
                  </a:ext>
                </a:extLst>
              </a:tr>
              <a:tr h="532242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requests</a:t>
                      </a: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Used to send HTTP requests to the API and fetch data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745146987"/>
                  </a:ext>
                </a:extLst>
              </a:tr>
              <a:tr h="532242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ttk (Themed Tkinter)</a:t>
                      </a: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Enhanced widgets like dropdowns and styled buttons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3897720485"/>
                  </a:ext>
                </a:extLst>
              </a:tr>
              <a:tr h="532242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messagebox</a:t>
                      </a: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To show alerts and error messages for input validation and API issues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2339121768"/>
                  </a:ext>
                </a:extLst>
              </a:tr>
              <a:tr h="532242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Custom Modules</a:t>
                      </a: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Includes api.py and currency.py for modular code organization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90549474"/>
                  </a:ext>
                </a:extLst>
              </a:tr>
              <a:tr h="304138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JSON</a:t>
                      </a:r>
                    </a:p>
                  </a:txBody>
                  <a:tcPr marL="76035" marR="76035" marT="38017" marB="38017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Data format returned by API and parsed by the app</a:t>
                      </a:r>
                    </a:p>
                  </a:txBody>
                  <a:tcPr marL="76035" marR="76035" marT="38017" marB="38017" anchor="ctr"/>
                </a:tc>
                <a:extLst>
                  <a:ext uri="{0D108BD9-81ED-4DB2-BD59-A6C34878D82A}">
                    <a16:rowId xmlns:a16="http://schemas.microsoft.com/office/drawing/2014/main" val="37046966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0FD02C-488D-2F6A-6B05-CA52A9967628}"/>
              </a:ext>
            </a:extLst>
          </p:cNvPr>
          <p:cNvSpPr txBox="1"/>
          <p:nvPr/>
        </p:nvSpPr>
        <p:spPr>
          <a:xfrm>
            <a:off x="1311581" y="6134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Amasis MT Pro Black" panose="02040A04050005020304" pitchFamily="18" charset="0"/>
              </a:rPr>
              <a:t>Technologies &amp; Tools Used:</a:t>
            </a:r>
          </a:p>
        </p:txBody>
      </p:sp>
    </p:spTree>
    <p:extLst>
      <p:ext uri="{BB962C8B-B14F-4D97-AF65-F5344CB8AC3E}">
        <p14:creationId xmlns:p14="http://schemas.microsoft.com/office/powerpoint/2010/main" val="1690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95B3-C2F2-31B3-FC35-900FAB8A1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741C24-E28B-9D47-272A-EEA6E8330C9C}"/>
              </a:ext>
            </a:extLst>
          </p:cNvPr>
          <p:cNvSpPr txBox="1"/>
          <p:nvPr/>
        </p:nvSpPr>
        <p:spPr>
          <a:xfrm>
            <a:off x="330409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Amasis MT Pro Black" panose="02040A04050005020304" pitchFamily="18" charset="0"/>
              </a:rPr>
              <a:t>Challenges Faced: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B01F3-C88E-546D-E626-76A493BA9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41637"/>
              </p:ext>
            </p:extLst>
          </p:nvPr>
        </p:nvGraphicFramePr>
        <p:xfrm>
          <a:off x="1748736" y="837072"/>
          <a:ext cx="7629764" cy="51838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4882">
                  <a:extLst>
                    <a:ext uri="{9D8B030D-6E8A-4147-A177-3AD203B41FA5}">
                      <a16:colId xmlns:a16="http://schemas.microsoft.com/office/drawing/2014/main" val="973212790"/>
                    </a:ext>
                  </a:extLst>
                </a:gridCol>
                <a:gridCol w="3814882">
                  <a:extLst>
                    <a:ext uri="{9D8B030D-6E8A-4147-A177-3AD203B41FA5}">
                      <a16:colId xmlns:a16="http://schemas.microsoft.com/office/drawing/2014/main" val="4227854252"/>
                    </a:ext>
                  </a:extLst>
                </a:gridCol>
              </a:tblGrid>
              <a:tr h="275446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masis MT Pro Medium" panose="02040604050005020304" pitchFamily="18" charset="0"/>
                        </a:rPr>
                        <a:t>                      Challenge</a:t>
                      </a:r>
                      <a:endParaRPr lang="en-IN" sz="1600" dirty="0">
                        <a:latin typeface="Amasis MT Pro Medium" panose="02040604050005020304" pitchFamily="18" charset="0"/>
                      </a:endParaRP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Amasis MT Pro Medium" panose="02040604050005020304" pitchFamily="18" charset="0"/>
                        </a:rPr>
                        <a:t>             Solution / Approach</a:t>
                      </a:r>
                      <a:endParaRPr lang="en-IN" sz="1600" dirty="0">
                        <a:latin typeface="Amasis MT Pro Medium" panose="02040604050005020304" pitchFamily="18" charset="0"/>
                      </a:endParaRP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1825819896"/>
                  </a:ext>
                </a:extLst>
              </a:tr>
              <a:tr h="48203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Ensuring API response accuracy and reliability</a:t>
                      </a: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Used call_api() with proper .json() handling and fallback for empty responses</a:t>
                      </a: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518955830"/>
                  </a:ext>
                </a:extLst>
              </a:tr>
              <a:tr h="48203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Validating numeric user input (amount field)</a:t>
                      </a: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Added input validation logic using .</a:t>
                      </a:r>
                      <a:r>
                        <a:rPr lang="en-US" sz="1600" dirty="0" err="1">
                          <a:latin typeface="Amasis MT Pro Medium" panose="02040604050005020304" pitchFamily="18" charset="0"/>
                        </a:rPr>
                        <a:t>isdigit</a:t>
                      </a:r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() and </a:t>
                      </a:r>
                      <a:r>
                        <a:rPr lang="en-US" sz="1600" dirty="0" err="1">
                          <a:latin typeface="Amasis MT Pro Medium" panose="02040604050005020304" pitchFamily="18" charset="0"/>
                        </a:rPr>
                        <a:t>messagebox.showerror</a:t>
                      </a:r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()</a:t>
                      </a: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4126611262"/>
                  </a:ext>
                </a:extLst>
              </a:tr>
              <a:tr h="482031"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Handling API failures or no internet connection</a:t>
                      </a: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Implemented conditional checks and error messages if the API call fails</a:t>
                      </a: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685673752"/>
                  </a:ext>
                </a:extLst>
              </a:tr>
              <a:tr h="482031"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Keeping the UI clean and readable</a:t>
                      </a: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Designed a structured layout with ttk.Combobox, custom colors, and result containers</a:t>
                      </a: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1217822367"/>
                  </a:ext>
                </a:extLst>
              </a:tr>
              <a:tr h="482031"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Displaying both exchange and inverse rates</a:t>
                      </a: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Used helper method reverse_rate() in currency.py for clarity and completeness</a:t>
                      </a: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2785135427"/>
                  </a:ext>
                </a:extLst>
              </a:tr>
              <a:tr h="482031"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Making code modular and maintainable</a:t>
                      </a: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masis MT Pro Medium" panose="02040604050005020304" pitchFamily="18" charset="0"/>
                        </a:rPr>
                        <a:t>Split logic into separate modules (api.py, currency.py) for clean architecture</a:t>
                      </a: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1098355874"/>
                  </a:ext>
                </a:extLst>
              </a:tr>
              <a:tr h="482031">
                <a:tc>
                  <a:txBody>
                    <a:bodyPr/>
                    <a:lstStyle/>
                    <a:p>
                      <a:r>
                        <a:rPr lang="en-IN" sz="1600">
                          <a:latin typeface="Amasis MT Pro Medium" panose="02040604050005020304" pitchFamily="18" charset="0"/>
                        </a:rPr>
                        <a:t>Avoiding hardcoded currency options</a:t>
                      </a:r>
                    </a:p>
                  </a:txBody>
                  <a:tcPr marL="68862" marR="68862" marT="34431" marB="3443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Fetched currency list dynamically using </a:t>
                      </a:r>
                      <a:r>
                        <a:rPr lang="en-US" sz="1600" dirty="0" err="1">
                          <a:latin typeface="Amasis MT Pro Medium" panose="02040604050005020304" pitchFamily="18" charset="0"/>
                        </a:rPr>
                        <a:t>get_currencies</a:t>
                      </a:r>
                      <a:r>
                        <a:rPr lang="en-US" sz="1600" dirty="0">
                          <a:latin typeface="Amasis MT Pro Medium" panose="02040604050005020304" pitchFamily="18" charset="0"/>
                        </a:rPr>
                        <a:t>() from the API</a:t>
                      </a:r>
                    </a:p>
                  </a:txBody>
                  <a:tcPr marL="68862" marR="68862" marT="34431" marB="34431" anchor="ctr"/>
                </a:tc>
                <a:extLst>
                  <a:ext uri="{0D108BD9-81ED-4DB2-BD59-A6C34878D82A}">
                    <a16:rowId xmlns:a16="http://schemas.microsoft.com/office/drawing/2014/main" val="23360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72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FB4CB-637C-2997-2F25-10B1AF73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Python Currency Converter Project with GUI - Python Geeks">
            <a:extLst>
              <a:ext uri="{FF2B5EF4-FFF2-40B4-BE49-F238E27FC236}">
                <a16:creationId xmlns:a16="http://schemas.microsoft.com/office/drawing/2014/main" id="{5BD9BC1C-ABE8-CDFA-F866-B557EC590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8" b="3610"/>
          <a:stretch>
            <a:fillRect/>
          </a:stretch>
        </p:blipFill>
        <p:spPr bwMode="auto">
          <a:xfrm>
            <a:off x="741551" y="2826613"/>
            <a:ext cx="4521200" cy="19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F8D0B-4B88-C8BD-565A-D6C3A42AAF67}"/>
              </a:ext>
            </a:extLst>
          </p:cNvPr>
          <p:cNvSpPr txBox="1"/>
          <p:nvPr/>
        </p:nvSpPr>
        <p:spPr>
          <a:xfrm>
            <a:off x="5508730" y="952201"/>
            <a:ext cx="5816600" cy="4024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7030A0"/>
                </a:solidFill>
                <a:latin typeface="Amasis MT Pro Black" panose="02040A04050005020304" pitchFamily="18" charset="0"/>
              </a:rPr>
              <a:t>Project Approach: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>
              <a:latin typeface="Amasis MT Pro Black" panose="02040A04050005020304" pitchFamily="18" charset="0"/>
            </a:endParaRP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The application follows a modular, API-driven design. When the user inputs the amount and selects the currencies: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1.The app dynamically builds the request URL using format_latest_url().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2.It calls the Frankfurter API via call_api() to fetch the latest exchange rate.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3.The response is parsed using extract_api_result() from a custom module.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4.The app calculates the conversion and displays: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Converted amount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Exchange rate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Inverse rate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Transaction date</a:t>
            </a:r>
          </a:p>
          <a:p>
            <a:pPr indent="-228600" defTabSz="91440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Black" panose="02040A04050005020304" pitchFamily="18" charset="0"/>
              </a:rPr>
              <a:t>5.The GUI provides a clean and intuitive interface using Tkinter and ttk.</a:t>
            </a:r>
          </a:p>
        </p:txBody>
      </p:sp>
    </p:spTree>
    <p:extLst>
      <p:ext uri="{BB962C8B-B14F-4D97-AF65-F5344CB8AC3E}">
        <p14:creationId xmlns:p14="http://schemas.microsoft.com/office/powerpoint/2010/main" val="209663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urrency converter application&#10;&#10;AI-generated content may be incorrect.">
            <a:extLst>
              <a:ext uri="{FF2B5EF4-FFF2-40B4-BE49-F238E27FC236}">
                <a16:creationId xmlns:a16="http://schemas.microsoft.com/office/drawing/2014/main" id="{0B65FA9A-64D6-0597-0A32-3EE26585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59" y="879015"/>
            <a:ext cx="7954081" cy="48824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7E184B-3E23-A265-E22A-5F247A152F33}"/>
              </a:ext>
            </a:extLst>
          </p:cNvPr>
          <p:cNvSpPr txBox="1"/>
          <p:nvPr/>
        </p:nvSpPr>
        <p:spPr>
          <a:xfrm>
            <a:off x="152020" y="249913"/>
            <a:ext cx="2827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030A0"/>
                </a:solidFill>
                <a:latin typeface="Amasis MT Pro Black" panose="02040A04050005020304" pitchFamily="18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1461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1D36-B6AC-4096-EBC4-2E3B11F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397A8-D573-82F3-DA20-9A84A9B8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68" y="911508"/>
            <a:ext cx="7076720" cy="50349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BC35A3-7068-4C39-537B-41029170436A}"/>
              </a:ext>
            </a:extLst>
          </p:cNvPr>
          <p:cNvSpPr txBox="1"/>
          <p:nvPr/>
        </p:nvSpPr>
        <p:spPr>
          <a:xfrm>
            <a:off x="582804" y="1712867"/>
            <a:ext cx="216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masis MT Pro Black" panose="02040A04050005020304" pitchFamily="18" charset="0"/>
              </a:rPr>
              <a:t>Gui_app.py </a:t>
            </a:r>
            <a:endParaRPr lang="en-IN" sz="20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2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B3392-6123-A2E6-9F4F-DFA66DDE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C0080-77ED-634C-DA80-4976028E1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81" y="880181"/>
            <a:ext cx="8048731" cy="50976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AE2D50-D3A1-D638-7309-44233D5BC9E8}"/>
              </a:ext>
            </a:extLst>
          </p:cNvPr>
          <p:cNvSpPr txBox="1"/>
          <p:nvPr/>
        </p:nvSpPr>
        <p:spPr>
          <a:xfrm>
            <a:off x="141541" y="1529078"/>
            <a:ext cx="1929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Amasis MT Pro Black" panose="02040A04050005020304" pitchFamily="18" charset="0"/>
              </a:rPr>
              <a:t>currency.py</a:t>
            </a:r>
            <a:endParaRPr lang="en-IN" sz="2000" dirty="0">
              <a:solidFill>
                <a:srgbClr val="FFC00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9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78462-5A90-C19B-2571-73C49B36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F13C7-E8B5-17AB-6BAA-C305909D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66" y="836196"/>
            <a:ext cx="7239473" cy="52018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600FC-6458-AB57-3EE1-98DB5795D7C1}"/>
              </a:ext>
            </a:extLst>
          </p:cNvPr>
          <p:cNvSpPr txBox="1"/>
          <p:nvPr/>
        </p:nvSpPr>
        <p:spPr>
          <a:xfrm>
            <a:off x="369627" y="1884552"/>
            <a:ext cx="194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masis MT Pro Black" panose="02040A04050005020304" pitchFamily="18" charset="0"/>
              </a:rPr>
              <a:t>main.py</a:t>
            </a:r>
            <a:endParaRPr lang="en-IN" sz="2400" dirty="0">
              <a:solidFill>
                <a:srgbClr val="7030A0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1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547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Black</vt:lpstr>
      <vt:lpstr>Amasis MT Pro Medium</vt:lpstr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Kumar</dc:creator>
  <cp:lastModifiedBy>Jatin Kumar</cp:lastModifiedBy>
  <cp:revision>10</cp:revision>
  <dcterms:created xsi:type="dcterms:W3CDTF">2025-06-30T09:07:36Z</dcterms:created>
  <dcterms:modified xsi:type="dcterms:W3CDTF">2025-07-01T00:31:33Z</dcterms:modified>
</cp:coreProperties>
</file>