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13"/>
  </p:notesMasterIdLst>
  <p:sldIdLst>
    <p:sldId id="262" r:id="rId2"/>
    <p:sldId id="258" r:id="rId3"/>
    <p:sldId id="259" r:id="rId4"/>
    <p:sldId id="260" r:id="rId5"/>
    <p:sldId id="261" r:id="rId6"/>
    <p:sldId id="264" r:id="rId7"/>
    <p:sldId id="263" r:id="rId8"/>
    <p:sldId id="265" r:id="rId9"/>
    <p:sldId id="266" r:id="rId10"/>
    <p:sldId id="268"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0608D-31CC-41FB-9123-1256079727E0}" type="datetimeFigureOut">
              <a:rPr lang="en-IN" smtClean="0"/>
              <a:t>01-07-2025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EA7DBE-E1DA-403E-BB2D-468B56F2025F}" type="slidenum">
              <a:rPr lang="en-IN" smtClean="0"/>
              <a:t>‹#›</a:t>
            </a:fld>
            <a:endParaRPr lang="en-IN"/>
          </a:p>
        </p:txBody>
      </p:sp>
    </p:spTree>
    <p:extLst>
      <p:ext uri="{BB962C8B-B14F-4D97-AF65-F5344CB8AC3E}">
        <p14:creationId xmlns:p14="http://schemas.microsoft.com/office/powerpoint/2010/main" val="1877528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4EA7DBE-E1DA-403E-BB2D-468B56F2025F}" type="slidenum">
              <a:rPr lang="en-IN" smtClean="0"/>
              <a:t>6</a:t>
            </a:fld>
            <a:endParaRPr lang="en-IN"/>
          </a:p>
        </p:txBody>
      </p:sp>
    </p:spTree>
    <p:extLst>
      <p:ext uri="{BB962C8B-B14F-4D97-AF65-F5344CB8AC3E}">
        <p14:creationId xmlns:p14="http://schemas.microsoft.com/office/powerpoint/2010/main" val="782428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7/1/2025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4722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956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4153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2618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6295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3012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2314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7912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840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518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5279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7648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7486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1209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491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603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0222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7/1/2025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091065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A7673-F139-77CF-80C3-AA4D05D703C8}"/>
            </a:ext>
          </a:extLst>
        </p:cNvPr>
        <p:cNvGrpSpPr/>
        <p:nvPr/>
      </p:nvGrpSpPr>
      <p:grpSpPr>
        <a:xfrm>
          <a:off x="0" y="0"/>
          <a:ext cx="0" cy="0"/>
          <a:chOff x="0" y="0"/>
          <a:chExt cx="0" cy="0"/>
        </a:xfrm>
      </p:grpSpPr>
      <p:pic>
        <p:nvPicPr>
          <p:cNvPr id="2" name="Picture 2" descr="illustration design of ppt template front page Stock Photo - Alamy">
            <a:extLst>
              <a:ext uri="{FF2B5EF4-FFF2-40B4-BE49-F238E27FC236}">
                <a16:creationId xmlns:a16="http://schemas.microsoft.com/office/drawing/2014/main" id="{11C0A195-E86C-4888-C212-6AB04025BB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40176"/>
          <a:stretch>
            <a:fillRect/>
          </a:stretch>
        </p:blipFill>
        <p:spPr bwMode="auto">
          <a:xfrm>
            <a:off x="870204" y="971575"/>
            <a:ext cx="10451592" cy="5111496"/>
          </a:xfrm>
          <a:prstGeom prst="rect">
            <a:avLst/>
          </a:prstGeom>
          <a:noFill/>
          <a:ln w="31750" cap="sq">
            <a:noFill/>
            <a:miter lim="800000"/>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CF8F3C7-1F8D-F7E4-44E5-91BEE3012742}"/>
              </a:ext>
            </a:extLst>
          </p:cNvPr>
          <p:cNvSpPr txBox="1"/>
          <p:nvPr/>
        </p:nvSpPr>
        <p:spPr>
          <a:xfrm>
            <a:off x="2880851" y="4119716"/>
            <a:ext cx="8013291" cy="1200329"/>
          </a:xfrm>
          <a:prstGeom prst="rect">
            <a:avLst/>
          </a:prstGeom>
          <a:noFill/>
        </p:spPr>
        <p:txBody>
          <a:bodyPr wrap="square" rtlCol="0">
            <a:spAutoFit/>
          </a:bodyPr>
          <a:lstStyle/>
          <a:p>
            <a:r>
              <a:rPr lang="en-US" sz="2400" b="1" dirty="0">
                <a:solidFill>
                  <a:srgbClr val="00B0F0"/>
                </a:solidFill>
                <a:latin typeface="Amasis MT Pro Black" panose="02040A04050005020304" pitchFamily="18" charset="0"/>
              </a:rPr>
              <a:t>Project Title:</a:t>
            </a:r>
            <a:r>
              <a:rPr lang="en-US" sz="2400" dirty="0">
                <a:solidFill>
                  <a:srgbClr val="00B0F0"/>
                </a:solidFill>
                <a:latin typeface="Amasis MT Pro Black" panose="02040A04050005020304" pitchFamily="18" charset="0"/>
              </a:rPr>
              <a:t> Real-Time Weather App Using                 Open-</a:t>
            </a:r>
            <a:r>
              <a:rPr lang="en-US" sz="2400" dirty="0" err="1">
                <a:solidFill>
                  <a:srgbClr val="00B0F0"/>
                </a:solidFill>
                <a:latin typeface="Amasis MT Pro Black" panose="02040A04050005020304" pitchFamily="18" charset="0"/>
              </a:rPr>
              <a:t>Meteo</a:t>
            </a:r>
            <a:r>
              <a:rPr lang="en-US" sz="2400" dirty="0">
                <a:solidFill>
                  <a:srgbClr val="00B0F0"/>
                </a:solidFill>
                <a:latin typeface="Amasis MT Pro Black" panose="02040A04050005020304" pitchFamily="18" charset="0"/>
              </a:rPr>
              <a:t> API and </a:t>
            </a:r>
            <a:r>
              <a:rPr lang="en-US" sz="2400" dirty="0" err="1">
                <a:solidFill>
                  <a:srgbClr val="00B0F0"/>
                </a:solidFill>
                <a:latin typeface="Amasis MT Pro Black" panose="02040A04050005020304" pitchFamily="18" charset="0"/>
              </a:rPr>
              <a:t>Tkinter</a:t>
            </a:r>
            <a:endParaRPr lang="en-IN" sz="2400" dirty="0">
              <a:solidFill>
                <a:srgbClr val="00B0F0"/>
              </a:solidFill>
              <a:latin typeface="Amasis MT Pro Black" panose="02040A04050005020304" pitchFamily="18" charset="0"/>
            </a:endParaRPr>
          </a:p>
          <a:p>
            <a:endParaRPr lang="en-IN" sz="2400" dirty="0">
              <a:solidFill>
                <a:srgbClr val="00B0F0"/>
              </a:solidFill>
              <a:latin typeface="Amasis MT Pro Black" panose="02040A04050005020304" pitchFamily="18" charset="0"/>
            </a:endParaRPr>
          </a:p>
        </p:txBody>
      </p:sp>
    </p:spTree>
    <p:extLst>
      <p:ext uri="{BB962C8B-B14F-4D97-AF65-F5344CB8AC3E}">
        <p14:creationId xmlns:p14="http://schemas.microsoft.com/office/powerpoint/2010/main" val="1815821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21D9D-D53E-D2FE-B777-834B79E4809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258A63B-720D-04FD-1C8F-A13731F3BF9D}"/>
              </a:ext>
            </a:extLst>
          </p:cNvPr>
          <p:cNvPicPr>
            <a:picLocks noChangeAspect="1"/>
          </p:cNvPicPr>
          <p:nvPr/>
        </p:nvPicPr>
        <p:blipFill>
          <a:blip r:embed="rId2"/>
          <a:srcRect l="4659" t="950" b="-1"/>
          <a:stretch>
            <a:fillRect/>
          </a:stretch>
        </p:blipFill>
        <p:spPr>
          <a:xfrm>
            <a:off x="3366198" y="924448"/>
            <a:ext cx="5740122" cy="5057608"/>
          </a:xfrm>
          <a:prstGeom prst="rect">
            <a:avLst/>
          </a:prstGeom>
        </p:spPr>
      </p:pic>
    </p:spTree>
    <p:extLst>
      <p:ext uri="{BB962C8B-B14F-4D97-AF65-F5344CB8AC3E}">
        <p14:creationId xmlns:p14="http://schemas.microsoft.com/office/powerpoint/2010/main" val="3804335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97EDB-CF64-EAAA-50E8-CF84A2F582CF}"/>
            </a:ext>
          </a:extLst>
        </p:cNvPr>
        <p:cNvGrpSpPr/>
        <p:nvPr/>
      </p:nvGrpSpPr>
      <p:grpSpPr>
        <a:xfrm>
          <a:off x="0" y="0"/>
          <a:ext cx="0" cy="0"/>
          <a:chOff x="0" y="0"/>
          <a:chExt cx="0" cy="0"/>
        </a:xfrm>
      </p:grpSpPr>
      <p:pic>
        <p:nvPicPr>
          <p:cNvPr id="2" name="Picture 2" descr="Page 14 - Free and customizable thank you templates">
            <a:extLst>
              <a:ext uri="{FF2B5EF4-FFF2-40B4-BE49-F238E27FC236}">
                <a16:creationId xmlns:a16="http://schemas.microsoft.com/office/drawing/2014/main" id="{20B64322-3F8C-38B1-2908-4D82D6F4E2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799" r="1" b="12995"/>
          <a:stretch>
            <a:fillRect/>
          </a:stretch>
        </p:blipFill>
        <p:spPr bwMode="auto">
          <a:xfrm>
            <a:off x="643467" y="643467"/>
            <a:ext cx="10905066" cy="557106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CCC0757-4308-AECE-1A8A-6D735D58B0BD}"/>
              </a:ext>
            </a:extLst>
          </p:cNvPr>
          <p:cNvSpPr txBox="1"/>
          <p:nvPr/>
        </p:nvSpPr>
        <p:spPr>
          <a:xfrm>
            <a:off x="6794090" y="5751871"/>
            <a:ext cx="6096000" cy="369332"/>
          </a:xfrm>
          <a:prstGeom prst="rect">
            <a:avLst/>
          </a:prstGeom>
          <a:noFill/>
        </p:spPr>
        <p:txBody>
          <a:bodyPr wrap="square">
            <a:spAutoFit/>
          </a:bodyPr>
          <a:lstStyle/>
          <a:p>
            <a:r>
              <a:rPr lang="en-US" dirty="0">
                <a:solidFill>
                  <a:srgbClr val="7030A0"/>
                </a:solidFill>
                <a:latin typeface="Amasis MT Pro Black" panose="02040A04050005020304" pitchFamily="18" charset="0"/>
              </a:rPr>
              <a:t>SUBMITTED TO </a:t>
            </a:r>
            <a:r>
              <a:rPr lang="en-IN" dirty="0">
                <a:solidFill>
                  <a:srgbClr val="7030A0"/>
                </a:solidFill>
                <a:latin typeface="Amasis MT Pro Black" panose="02040A04050005020304" pitchFamily="18" charset="0"/>
              </a:rPr>
              <a:t>TAMIZHAN SKILLS</a:t>
            </a:r>
          </a:p>
        </p:txBody>
      </p:sp>
      <p:sp>
        <p:nvSpPr>
          <p:cNvPr id="8" name="TextBox 7">
            <a:extLst>
              <a:ext uri="{FF2B5EF4-FFF2-40B4-BE49-F238E27FC236}">
                <a16:creationId xmlns:a16="http://schemas.microsoft.com/office/drawing/2014/main" id="{A281E661-9BF9-C3DD-D22B-AA9EE815FD05}"/>
              </a:ext>
            </a:extLst>
          </p:cNvPr>
          <p:cNvSpPr txBox="1"/>
          <p:nvPr/>
        </p:nvSpPr>
        <p:spPr>
          <a:xfrm>
            <a:off x="875071" y="4597709"/>
            <a:ext cx="6449960" cy="2308324"/>
          </a:xfrm>
          <a:prstGeom prst="rect">
            <a:avLst/>
          </a:prstGeom>
          <a:noFill/>
        </p:spPr>
        <p:txBody>
          <a:bodyPr wrap="square">
            <a:spAutoFit/>
          </a:bodyPr>
          <a:lstStyle/>
          <a:p>
            <a:endParaRPr lang="en-US" dirty="0">
              <a:solidFill>
                <a:srgbClr val="7030A0"/>
              </a:solidFill>
              <a:latin typeface="Amasis MT Pro Black" panose="02040A04050005020304" pitchFamily="18" charset="0"/>
            </a:endParaRPr>
          </a:p>
          <a:p>
            <a:endParaRPr lang="en-US" dirty="0">
              <a:solidFill>
                <a:srgbClr val="7030A0"/>
              </a:solidFill>
              <a:latin typeface="Amasis MT Pro Black" panose="02040A04050005020304" pitchFamily="18" charset="0"/>
            </a:endParaRPr>
          </a:p>
          <a:p>
            <a:r>
              <a:rPr lang="en-IN" dirty="0">
                <a:solidFill>
                  <a:srgbClr val="7030A0"/>
                </a:solidFill>
                <a:latin typeface="Amasis MT Pro Black" panose="02040A04050005020304" pitchFamily="18" charset="0"/>
              </a:rPr>
              <a:t> </a:t>
            </a:r>
            <a:endParaRPr lang="en-US" dirty="0">
              <a:solidFill>
                <a:srgbClr val="7030A0"/>
              </a:solidFill>
              <a:latin typeface="Amasis MT Pro Black" panose="02040A04050005020304" pitchFamily="18" charset="0"/>
            </a:endParaRPr>
          </a:p>
          <a:p>
            <a:endParaRPr lang="en-IN" dirty="0">
              <a:latin typeface="Amasis MT Pro Black" panose="02040A04050005020304" pitchFamily="18" charset="0"/>
            </a:endParaRPr>
          </a:p>
          <a:p>
            <a:r>
              <a:rPr lang="en-US" sz="1800" dirty="0">
                <a:solidFill>
                  <a:srgbClr val="7030A0"/>
                </a:solidFill>
                <a:latin typeface="Amasis MT Pro Black" panose="02040A04050005020304" pitchFamily="18" charset="0"/>
              </a:rPr>
              <a:t>SUBMITTED BY:  JATIN KUMAR</a:t>
            </a:r>
          </a:p>
          <a:p>
            <a:endParaRPr lang="en-US" sz="1800" dirty="0">
              <a:solidFill>
                <a:srgbClr val="7030A0"/>
              </a:solidFill>
              <a:latin typeface="Amasis MT Pro Black" panose="02040A04050005020304" pitchFamily="18" charset="0"/>
            </a:endParaRPr>
          </a:p>
          <a:p>
            <a:r>
              <a:rPr lang="en-IN" sz="1800" dirty="0">
                <a:solidFill>
                  <a:srgbClr val="7030A0"/>
                </a:solidFill>
                <a:latin typeface="Amasis MT Pro Black" panose="02040A04050005020304" pitchFamily="18" charset="0"/>
              </a:rPr>
              <a:t> </a:t>
            </a:r>
            <a:endParaRPr lang="en-US" sz="1800" dirty="0">
              <a:solidFill>
                <a:srgbClr val="7030A0"/>
              </a:solidFill>
              <a:latin typeface="Amasis MT Pro Black" panose="02040A04050005020304" pitchFamily="18" charset="0"/>
            </a:endParaRPr>
          </a:p>
          <a:p>
            <a:endParaRPr lang="en-IN" sz="1800" dirty="0">
              <a:latin typeface="Amasis MT Pro Black" panose="02040A04050005020304" pitchFamily="18" charset="0"/>
            </a:endParaRPr>
          </a:p>
        </p:txBody>
      </p:sp>
      <p:sp>
        <p:nvSpPr>
          <p:cNvPr id="10" name="TextBox 9">
            <a:extLst>
              <a:ext uri="{FF2B5EF4-FFF2-40B4-BE49-F238E27FC236}">
                <a16:creationId xmlns:a16="http://schemas.microsoft.com/office/drawing/2014/main" id="{9E212AA1-7128-65DE-B1FF-993E6B138C8B}"/>
              </a:ext>
            </a:extLst>
          </p:cNvPr>
          <p:cNvSpPr txBox="1"/>
          <p:nvPr/>
        </p:nvSpPr>
        <p:spPr>
          <a:xfrm>
            <a:off x="3222523" y="1465457"/>
            <a:ext cx="6445044" cy="923330"/>
          </a:xfrm>
          <a:prstGeom prst="rect">
            <a:avLst/>
          </a:prstGeom>
          <a:noFill/>
        </p:spPr>
        <p:txBody>
          <a:bodyPr wrap="square">
            <a:spAutoFit/>
          </a:bodyPr>
          <a:lstStyle/>
          <a:p>
            <a:r>
              <a:rPr lang="en-US" sz="1800" b="1" dirty="0">
                <a:solidFill>
                  <a:srgbClr val="002060"/>
                </a:solidFill>
                <a:latin typeface="Amasis MT Pro Black" panose="02040A04050005020304" pitchFamily="18" charset="0"/>
              </a:rPr>
              <a:t>Project Title:</a:t>
            </a:r>
            <a:r>
              <a:rPr lang="en-US" sz="1800" dirty="0">
                <a:solidFill>
                  <a:srgbClr val="002060"/>
                </a:solidFill>
                <a:latin typeface="Amasis MT Pro Black" panose="02040A04050005020304" pitchFamily="18" charset="0"/>
              </a:rPr>
              <a:t> Real-Time Weather App Using               Open-</a:t>
            </a:r>
            <a:r>
              <a:rPr lang="en-US" sz="1800" dirty="0" err="1">
                <a:solidFill>
                  <a:srgbClr val="002060"/>
                </a:solidFill>
                <a:latin typeface="Amasis MT Pro Black" panose="02040A04050005020304" pitchFamily="18" charset="0"/>
              </a:rPr>
              <a:t>Meteo</a:t>
            </a:r>
            <a:r>
              <a:rPr lang="en-US" sz="1800" dirty="0">
                <a:solidFill>
                  <a:srgbClr val="002060"/>
                </a:solidFill>
                <a:latin typeface="Amasis MT Pro Black" panose="02040A04050005020304" pitchFamily="18" charset="0"/>
              </a:rPr>
              <a:t> API and </a:t>
            </a:r>
            <a:r>
              <a:rPr lang="en-US" sz="1800" dirty="0" err="1">
                <a:solidFill>
                  <a:srgbClr val="002060"/>
                </a:solidFill>
                <a:latin typeface="Amasis MT Pro Black" panose="02040A04050005020304" pitchFamily="18" charset="0"/>
              </a:rPr>
              <a:t>Tkinter</a:t>
            </a:r>
            <a:endParaRPr lang="en-IN" sz="1800" dirty="0">
              <a:solidFill>
                <a:srgbClr val="002060"/>
              </a:solidFill>
              <a:latin typeface="Amasis MT Pro Black" panose="02040A04050005020304" pitchFamily="18" charset="0"/>
            </a:endParaRPr>
          </a:p>
          <a:p>
            <a:endParaRPr lang="en-IN" sz="1800" dirty="0">
              <a:solidFill>
                <a:srgbClr val="002060"/>
              </a:solidFill>
              <a:latin typeface="Amasis MT Pro Black" panose="02040A04050005020304" pitchFamily="18" charset="0"/>
            </a:endParaRPr>
          </a:p>
        </p:txBody>
      </p:sp>
    </p:spTree>
    <p:extLst>
      <p:ext uri="{BB962C8B-B14F-4D97-AF65-F5344CB8AC3E}">
        <p14:creationId xmlns:p14="http://schemas.microsoft.com/office/powerpoint/2010/main" val="4039575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0">
                                            <p:txEl>
                                              <p:pRg st="0" end="0"/>
                                            </p:txEl>
                                          </p:spTgt>
                                        </p:tgtEl>
                                        <p:attrNameLst>
                                          <p:attrName>ppt_x</p:attrName>
                                          <p:attrName>ppt_y</p:attrName>
                                        </p:attrNameLst>
                                      </p:cBhvr>
                                    </p:animMotion>
                                    <p:animRot by="1500000">
                                      <p:cBhvr>
                                        <p:cTn id="7" dur="125" fill="hold">
                                          <p:stCondLst>
                                            <p:cond delay="0"/>
                                          </p:stCondLst>
                                        </p:cTn>
                                        <p:tgtEl>
                                          <p:spTgt spid="10">
                                            <p:txEl>
                                              <p:pRg st="0" end="0"/>
                                            </p:txEl>
                                          </p:spTgt>
                                        </p:tgtEl>
                                        <p:attrNameLst>
                                          <p:attrName>r</p:attrName>
                                        </p:attrNameLst>
                                      </p:cBhvr>
                                    </p:animRot>
                                    <p:animRot by="-1500000">
                                      <p:cBhvr>
                                        <p:cTn id="8" dur="125" fill="hold">
                                          <p:stCondLst>
                                            <p:cond delay="125"/>
                                          </p:stCondLst>
                                        </p:cTn>
                                        <p:tgtEl>
                                          <p:spTgt spid="10">
                                            <p:txEl>
                                              <p:pRg st="0" end="0"/>
                                            </p:txEl>
                                          </p:spTgt>
                                        </p:tgtEl>
                                        <p:attrNameLst>
                                          <p:attrName>r</p:attrName>
                                        </p:attrNameLst>
                                      </p:cBhvr>
                                    </p:animRot>
                                    <p:animRot by="-1500000">
                                      <p:cBhvr>
                                        <p:cTn id="9" dur="125" fill="hold">
                                          <p:stCondLst>
                                            <p:cond delay="250"/>
                                          </p:stCondLst>
                                        </p:cTn>
                                        <p:tgtEl>
                                          <p:spTgt spid="10">
                                            <p:txEl>
                                              <p:pRg st="0" end="0"/>
                                            </p:txEl>
                                          </p:spTgt>
                                        </p:tgtEl>
                                        <p:attrNameLst>
                                          <p:attrName>r</p:attrName>
                                        </p:attrNameLst>
                                      </p:cBhvr>
                                    </p:animRot>
                                    <p:animRot by="1500000">
                                      <p:cBhvr>
                                        <p:cTn id="10" dur="125" fill="hold">
                                          <p:stCondLst>
                                            <p:cond delay="375"/>
                                          </p:stCondLst>
                                        </p:cTn>
                                        <p:tgtEl>
                                          <p:spTgt spid="10">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F682D73C-3C08-3CC8-BBE5-EAFC1E052DB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8BCE462-97D1-EF3D-F777-B70D6F64AA4B}"/>
              </a:ext>
            </a:extLst>
          </p:cNvPr>
          <p:cNvSpPr txBox="1"/>
          <p:nvPr/>
        </p:nvSpPr>
        <p:spPr>
          <a:xfrm>
            <a:off x="654335" y="1464623"/>
            <a:ext cx="6282266" cy="3649133"/>
          </a:xfrm>
          <a:prstGeom prst="rect">
            <a:avLst/>
          </a:prstGeom>
        </p:spPr>
        <p:txBody>
          <a:bodyPr vert="horz" lIns="91440" tIns="45720" rIns="91440" bIns="45720" rtlCol="0" anchor="ctr">
            <a:noAutofit/>
          </a:bodyPr>
          <a:lstStyle/>
          <a:p>
            <a:pPr>
              <a:lnSpc>
                <a:spcPct val="90000"/>
              </a:lnSpc>
              <a:spcAft>
                <a:spcPts val="1000"/>
              </a:spcAft>
              <a:buClr>
                <a:schemeClr val="tx1"/>
              </a:buClr>
              <a:buSzPct val="100000"/>
              <a:buFont typeface="Arial"/>
              <a:buChar char="•"/>
            </a:pPr>
            <a:r>
              <a:rPr lang="en-US" dirty="0">
                <a:solidFill>
                  <a:srgbClr val="7030A0"/>
                </a:solidFill>
                <a:latin typeface="Amasis MT Pro Black" panose="02040A04050005020304" pitchFamily="18" charset="0"/>
              </a:rPr>
              <a:t>Project Description:</a:t>
            </a:r>
          </a:p>
          <a:p>
            <a:pPr>
              <a:lnSpc>
                <a:spcPct val="90000"/>
              </a:lnSpc>
              <a:spcAft>
                <a:spcPts val="1000"/>
              </a:spcAft>
              <a:buClr>
                <a:schemeClr val="tx1"/>
              </a:buClr>
              <a:buSzPct val="100000"/>
              <a:buFont typeface="Arial"/>
              <a:buChar char="•"/>
            </a:pPr>
            <a:endParaRPr lang="en-US" sz="1600" dirty="0">
              <a:latin typeface="Amasis MT Pro Medium" panose="02040604050005020304" pitchFamily="18" charset="0"/>
            </a:endParaRPr>
          </a:p>
          <a:p>
            <a:pPr>
              <a:lnSpc>
                <a:spcPct val="90000"/>
              </a:lnSpc>
              <a:spcAft>
                <a:spcPts val="1000"/>
              </a:spcAft>
              <a:buClr>
                <a:schemeClr val="tx1"/>
              </a:buClr>
              <a:buSzPct val="100000"/>
              <a:buFont typeface="Arial"/>
              <a:buChar char="•"/>
            </a:pPr>
            <a:r>
              <a:rPr lang="en-US" sz="1600" dirty="0">
                <a:latin typeface="Amasis MT Pro Medium" panose="02040604050005020304" pitchFamily="18" charset="0"/>
              </a:rPr>
              <a:t>The Real-Time Weather App is a desktop application built using Python's </a:t>
            </a:r>
            <a:r>
              <a:rPr lang="en-US" sz="1600" dirty="0" err="1">
                <a:latin typeface="Amasis MT Pro Medium" panose="02040604050005020304" pitchFamily="18" charset="0"/>
              </a:rPr>
              <a:t>Tkinter</a:t>
            </a:r>
            <a:r>
              <a:rPr lang="en-US" sz="1600" dirty="0">
                <a:latin typeface="Amasis MT Pro Medium" panose="02040604050005020304" pitchFamily="18" charset="0"/>
              </a:rPr>
              <a:t> library and the Open-</a:t>
            </a:r>
            <a:r>
              <a:rPr lang="en-US" sz="1600" dirty="0" err="1">
                <a:latin typeface="Amasis MT Pro Medium" panose="02040604050005020304" pitchFamily="18" charset="0"/>
              </a:rPr>
              <a:t>Meteo</a:t>
            </a:r>
            <a:r>
              <a:rPr lang="en-US" sz="1600" dirty="0">
                <a:latin typeface="Amasis MT Pro Medium" panose="02040604050005020304" pitchFamily="18" charset="0"/>
              </a:rPr>
              <a:t> API. </a:t>
            </a:r>
          </a:p>
          <a:p>
            <a:pPr>
              <a:lnSpc>
                <a:spcPct val="90000"/>
              </a:lnSpc>
              <a:spcAft>
                <a:spcPts val="1000"/>
              </a:spcAft>
              <a:buClr>
                <a:schemeClr val="tx1"/>
              </a:buClr>
              <a:buSzPct val="100000"/>
              <a:buFont typeface="Arial"/>
              <a:buChar char="•"/>
            </a:pPr>
            <a:r>
              <a:rPr lang="en-US" sz="1600" dirty="0">
                <a:latin typeface="Amasis MT Pro Medium" panose="02040604050005020304" pitchFamily="18" charset="0"/>
              </a:rPr>
              <a:t>This app allows users to retrieve live weather information for any city around the world by simply entering the city name. The application converts the city name into geographic coordinates using a Geocoding </a:t>
            </a:r>
            <a:r>
              <a:rPr lang="en-US" sz="1600" dirty="0" err="1">
                <a:latin typeface="Amasis MT Pro Medium" panose="02040604050005020304" pitchFamily="18" charset="0"/>
              </a:rPr>
              <a:t>API,and</a:t>
            </a:r>
            <a:r>
              <a:rPr lang="en-US" sz="1600" dirty="0">
                <a:latin typeface="Amasis MT Pro Medium" panose="02040604050005020304" pitchFamily="18" charset="0"/>
              </a:rPr>
              <a:t> then uses those coordinates to fetch real-time weather data such as temperature, wind speed, and general weather condition.</a:t>
            </a:r>
          </a:p>
          <a:p>
            <a:pPr>
              <a:lnSpc>
                <a:spcPct val="90000"/>
              </a:lnSpc>
              <a:spcAft>
                <a:spcPts val="1000"/>
              </a:spcAft>
              <a:buClr>
                <a:schemeClr val="tx1"/>
              </a:buClr>
              <a:buSzPct val="100000"/>
              <a:buFont typeface="Arial"/>
              <a:buChar char="•"/>
            </a:pPr>
            <a:r>
              <a:rPr lang="en-US" sz="1600" dirty="0">
                <a:latin typeface="Amasis MT Pro Medium" panose="02040604050005020304" pitchFamily="18" charset="0"/>
              </a:rPr>
              <a:t>To make the weather conditions more engaging and intuitive, the app maps the numerical weather codes returned by the API to descriptive labels and emojis (e.g., ☀️ Clear sky, 🌫️ Fog, 🌧️ Rain). </a:t>
            </a:r>
          </a:p>
          <a:p>
            <a:pPr>
              <a:lnSpc>
                <a:spcPct val="90000"/>
              </a:lnSpc>
              <a:spcAft>
                <a:spcPts val="1000"/>
              </a:spcAft>
              <a:buClr>
                <a:schemeClr val="tx1"/>
              </a:buClr>
              <a:buSzPct val="100000"/>
              <a:buFont typeface="Arial"/>
              <a:buChar char="•"/>
            </a:pPr>
            <a:r>
              <a:rPr lang="en-US" sz="1600" dirty="0">
                <a:latin typeface="Amasis MT Pro Medium" panose="02040604050005020304" pitchFamily="18" charset="0"/>
              </a:rPr>
              <a:t>The interface is clean and user-friendly, offering a modern, responsive look with hover effects and theme-based colors.</a:t>
            </a:r>
          </a:p>
        </p:txBody>
      </p:sp>
      <p:pic>
        <p:nvPicPr>
          <p:cNvPr id="8" name="Graphic 7" descr="Partial Sun">
            <a:extLst>
              <a:ext uri="{FF2B5EF4-FFF2-40B4-BE49-F238E27FC236}">
                <a16:creationId xmlns:a16="http://schemas.microsoft.com/office/drawing/2014/main" id="{B6E16D10-D829-6989-5000-D9BD0B44480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0936" y="1668042"/>
            <a:ext cx="3445714" cy="344571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766440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6C322FA9-A5EB-E9A8-14AD-559495893DF4}"/>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9" name="Picture 8">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1" name="Picture 10">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2" name="Picture 11">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4" name="Straight Connector 13">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19" name="Picture 18">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0" name="Rectangle 19">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1" name="Picture 20">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2" name="Picture 21">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3" name="TextBox 2">
            <a:extLst>
              <a:ext uri="{FF2B5EF4-FFF2-40B4-BE49-F238E27FC236}">
                <a16:creationId xmlns:a16="http://schemas.microsoft.com/office/drawing/2014/main" id="{79322275-0A0A-B52A-7084-D14C2AC98FE7}"/>
              </a:ext>
            </a:extLst>
          </p:cNvPr>
          <p:cNvSpPr txBox="1"/>
          <p:nvPr/>
        </p:nvSpPr>
        <p:spPr>
          <a:xfrm>
            <a:off x="997528" y="982132"/>
            <a:ext cx="4094017" cy="2823880"/>
          </a:xfrm>
          <a:prstGeom prst="rect">
            <a:avLst/>
          </a:prstGeom>
        </p:spPr>
        <p:txBody>
          <a:bodyPr vert="horz" lIns="91440" tIns="45720" rIns="91440" bIns="45720" rtlCol="0" anchor="b">
            <a:normAutofit/>
          </a:bodyPr>
          <a:lstStyle/>
          <a:p>
            <a:pPr algn="ctr">
              <a:spcBef>
                <a:spcPct val="0"/>
              </a:spcBef>
              <a:spcAft>
                <a:spcPts val="600"/>
              </a:spcAft>
            </a:pPr>
            <a:r>
              <a:rPr lang="en-US" sz="4800">
                <a:ln w="3175" cmpd="sng">
                  <a:noFill/>
                </a:ln>
                <a:solidFill>
                  <a:srgbClr val="262626"/>
                </a:solidFill>
                <a:latin typeface="+mj-lt"/>
                <a:ea typeface="+mj-ea"/>
                <a:cs typeface="+mj-cs"/>
              </a:rPr>
              <a:t>🛠️ </a:t>
            </a:r>
            <a:r>
              <a:rPr lang="en-US" sz="4800" b="1">
                <a:ln w="3175" cmpd="sng">
                  <a:noFill/>
                </a:ln>
                <a:solidFill>
                  <a:srgbClr val="262626"/>
                </a:solidFill>
                <a:latin typeface="+mj-lt"/>
                <a:ea typeface="+mj-ea"/>
                <a:cs typeface="+mj-cs"/>
              </a:rPr>
              <a:t>Technologies &amp; Tools Used</a:t>
            </a:r>
            <a:endParaRPr lang="en-US" sz="4800">
              <a:ln w="3175" cmpd="sng">
                <a:noFill/>
              </a:ln>
              <a:solidFill>
                <a:srgbClr val="262626"/>
              </a:solidFill>
              <a:latin typeface="+mj-lt"/>
              <a:ea typeface="+mj-ea"/>
              <a:cs typeface="+mj-cs"/>
            </a:endParaRPr>
          </a:p>
        </p:txBody>
      </p:sp>
      <p:graphicFrame>
        <p:nvGraphicFramePr>
          <p:cNvPr id="2" name="Table 1">
            <a:extLst>
              <a:ext uri="{FF2B5EF4-FFF2-40B4-BE49-F238E27FC236}">
                <a16:creationId xmlns:a16="http://schemas.microsoft.com/office/drawing/2014/main" id="{6D32E6D4-FF2D-7EF7-F0D4-2AB42F1E52B2}"/>
              </a:ext>
            </a:extLst>
          </p:cNvPr>
          <p:cNvGraphicFramePr>
            <a:graphicFrameLocks noGrp="1"/>
          </p:cNvGraphicFramePr>
          <p:nvPr>
            <p:extLst>
              <p:ext uri="{D42A27DB-BD31-4B8C-83A1-F6EECF244321}">
                <p14:modId xmlns:p14="http://schemas.microsoft.com/office/powerpoint/2010/main" val="1867639626"/>
              </p:ext>
            </p:extLst>
          </p:nvPr>
        </p:nvGraphicFramePr>
        <p:xfrm>
          <a:off x="5418668" y="1096467"/>
          <a:ext cx="5469467" cy="4665068"/>
        </p:xfrm>
        <a:graphic>
          <a:graphicData uri="http://schemas.openxmlformats.org/drawingml/2006/table">
            <a:tbl>
              <a:tblPr>
                <a:tableStyleId>{35758FB7-9AC5-4552-8A53-C91805E547FA}</a:tableStyleId>
              </a:tblPr>
              <a:tblGrid>
                <a:gridCol w="2440234">
                  <a:extLst>
                    <a:ext uri="{9D8B030D-6E8A-4147-A177-3AD203B41FA5}">
                      <a16:colId xmlns:a16="http://schemas.microsoft.com/office/drawing/2014/main" val="1360184174"/>
                    </a:ext>
                  </a:extLst>
                </a:gridCol>
                <a:gridCol w="3029233">
                  <a:extLst>
                    <a:ext uri="{9D8B030D-6E8A-4147-A177-3AD203B41FA5}">
                      <a16:colId xmlns:a16="http://schemas.microsoft.com/office/drawing/2014/main" val="3059019462"/>
                    </a:ext>
                  </a:extLst>
                </a:gridCol>
              </a:tblGrid>
              <a:tr h="310021">
                <a:tc>
                  <a:txBody>
                    <a:bodyPr/>
                    <a:lstStyle/>
                    <a:p>
                      <a:r>
                        <a:rPr lang="en-IN" sz="1400" b="1">
                          <a:latin typeface="Amasis MT Pro Medium" panose="02040604050005020304" pitchFamily="18" charset="0"/>
                        </a:rPr>
                        <a:t>Technology / Tool</a:t>
                      </a:r>
                      <a:endParaRPr lang="en-IN" sz="1400">
                        <a:latin typeface="Amasis MT Pro Medium" panose="02040604050005020304" pitchFamily="18" charset="0"/>
                      </a:endParaRPr>
                    </a:p>
                  </a:txBody>
                  <a:tcPr marL="65989" marR="65989" marT="32995" marB="32995" anchor="ctr"/>
                </a:tc>
                <a:tc>
                  <a:txBody>
                    <a:bodyPr/>
                    <a:lstStyle/>
                    <a:p>
                      <a:r>
                        <a:rPr lang="en-IN" sz="1400" b="1">
                          <a:latin typeface="Amasis MT Pro Medium" panose="02040604050005020304" pitchFamily="18" charset="0"/>
                        </a:rPr>
                        <a:t>Purpose / Description</a:t>
                      </a:r>
                      <a:endParaRPr lang="en-IN" sz="1400">
                        <a:latin typeface="Amasis MT Pro Medium" panose="02040604050005020304" pitchFamily="18" charset="0"/>
                      </a:endParaRPr>
                    </a:p>
                  </a:txBody>
                  <a:tcPr marL="65989" marR="65989" marT="32995" marB="32995" anchor="ctr"/>
                </a:tc>
                <a:extLst>
                  <a:ext uri="{0D108BD9-81ED-4DB2-BD59-A6C34878D82A}">
                    <a16:rowId xmlns:a16="http://schemas.microsoft.com/office/drawing/2014/main" val="776592684"/>
                  </a:ext>
                </a:extLst>
              </a:tr>
              <a:tr h="518341">
                <a:tc>
                  <a:txBody>
                    <a:bodyPr/>
                    <a:lstStyle/>
                    <a:p>
                      <a:r>
                        <a:rPr lang="en-IN" sz="1400">
                          <a:latin typeface="Amasis MT Pro Medium" panose="02040604050005020304" pitchFamily="18" charset="0"/>
                        </a:rPr>
                        <a:t>Python 3</a:t>
                      </a:r>
                    </a:p>
                  </a:txBody>
                  <a:tcPr marL="65989" marR="65989" marT="32995" marB="32995" anchor="ctr"/>
                </a:tc>
                <a:tc>
                  <a:txBody>
                    <a:bodyPr/>
                    <a:lstStyle/>
                    <a:p>
                      <a:r>
                        <a:rPr lang="en-US" sz="1400">
                          <a:latin typeface="Amasis MT Pro Medium" panose="02040604050005020304" pitchFamily="18" charset="0"/>
                        </a:rPr>
                        <a:t>Core programming language used for backend logic</a:t>
                      </a:r>
                    </a:p>
                  </a:txBody>
                  <a:tcPr marL="65989" marR="65989" marT="32995" marB="32995" anchor="ctr"/>
                </a:tc>
                <a:extLst>
                  <a:ext uri="{0D108BD9-81ED-4DB2-BD59-A6C34878D82A}">
                    <a16:rowId xmlns:a16="http://schemas.microsoft.com/office/drawing/2014/main" val="1072549054"/>
                  </a:ext>
                </a:extLst>
              </a:tr>
              <a:tr h="518341">
                <a:tc>
                  <a:txBody>
                    <a:bodyPr/>
                    <a:lstStyle/>
                    <a:p>
                      <a:r>
                        <a:rPr lang="en-IN" sz="1400">
                          <a:latin typeface="Amasis MT Pro Medium" panose="02040604050005020304" pitchFamily="18" charset="0"/>
                        </a:rPr>
                        <a:t>Tkinter</a:t>
                      </a:r>
                    </a:p>
                  </a:txBody>
                  <a:tcPr marL="65989" marR="65989" marT="32995" marB="32995" anchor="ctr"/>
                </a:tc>
                <a:tc>
                  <a:txBody>
                    <a:bodyPr/>
                    <a:lstStyle/>
                    <a:p>
                      <a:r>
                        <a:rPr lang="en-US" sz="1400">
                          <a:latin typeface="Amasis MT Pro Medium" panose="02040604050005020304" pitchFamily="18" charset="0"/>
                        </a:rPr>
                        <a:t>Python's standard GUI library for creating the application interface</a:t>
                      </a:r>
                    </a:p>
                  </a:txBody>
                  <a:tcPr marL="65989" marR="65989" marT="32995" marB="32995" anchor="ctr"/>
                </a:tc>
                <a:extLst>
                  <a:ext uri="{0D108BD9-81ED-4DB2-BD59-A6C34878D82A}">
                    <a16:rowId xmlns:a16="http://schemas.microsoft.com/office/drawing/2014/main" val="3406383785"/>
                  </a:ext>
                </a:extLst>
              </a:tr>
              <a:tr h="518341">
                <a:tc>
                  <a:txBody>
                    <a:bodyPr/>
                    <a:lstStyle/>
                    <a:p>
                      <a:r>
                        <a:rPr lang="en-IN" sz="1400" dirty="0">
                          <a:latin typeface="Amasis MT Pro Medium" panose="02040604050005020304" pitchFamily="18" charset="0"/>
                        </a:rPr>
                        <a:t>requests</a:t>
                      </a:r>
                    </a:p>
                  </a:txBody>
                  <a:tcPr marL="65989" marR="65989" marT="32995" marB="32995" anchor="ctr"/>
                </a:tc>
                <a:tc>
                  <a:txBody>
                    <a:bodyPr/>
                    <a:lstStyle/>
                    <a:p>
                      <a:r>
                        <a:rPr lang="en-US" sz="1400">
                          <a:latin typeface="Amasis MT Pro Medium" panose="02040604050005020304" pitchFamily="18" charset="0"/>
                        </a:rPr>
                        <a:t>To make HTTP requests to the Open-Meteo and Geocoding APIs</a:t>
                      </a:r>
                    </a:p>
                  </a:txBody>
                  <a:tcPr marL="65989" marR="65989" marT="32995" marB="32995" anchor="ctr"/>
                </a:tc>
                <a:extLst>
                  <a:ext uri="{0D108BD9-81ED-4DB2-BD59-A6C34878D82A}">
                    <a16:rowId xmlns:a16="http://schemas.microsoft.com/office/drawing/2014/main" val="1785019453"/>
                  </a:ext>
                </a:extLst>
              </a:tr>
              <a:tr h="518341">
                <a:tc>
                  <a:txBody>
                    <a:bodyPr/>
                    <a:lstStyle/>
                    <a:p>
                      <a:r>
                        <a:rPr lang="en-IN" sz="1400">
                          <a:latin typeface="Amasis MT Pro Medium" panose="02040604050005020304" pitchFamily="18" charset="0"/>
                        </a:rPr>
                        <a:t>Open-Meteo API</a:t>
                      </a:r>
                    </a:p>
                  </a:txBody>
                  <a:tcPr marL="65989" marR="65989" marT="32995" marB="32995" anchor="ctr"/>
                </a:tc>
                <a:tc>
                  <a:txBody>
                    <a:bodyPr/>
                    <a:lstStyle/>
                    <a:p>
                      <a:r>
                        <a:rPr lang="en-US" sz="1400">
                          <a:latin typeface="Amasis MT Pro Medium" panose="02040604050005020304" pitchFamily="18" charset="0"/>
                        </a:rPr>
                        <a:t>Provides real-time weather data based on coordinates</a:t>
                      </a:r>
                    </a:p>
                  </a:txBody>
                  <a:tcPr marL="65989" marR="65989" marT="32995" marB="32995" anchor="ctr"/>
                </a:tc>
                <a:extLst>
                  <a:ext uri="{0D108BD9-81ED-4DB2-BD59-A6C34878D82A}">
                    <a16:rowId xmlns:a16="http://schemas.microsoft.com/office/drawing/2014/main" val="1902380571"/>
                  </a:ext>
                </a:extLst>
              </a:tr>
              <a:tr h="518341">
                <a:tc>
                  <a:txBody>
                    <a:bodyPr/>
                    <a:lstStyle/>
                    <a:p>
                      <a:r>
                        <a:rPr lang="en-IN" sz="1400">
                          <a:latin typeface="Amasis MT Pro Medium" panose="02040604050005020304" pitchFamily="18" charset="0"/>
                        </a:rPr>
                        <a:t>Open-Meteo Geocoding API</a:t>
                      </a:r>
                    </a:p>
                  </a:txBody>
                  <a:tcPr marL="65989" marR="65989" marT="32995" marB="32995" anchor="ctr"/>
                </a:tc>
                <a:tc>
                  <a:txBody>
                    <a:bodyPr/>
                    <a:lstStyle/>
                    <a:p>
                      <a:r>
                        <a:rPr lang="en-US" sz="1400">
                          <a:latin typeface="Amasis MT Pro Medium" panose="02040604050005020304" pitchFamily="18" charset="0"/>
                        </a:rPr>
                        <a:t>Converts city names to latitude and longitude coordinates</a:t>
                      </a:r>
                    </a:p>
                  </a:txBody>
                  <a:tcPr marL="65989" marR="65989" marT="32995" marB="32995" anchor="ctr"/>
                </a:tc>
                <a:extLst>
                  <a:ext uri="{0D108BD9-81ED-4DB2-BD59-A6C34878D82A}">
                    <a16:rowId xmlns:a16="http://schemas.microsoft.com/office/drawing/2014/main" val="355365459"/>
                  </a:ext>
                </a:extLst>
              </a:tr>
              <a:tr h="518341">
                <a:tc>
                  <a:txBody>
                    <a:bodyPr/>
                    <a:lstStyle/>
                    <a:p>
                      <a:r>
                        <a:rPr lang="en-IN" sz="1400">
                          <a:latin typeface="Amasis MT Pro Medium" panose="02040604050005020304" pitchFamily="18" charset="0"/>
                        </a:rPr>
                        <a:t>JSON</a:t>
                      </a:r>
                    </a:p>
                  </a:txBody>
                  <a:tcPr marL="65989" marR="65989" marT="32995" marB="32995" anchor="ctr"/>
                </a:tc>
                <a:tc>
                  <a:txBody>
                    <a:bodyPr/>
                    <a:lstStyle/>
                    <a:p>
                      <a:r>
                        <a:rPr lang="en-US" sz="1400">
                          <a:latin typeface="Amasis MT Pro Medium" panose="02040604050005020304" pitchFamily="18" charset="0"/>
                        </a:rPr>
                        <a:t>Data format used to parse API responses</a:t>
                      </a:r>
                    </a:p>
                  </a:txBody>
                  <a:tcPr marL="65989" marR="65989" marT="32995" marB="32995" anchor="ctr"/>
                </a:tc>
                <a:extLst>
                  <a:ext uri="{0D108BD9-81ED-4DB2-BD59-A6C34878D82A}">
                    <a16:rowId xmlns:a16="http://schemas.microsoft.com/office/drawing/2014/main" val="3483240199"/>
                  </a:ext>
                </a:extLst>
              </a:tr>
              <a:tr h="726660">
                <a:tc>
                  <a:txBody>
                    <a:bodyPr/>
                    <a:lstStyle/>
                    <a:p>
                      <a:r>
                        <a:rPr lang="en-IN" sz="1400">
                          <a:latin typeface="Amasis MT Pro Medium" panose="02040604050005020304" pitchFamily="18" charset="0"/>
                        </a:rPr>
                        <a:t>Emoji Mapping (Dict)</a:t>
                      </a:r>
                    </a:p>
                  </a:txBody>
                  <a:tcPr marL="65989" marR="65989" marT="32995" marB="32995" anchor="ctr"/>
                </a:tc>
                <a:tc>
                  <a:txBody>
                    <a:bodyPr/>
                    <a:lstStyle/>
                    <a:p>
                      <a:r>
                        <a:rPr lang="en-US" sz="1400">
                          <a:latin typeface="Amasis MT Pro Medium" panose="02040604050005020304" pitchFamily="18" charset="0"/>
                        </a:rPr>
                        <a:t>Maps weather codes to human-readable and emoji-based weather descriptions</a:t>
                      </a:r>
                    </a:p>
                  </a:txBody>
                  <a:tcPr marL="65989" marR="65989" marT="32995" marB="32995" anchor="ctr"/>
                </a:tc>
                <a:extLst>
                  <a:ext uri="{0D108BD9-81ED-4DB2-BD59-A6C34878D82A}">
                    <a16:rowId xmlns:a16="http://schemas.microsoft.com/office/drawing/2014/main" val="4013282448"/>
                  </a:ext>
                </a:extLst>
              </a:tr>
              <a:tr h="518341">
                <a:tc>
                  <a:txBody>
                    <a:bodyPr/>
                    <a:lstStyle/>
                    <a:p>
                      <a:r>
                        <a:rPr lang="en-IN" sz="1400">
                          <a:latin typeface="Amasis MT Pro Medium" panose="02040604050005020304" pitchFamily="18" charset="0"/>
                        </a:rPr>
                        <a:t>Custom UI Styling</a:t>
                      </a:r>
                    </a:p>
                  </a:txBody>
                  <a:tcPr marL="65989" marR="65989" marT="32995" marB="32995" anchor="ctr"/>
                </a:tc>
                <a:tc>
                  <a:txBody>
                    <a:bodyPr/>
                    <a:lstStyle/>
                    <a:p>
                      <a:r>
                        <a:rPr lang="en-US" sz="1400" dirty="0">
                          <a:latin typeface="Amasis MT Pro Medium" panose="02040604050005020304" pitchFamily="18" charset="0"/>
                        </a:rPr>
                        <a:t>Button hover effects, color themes, and layout management</a:t>
                      </a:r>
                    </a:p>
                  </a:txBody>
                  <a:tcPr marL="65989" marR="65989" marT="32995" marB="32995" anchor="ctr"/>
                </a:tc>
                <a:extLst>
                  <a:ext uri="{0D108BD9-81ED-4DB2-BD59-A6C34878D82A}">
                    <a16:rowId xmlns:a16="http://schemas.microsoft.com/office/drawing/2014/main" val="3525958106"/>
                  </a:ext>
                </a:extLst>
              </a:tr>
            </a:tbl>
          </a:graphicData>
        </a:graphic>
      </p:graphicFrame>
    </p:spTree>
    <p:extLst>
      <p:ext uri="{BB962C8B-B14F-4D97-AF65-F5344CB8AC3E}">
        <p14:creationId xmlns:p14="http://schemas.microsoft.com/office/powerpoint/2010/main" val="566145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9E549A79-B592-7ACA-7D17-96CBCF2A0960}"/>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9" name="Picture 8">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1" name="Picture 10">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2" name="Picture 11">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4" name="Straight Connector 13">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19" name="Picture 18">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0" name="Rectangle 19">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1" name="Picture 20">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2" name="Picture 21">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3" name="TextBox 2">
            <a:extLst>
              <a:ext uri="{FF2B5EF4-FFF2-40B4-BE49-F238E27FC236}">
                <a16:creationId xmlns:a16="http://schemas.microsoft.com/office/drawing/2014/main" id="{B4FC7C7E-570A-44CA-1C35-C59651E3C652}"/>
              </a:ext>
            </a:extLst>
          </p:cNvPr>
          <p:cNvSpPr txBox="1"/>
          <p:nvPr/>
        </p:nvSpPr>
        <p:spPr>
          <a:xfrm>
            <a:off x="997528" y="982132"/>
            <a:ext cx="4094017" cy="2823880"/>
          </a:xfrm>
          <a:prstGeom prst="rect">
            <a:avLst/>
          </a:prstGeom>
        </p:spPr>
        <p:txBody>
          <a:bodyPr vert="horz" lIns="91440" tIns="45720" rIns="91440" bIns="45720" rtlCol="0" anchor="b">
            <a:normAutofit/>
          </a:bodyPr>
          <a:lstStyle/>
          <a:p>
            <a:pPr algn="ctr">
              <a:spcBef>
                <a:spcPct val="0"/>
              </a:spcBef>
              <a:spcAft>
                <a:spcPts val="600"/>
              </a:spcAft>
            </a:pPr>
            <a:r>
              <a:rPr lang="en-US" sz="4800" b="1">
                <a:ln w="3175" cmpd="sng">
                  <a:noFill/>
                </a:ln>
                <a:solidFill>
                  <a:srgbClr val="262626"/>
                </a:solidFill>
                <a:latin typeface="+mj-lt"/>
                <a:ea typeface="+mj-ea"/>
                <a:cs typeface="+mj-cs"/>
              </a:rPr>
              <a:t>Challenges Faced</a:t>
            </a:r>
            <a:endParaRPr lang="en-US" sz="4800">
              <a:ln w="3175" cmpd="sng">
                <a:noFill/>
              </a:ln>
              <a:solidFill>
                <a:srgbClr val="262626"/>
              </a:solidFill>
              <a:latin typeface="+mj-lt"/>
              <a:ea typeface="+mj-ea"/>
              <a:cs typeface="+mj-cs"/>
            </a:endParaRPr>
          </a:p>
        </p:txBody>
      </p:sp>
      <p:graphicFrame>
        <p:nvGraphicFramePr>
          <p:cNvPr id="2" name="Table 1">
            <a:extLst>
              <a:ext uri="{FF2B5EF4-FFF2-40B4-BE49-F238E27FC236}">
                <a16:creationId xmlns:a16="http://schemas.microsoft.com/office/drawing/2014/main" id="{7E156877-695A-FCBF-AFD8-870228674FA3}"/>
              </a:ext>
            </a:extLst>
          </p:cNvPr>
          <p:cNvGraphicFramePr>
            <a:graphicFrameLocks noGrp="1"/>
          </p:cNvGraphicFramePr>
          <p:nvPr>
            <p:extLst>
              <p:ext uri="{D42A27DB-BD31-4B8C-83A1-F6EECF244321}">
                <p14:modId xmlns:p14="http://schemas.microsoft.com/office/powerpoint/2010/main" val="2543394769"/>
              </p:ext>
            </p:extLst>
          </p:nvPr>
        </p:nvGraphicFramePr>
        <p:xfrm>
          <a:off x="5418668" y="1216679"/>
          <a:ext cx="5469467" cy="4424644"/>
        </p:xfrm>
        <a:graphic>
          <a:graphicData uri="http://schemas.openxmlformats.org/drawingml/2006/table">
            <a:tbl>
              <a:tblPr>
                <a:tableStyleId>{35758FB7-9AC5-4552-8A53-C91805E547FA}</a:tableStyleId>
              </a:tblPr>
              <a:tblGrid>
                <a:gridCol w="2699750">
                  <a:extLst>
                    <a:ext uri="{9D8B030D-6E8A-4147-A177-3AD203B41FA5}">
                      <a16:colId xmlns:a16="http://schemas.microsoft.com/office/drawing/2014/main" val="621928244"/>
                    </a:ext>
                  </a:extLst>
                </a:gridCol>
                <a:gridCol w="2769717">
                  <a:extLst>
                    <a:ext uri="{9D8B030D-6E8A-4147-A177-3AD203B41FA5}">
                      <a16:colId xmlns:a16="http://schemas.microsoft.com/office/drawing/2014/main" val="2685372941"/>
                    </a:ext>
                  </a:extLst>
                </a:gridCol>
              </a:tblGrid>
              <a:tr h="286654">
                <a:tc>
                  <a:txBody>
                    <a:bodyPr/>
                    <a:lstStyle/>
                    <a:p>
                      <a:r>
                        <a:rPr lang="en-IN" sz="1300" b="1">
                          <a:latin typeface="Amasis MT Pro Medium" panose="02040604050005020304" pitchFamily="18" charset="0"/>
                        </a:rPr>
                        <a:t>Challenge</a:t>
                      </a:r>
                      <a:endParaRPr lang="en-IN" sz="1300">
                        <a:latin typeface="Amasis MT Pro Medium" panose="02040604050005020304" pitchFamily="18" charset="0"/>
                      </a:endParaRPr>
                    </a:p>
                  </a:txBody>
                  <a:tcPr marL="58280" marR="58280" marT="29140" marB="29140" anchor="ctr"/>
                </a:tc>
                <a:tc>
                  <a:txBody>
                    <a:bodyPr/>
                    <a:lstStyle/>
                    <a:p>
                      <a:r>
                        <a:rPr lang="en-IN" sz="1300" b="1">
                          <a:latin typeface="Amasis MT Pro Medium" panose="02040604050005020304" pitchFamily="18" charset="0"/>
                        </a:rPr>
                        <a:t>Solution/Approach</a:t>
                      </a:r>
                      <a:endParaRPr lang="en-IN" sz="1300">
                        <a:latin typeface="Amasis MT Pro Medium" panose="02040604050005020304" pitchFamily="18" charset="0"/>
                      </a:endParaRPr>
                    </a:p>
                  </a:txBody>
                  <a:tcPr marL="58280" marR="58280" marT="29140" marB="29140" anchor="ctr"/>
                </a:tc>
                <a:extLst>
                  <a:ext uri="{0D108BD9-81ED-4DB2-BD59-A6C34878D82A}">
                    <a16:rowId xmlns:a16="http://schemas.microsoft.com/office/drawing/2014/main" val="710305028"/>
                  </a:ext>
                </a:extLst>
              </a:tr>
              <a:tr h="689665">
                <a:tc>
                  <a:txBody>
                    <a:bodyPr/>
                    <a:lstStyle/>
                    <a:p>
                      <a:r>
                        <a:rPr lang="en-US" sz="1300">
                          <a:latin typeface="Amasis MT Pro Medium" panose="02040604050005020304" pitchFamily="18" charset="0"/>
                        </a:rPr>
                        <a:t>Handling invalid or misspelled city names</a:t>
                      </a:r>
                    </a:p>
                  </a:txBody>
                  <a:tcPr marL="58280" marR="58280" marT="29140" marB="29140" anchor="ctr"/>
                </a:tc>
                <a:tc>
                  <a:txBody>
                    <a:bodyPr/>
                    <a:lstStyle/>
                    <a:p>
                      <a:r>
                        <a:rPr lang="en-US" sz="1300">
                          <a:latin typeface="Amasis MT Pro Medium" panose="02040604050005020304" pitchFamily="18" charset="0"/>
                        </a:rPr>
                        <a:t>Implemented error messages using messagebox when city geocoding returns no result</a:t>
                      </a:r>
                    </a:p>
                  </a:txBody>
                  <a:tcPr marL="58280" marR="58280" marT="29140" marB="29140" anchor="ctr"/>
                </a:tc>
                <a:extLst>
                  <a:ext uri="{0D108BD9-81ED-4DB2-BD59-A6C34878D82A}">
                    <a16:rowId xmlns:a16="http://schemas.microsoft.com/office/drawing/2014/main" val="3517397497"/>
                  </a:ext>
                </a:extLst>
              </a:tr>
              <a:tr h="689665">
                <a:tc>
                  <a:txBody>
                    <a:bodyPr/>
                    <a:lstStyle/>
                    <a:p>
                      <a:r>
                        <a:rPr lang="en-US" sz="1300">
                          <a:latin typeface="Amasis MT Pro Medium" panose="02040604050005020304" pitchFamily="18" charset="0"/>
                        </a:rPr>
                        <a:t>Parsing weather data safely from API response</a:t>
                      </a:r>
                    </a:p>
                  </a:txBody>
                  <a:tcPr marL="58280" marR="58280" marT="29140" marB="29140" anchor="ctr"/>
                </a:tc>
                <a:tc>
                  <a:txBody>
                    <a:bodyPr/>
                    <a:lstStyle/>
                    <a:p>
                      <a:r>
                        <a:rPr lang="en-US" sz="1300">
                          <a:latin typeface="Amasis MT Pro Medium" panose="02040604050005020304" pitchFamily="18" charset="0"/>
                        </a:rPr>
                        <a:t>Added .get() checks and fallback handling to avoid KeyError or NoneType issues</a:t>
                      </a:r>
                    </a:p>
                  </a:txBody>
                  <a:tcPr marL="58280" marR="58280" marT="29140" marB="29140" anchor="ctr"/>
                </a:tc>
                <a:extLst>
                  <a:ext uri="{0D108BD9-81ED-4DB2-BD59-A6C34878D82A}">
                    <a16:rowId xmlns:a16="http://schemas.microsoft.com/office/drawing/2014/main" val="1361068928"/>
                  </a:ext>
                </a:extLst>
              </a:tr>
              <a:tr h="689665">
                <a:tc>
                  <a:txBody>
                    <a:bodyPr/>
                    <a:lstStyle/>
                    <a:p>
                      <a:r>
                        <a:rPr lang="en-US" sz="1300">
                          <a:latin typeface="Amasis MT Pro Medium" panose="02040604050005020304" pitchFamily="18" charset="0"/>
                        </a:rPr>
                        <a:t>Mapping numeric weather codes to descriptions</a:t>
                      </a:r>
                    </a:p>
                  </a:txBody>
                  <a:tcPr marL="58280" marR="58280" marT="29140" marB="29140" anchor="ctr"/>
                </a:tc>
                <a:tc>
                  <a:txBody>
                    <a:bodyPr/>
                    <a:lstStyle/>
                    <a:p>
                      <a:r>
                        <a:rPr lang="en-US" sz="1300">
                          <a:latin typeface="Amasis MT Pro Medium" panose="02040604050005020304" pitchFamily="18" charset="0"/>
                        </a:rPr>
                        <a:t>Created a custom dictionary mapping weather codes to readable text and emojis</a:t>
                      </a:r>
                    </a:p>
                  </a:txBody>
                  <a:tcPr marL="58280" marR="58280" marT="29140" marB="29140" anchor="ctr"/>
                </a:tc>
                <a:extLst>
                  <a:ext uri="{0D108BD9-81ED-4DB2-BD59-A6C34878D82A}">
                    <a16:rowId xmlns:a16="http://schemas.microsoft.com/office/drawing/2014/main" val="2057099728"/>
                  </a:ext>
                </a:extLst>
              </a:tr>
              <a:tr h="689665">
                <a:tc>
                  <a:txBody>
                    <a:bodyPr/>
                    <a:lstStyle/>
                    <a:p>
                      <a:r>
                        <a:rPr lang="en-US" sz="1300">
                          <a:latin typeface="Amasis MT Pro Medium" panose="02040604050005020304" pitchFamily="18" charset="0"/>
                        </a:rPr>
                        <a:t>Designing a clean and user-friendly UI</a:t>
                      </a:r>
                    </a:p>
                  </a:txBody>
                  <a:tcPr marL="58280" marR="58280" marT="29140" marB="29140" anchor="ctr"/>
                </a:tc>
                <a:tc>
                  <a:txBody>
                    <a:bodyPr/>
                    <a:lstStyle/>
                    <a:p>
                      <a:r>
                        <a:rPr lang="en-US" sz="1300">
                          <a:latin typeface="Amasis MT Pro Medium" panose="02040604050005020304" pitchFamily="18" charset="0"/>
                        </a:rPr>
                        <a:t>Used Tkinter styling with padding, colors, and hover effects for better UX</a:t>
                      </a:r>
                    </a:p>
                  </a:txBody>
                  <a:tcPr marL="58280" marR="58280" marT="29140" marB="29140" anchor="ctr"/>
                </a:tc>
                <a:extLst>
                  <a:ext uri="{0D108BD9-81ED-4DB2-BD59-A6C34878D82A}">
                    <a16:rowId xmlns:a16="http://schemas.microsoft.com/office/drawing/2014/main" val="3665424949"/>
                  </a:ext>
                </a:extLst>
              </a:tr>
              <a:tr h="689665">
                <a:tc>
                  <a:txBody>
                    <a:bodyPr/>
                    <a:lstStyle/>
                    <a:p>
                      <a:r>
                        <a:rPr lang="en-IN" sz="1300">
                          <a:latin typeface="Amasis MT Pro Medium" panose="02040604050005020304" pitchFamily="18" charset="0"/>
                        </a:rPr>
                        <a:t>Real-time API fetching delays</a:t>
                      </a:r>
                    </a:p>
                  </a:txBody>
                  <a:tcPr marL="58280" marR="58280" marT="29140" marB="29140" anchor="ctr"/>
                </a:tc>
                <a:tc>
                  <a:txBody>
                    <a:bodyPr/>
                    <a:lstStyle/>
                    <a:p>
                      <a:r>
                        <a:rPr lang="en-US" sz="1300">
                          <a:latin typeface="Amasis MT Pro Medium" panose="02040604050005020304" pitchFamily="18" charset="0"/>
                        </a:rPr>
                        <a:t>Kept API calls lightweight by limiting result count and handling response time safely</a:t>
                      </a:r>
                    </a:p>
                  </a:txBody>
                  <a:tcPr marL="58280" marR="58280" marT="29140" marB="29140" anchor="ctr"/>
                </a:tc>
                <a:extLst>
                  <a:ext uri="{0D108BD9-81ED-4DB2-BD59-A6C34878D82A}">
                    <a16:rowId xmlns:a16="http://schemas.microsoft.com/office/drawing/2014/main" val="1707702818"/>
                  </a:ext>
                </a:extLst>
              </a:tr>
              <a:tr h="689665">
                <a:tc>
                  <a:txBody>
                    <a:bodyPr/>
                    <a:lstStyle/>
                    <a:p>
                      <a:r>
                        <a:rPr lang="en-US" sz="1300">
                          <a:latin typeface="Amasis MT Pro Medium" panose="02040604050005020304" pitchFamily="18" charset="0"/>
                        </a:rPr>
                        <a:t>Ensuring app does not crash on API failure</a:t>
                      </a:r>
                    </a:p>
                  </a:txBody>
                  <a:tcPr marL="58280" marR="58280" marT="29140" marB="29140" anchor="ctr"/>
                </a:tc>
                <a:tc>
                  <a:txBody>
                    <a:bodyPr/>
                    <a:lstStyle/>
                    <a:p>
                      <a:r>
                        <a:rPr lang="en-US" sz="1300">
                          <a:latin typeface="Amasis MT Pro Medium" panose="02040604050005020304" pitchFamily="18" charset="0"/>
                        </a:rPr>
                        <a:t>Wrapped API calls and parsing in conditional logic to handle None or failed calls</a:t>
                      </a:r>
                    </a:p>
                  </a:txBody>
                  <a:tcPr marL="58280" marR="58280" marT="29140" marB="29140" anchor="ctr"/>
                </a:tc>
                <a:extLst>
                  <a:ext uri="{0D108BD9-81ED-4DB2-BD59-A6C34878D82A}">
                    <a16:rowId xmlns:a16="http://schemas.microsoft.com/office/drawing/2014/main" val="3826831839"/>
                  </a:ext>
                </a:extLst>
              </a:tr>
            </a:tbl>
          </a:graphicData>
        </a:graphic>
      </p:graphicFrame>
    </p:spTree>
    <p:extLst>
      <p:ext uri="{BB962C8B-B14F-4D97-AF65-F5344CB8AC3E}">
        <p14:creationId xmlns:p14="http://schemas.microsoft.com/office/powerpoint/2010/main" val="4226869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25113626-0627-2028-92BD-07233330E690}"/>
            </a:ext>
          </a:extLst>
        </p:cNvPr>
        <p:cNvGrpSpPr/>
        <p:nvPr/>
      </p:nvGrpSpPr>
      <p:grpSpPr>
        <a:xfrm>
          <a:off x="0" y="0"/>
          <a:ext cx="0" cy="0"/>
          <a:chOff x="0" y="0"/>
          <a:chExt cx="0" cy="0"/>
        </a:xfrm>
      </p:grpSpPr>
      <p:grpSp>
        <p:nvGrpSpPr>
          <p:cNvPr id="55" name="Group 54">
            <a:extLst>
              <a:ext uri="{FF2B5EF4-FFF2-40B4-BE49-F238E27FC236}">
                <a16:creationId xmlns:a16="http://schemas.microsoft.com/office/drawing/2014/main" id="{DFB5D1BB-0703-437B-BD1E-1D07F8A27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5" name="Picture 24">
              <a:extLst>
                <a:ext uri="{FF2B5EF4-FFF2-40B4-BE49-F238E27FC236}">
                  <a16:creationId xmlns:a16="http://schemas.microsoft.com/office/drawing/2014/main" id="{3886586B-3F0F-4593-B272-AE75AD0F092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6" name="Rectangle 55">
              <a:extLst>
                <a:ext uri="{FF2B5EF4-FFF2-40B4-BE49-F238E27FC236}">
                  <a16:creationId xmlns:a16="http://schemas.microsoft.com/office/drawing/2014/main" id="{020DEB59-BF94-41B5-8F16-8B10442EE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7" name="Picture 26">
              <a:extLst>
                <a:ext uri="{FF2B5EF4-FFF2-40B4-BE49-F238E27FC236}">
                  <a16:creationId xmlns:a16="http://schemas.microsoft.com/office/drawing/2014/main" id="{9A3BEF6F-FC03-43B1-8D1B-8DA3A360DB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8" name="Picture 27">
              <a:extLst>
                <a:ext uri="{FF2B5EF4-FFF2-40B4-BE49-F238E27FC236}">
                  <a16:creationId xmlns:a16="http://schemas.microsoft.com/office/drawing/2014/main" id="{0F49BA32-A501-4C79-9A72-92587AB9EE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57" name="Straight Connector 56">
            <a:extLst>
              <a:ext uri="{FF2B5EF4-FFF2-40B4-BE49-F238E27FC236}">
                <a16:creationId xmlns:a16="http://schemas.microsoft.com/office/drawing/2014/main" id="{883F92AF-2403-4558-B1D7-72130A1E4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58" name="Rectangle 57">
            <a:extLst>
              <a:ext uri="{FF2B5EF4-FFF2-40B4-BE49-F238E27FC236}">
                <a16:creationId xmlns:a16="http://schemas.microsoft.com/office/drawing/2014/main" id="{A440FBE6-72B7-43D4-A8EB-FDBC35FE5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647B8492-BC4D-4046-B35A-C38E03494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5" name="Picture 34">
              <a:extLst>
                <a:ext uri="{FF2B5EF4-FFF2-40B4-BE49-F238E27FC236}">
                  <a16:creationId xmlns:a16="http://schemas.microsoft.com/office/drawing/2014/main" id="{47264A7B-BD07-443B-B4AE-B7D112274D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0" name="Rectangle 59">
              <a:extLst>
                <a:ext uri="{FF2B5EF4-FFF2-40B4-BE49-F238E27FC236}">
                  <a16:creationId xmlns:a16="http://schemas.microsoft.com/office/drawing/2014/main" id="{8D9B85B4-ACC6-412B-BC6B-2163BCCDF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37" name="Picture 36">
              <a:extLst>
                <a:ext uri="{FF2B5EF4-FFF2-40B4-BE49-F238E27FC236}">
                  <a16:creationId xmlns:a16="http://schemas.microsoft.com/office/drawing/2014/main" id="{17D5E57D-F913-44D3-9AF3-FCDFAE64F7E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8" name="Picture 37">
              <a:extLst>
                <a:ext uri="{FF2B5EF4-FFF2-40B4-BE49-F238E27FC236}">
                  <a16:creationId xmlns:a16="http://schemas.microsoft.com/office/drawing/2014/main" id="{BCF01E4E-4102-455A-BC41-D5F848B9417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40" name="Straight Connector 39">
            <a:extLst>
              <a:ext uri="{FF2B5EF4-FFF2-40B4-BE49-F238E27FC236}">
                <a16:creationId xmlns:a16="http://schemas.microsoft.com/office/drawing/2014/main" id="{16652DC1-CA18-4263-AC06-BAB0B05EC78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EE122206-7DFB-E5C0-1BC1-5CE52DE1B090}"/>
              </a:ext>
            </a:extLst>
          </p:cNvPr>
          <p:cNvSpPr txBox="1"/>
          <p:nvPr/>
        </p:nvSpPr>
        <p:spPr>
          <a:xfrm>
            <a:off x="788156" y="2056648"/>
            <a:ext cx="4209635" cy="3382094"/>
          </a:xfrm>
          <a:prstGeom prst="rect">
            <a:avLst/>
          </a:prstGeom>
        </p:spPr>
        <p:txBody>
          <a:bodyPr vert="horz" lIns="91440" tIns="45720" rIns="91440" bIns="45720" rtlCol="0" anchor="t">
            <a:normAutofit/>
          </a:bodyPr>
          <a:lstStyle/>
          <a:p>
            <a:pPr algn="ctr">
              <a:spcBef>
                <a:spcPct val="20000"/>
              </a:spcBef>
              <a:spcAft>
                <a:spcPts val="600"/>
              </a:spcAft>
              <a:buClr>
                <a:schemeClr val="accent1"/>
              </a:buClr>
              <a:buSzPct val="115000"/>
              <a:buFont typeface="Arial"/>
              <a:buChar char="•"/>
            </a:pPr>
            <a:r>
              <a:rPr lang="en-US" sz="1600" b="1" dirty="0">
                <a:solidFill>
                  <a:srgbClr val="00B0F0"/>
                </a:solidFill>
                <a:latin typeface="Amasis MT Pro Black" panose="02040A04050005020304" pitchFamily="18" charset="0"/>
              </a:rPr>
              <a:t>Project Approach :</a:t>
            </a:r>
          </a:p>
          <a:p>
            <a:pPr algn="ctr">
              <a:spcBef>
                <a:spcPct val="20000"/>
              </a:spcBef>
              <a:spcAft>
                <a:spcPts val="600"/>
              </a:spcAft>
              <a:buClr>
                <a:schemeClr val="accent1"/>
              </a:buClr>
              <a:buSzPct val="115000"/>
              <a:buFont typeface="Arial"/>
              <a:buChar char="•"/>
            </a:pPr>
            <a:r>
              <a:rPr lang="en-US" sz="1600" dirty="0">
                <a:solidFill>
                  <a:srgbClr val="00B0F0"/>
                </a:solidFill>
                <a:latin typeface="Amasis MT Pro Black" panose="02040A04050005020304" pitchFamily="18" charset="0"/>
              </a:rPr>
              <a:t>The app takes a city name from the user, uses the </a:t>
            </a:r>
            <a:r>
              <a:rPr lang="en-US" sz="1600" b="1" dirty="0">
                <a:solidFill>
                  <a:srgbClr val="00B0F0"/>
                </a:solidFill>
                <a:latin typeface="Amasis MT Pro Black" panose="02040A04050005020304" pitchFamily="18" charset="0"/>
              </a:rPr>
              <a:t>Open-</a:t>
            </a:r>
            <a:r>
              <a:rPr lang="en-US" sz="1600" b="1" dirty="0" err="1">
                <a:solidFill>
                  <a:srgbClr val="00B0F0"/>
                </a:solidFill>
                <a:latin typeface="Amasis MT Pro Black" panose="02040A04050005020304" pitchFamily="18" charset="0"/>
              </a:rPr>
              <a:t>Meteo</a:t>
            </a:r>
            <a:r>
              <a:rPr lang="en-US" sz="1600" b="1" dirty="0">
                <a:solidFill>
                  <a:srgbClr val="00B0F0"/>
                </a:solidFill>
                <a:latin typeface="Amasis MT Pro Black" panose="02040A04050005020304" pitchFamily="18" charset="0"/>
              </a:rPr>
              <a:t> Geocoding API</a:t>
            </a:r>
            <a:r>
              <a:rPr lang="en-US" sz="1600" dirty="0">
                <a:solidFill>
                  <a:srgbClr val="00B0F0"/>
                </a:solidFill>
                <a:latin typeface="Amasis MT Pro Black" panose="02040A04050005020304" pitchFamily="18" charset="0"/>
              </a:rPr>
              <a:t> to fetch coordinates, then retrieves </a:t>
            </a:r>
            <a:r>
              <a:rPr lang="en-US" sz="1600" b="1" dirty="0">
                <a:solidFill>
                  <a:srgbClr val="00B0F0"/>
                </a:solidFill>
                <a:latin typeface="Amasis MT Pro Black" panose="02040A04050005020304" pitchFamily="18" charset="0"/>
              </a:rPr>
              <a:t>real-time weather data</a:t>
            </a:r>
            <a:r>
              <a:rPr lang="en-US" sz="1600" dirty="0">
                <a:solidFill>
                  <a:srgbClr val="00B0F0"/>
                </a:solidFill>
                <a:latin typeface="Amasis MT Pro Black" panose="02040A04050005020304" pitchFamily="18" charset="0"/>
              </a:rPr>
              <a:t> via the </a:t>
            </a:r>
            <a:r>
              <a:rPr lang="en-US" sz="1600" b="1" dirty="0">
                <a:solidFill>
                  <a:srgbClr val="00B0F0"/>
                </a:solidFill>
                <a:latin typeface="Amasis MT Pro Black" panose="02040A04050005020304" pitchFamily="18" charset="0"/>
              </a:rPr>
              <a:t>Open-</a:t>
            </a:r>
            <a:r>
              <a:rPr lang="en-US" sz="1600" b="1" dirty="0" err="1">
                <a:solidFill>
                  <a:srgbClr val="00B0F0"/>
                </a:solidFill>
                <a:latin typeface="Amasis MT Pro Black" panose="02040A04050005020304" pitchFamily="18" charset="0"/>
              </a:rPr>
              <a:t>Meteo</a:t>
            </a:r>
            <a:r>
              <a:rPr lang="en-US" sz="1600" b="1" dirty="0">
                <a:solidFill>
                  <a:srgbClr val="00B0F0"/>
                </a:solidFill>
                <a:latin typeface="Amasis MT Pro Black" panose="02040A04050005020304" pitchFamily="18" charset="0"/>
              </a:rPr>
              <a:t> Weather API</a:t>
            </a:r>
            <a:r>
              <a:rPr lang="en-US" sz="1600" dirty="0">
                <a:solidFill>
                  <a:srgbClr val="00B0F0"/>
                </a:solidFill>
                <a:latin typeface="Amasis MT Pro Black" panose="02040A04050005020304" pitchFamily="18" charset="0"/>
              </a:rPr>
              <a:t>. The data is parsed and displayed in a clean </a:t>
            </a:r>
            <a:r>
              <a:rPr lang="en-US" sz="1600" b="1" dirty="0" err="1">
                <a:solidFill>
                  <a:srgbClr val="00B0F0"/>
                </a:solidFill>
                <a:latin typeface="Amasis MT Pro Black" panose="02040A04050005020304" pitchFamily="18" charset="0"/>
              </a:rPr>
              <a:t>Tkinter</a:t>
            </a:r>
            <a:r>
              <a:rPr lang="en-US" sz="1600" b="1" dirty="0">
                <a:solidFill>
                  <a:srgbClr val="00B0F0"/>
                </a:solidFill>
                <a:latin typeface="Amasis MT Pro Black" panose="02040A04050005020304" pitchFamily="18" charset="0"/>
              </a:rPr>
              <a:t> GUI</a:t>
            </a:r>
            <a:r>
              <a:rPr lang="en-US" sz="1600" dirty="0">
                <a:solidFill>
                  <a:srgbClr val="00B0F0"/>
                </a:solidFill>
                <a:latin typeface="Amasis MT Pro Black" panose="02040A04050005020304" pitchFamily="18" charset="0"/>
              </a:rPr>
              <a:t> with emoji-based weather descriptions and proper error handling.</a:t>
            </a:r>
          </a:p>
        </p:txBody>
      </p:sp>
      <p:pic>
        <p:nvPicPr>
          <p:cNvPr id="5" name="Picture 4" descr="Balls falling in holes">
            <a:extLst>
              <a:ext uri="{FF2B5EF4-FFF2-40B4-BE49-F238E27FC236}">
                <a16:creationId xmlns:a16="http://schemas.microsoft.com/office/drawing/2014/main" id="{CED23D03-9CDC-9F88-B3B0-0C7E9C38E041}"/>
              </a:ext>
            </a:extLst>
          </p:cNvPr>
          <p:cNvPicPr>
            <a:picLocks noChangeAspect="1"/>
          </p:cNvPicPr>
          <p:nvPr/>
        </p:nvPicPr>
        <p:blipFill>
          <a:blip r:embed="rId5"/>
          <a:srcRect l="621" r="13321" b="2"/>
          <a:stretch>
            <a:fillRect/>
          </a:stretch>
        </p:blipFill>
        <p:spPr>
          <a:xfrm>
            <a:off x="5418668" y="982131"/>
            <a:ext cx="5469466" cy="4893735"/>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2080444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A9207B-DCEB-067E-6145-78E3BB036FF8}"/>
            </a:ext>
          </a:extLst>
        </p:cNvPr>
        <p:cNvGrpSpPr/>
        <p:nvPr/>
      </p:nvGrpSpPr>
      <p:grpSpPr>
        <a:xfrm>
          <a:off x="0" y="0"/>
          <a:ext cx="0" cy="0"/>
          <a:chOff x="0" y="0"/>
          <a:chExt cx="0" cy="0"/>
        </a:xfrm>
      </p:grpSpPr>
      <p:pic>
        <p:nvPicPr>
          <p:cNvPr id="5" name="Picture 4" descr="A diagram of a software system&#10;&#10;AI-generated content may be incorrect.">
            <a:extLst>
              <a:ext uri="{FF2B5EF4-FFF2-40B4-BE49-F238E27FC236}">
                <a16:creationId xmlns:a16="http://schemas.microsoft.com/office/drawing/2014/main" id="{5D0395CE-7E33-D543-4067-A12C897BF8FD}"/>
              </a:ext>
            </a:extLst>
          </p:cNvPr>
          <p:cNvPicPr>
            <a:picLocks noChangeAspect="1"/>
          </p:cNvPicPr>
          <p:nvPr/>
        </p:nvPicPr>
        <p:blipFill>
          <a:blip r:embed="rId3"/>
          <a:stretch>
            <a:fillRect/>
          </a:stretch>
        </p:blipFill>
        <p:spPr>
          <a:xfrm>
            <a:off x="3851032" y="957106"/>
            <a:ext cx="4172032" cy="4943787"/>
          </a:xfrm>
          <a:prstGeom prst="rect">
            <a:avLst/>
          </a:prstGeom>
          <a:ln w="2286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D53F0C4A-A3EE-4986-83BF-A599FB61C2E0}"/>
              </a:ext>
            </a:extLst>
          </p:cNvPr>
          <p:cNvSpPr txBox="1"/>
          <p:nvPr/>
        </p:nvSpPr>
        <p:spPr>
          <a:xfrm>
            <a:off x="116503" y="2369574"/>
            <a:ext cx="3734529" cy="369332"/>
          </a:xfrm>
          <a:prstGeom prst="rect">
            <a:avLst/>
          </a:prstGeom>
          <a:noFill/>
        </p:spPr>
        <p:txBody>
          <a:bodyPr wrap="square" rtlCol="0">
            <a:spAutoFit/>
          </a:bodyPr>
          <a:lstStyle/>
          <a:p>
            <a:r>
              <a:rPr lang="en-IN" dirty="0">
                <a:latin typeface="Amasis MT Pro Black" panose="02040A04050005020304" pitchFamily="18" charset="0"/>
              </a:rPr>
              <a:t>PROJECT ARCHITECTURE</a:t>
            </a:r>
          </a:p>
        </p:txBody>
      </p:sp>
    </p:spTree>
    <p:extLst>
      <p:ext uri="{BB962C8B-B14F-4D97-AF65-F5344CB8AC3E}">
        <p14:creationId xmlns:p14="http://schemas.microsoft.com/office/powerpoint/2010/main" val="4091820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2.08333E-7 -3.7037E-6 L -2.08333E-7 -0.07222 " pathEditMode="relative" rAng="0" ptsTypes="AA">
                                      <p:cBhvr>
                                        <p:cTn id="6" dur="250" accel="50000" decel="50000" autoRev="1" fill="hold">
                                          <p:stCondLst>
                                            <p:cond delay="0"/>
                                          </p:stCondLst>
                                        </p:cTn>
                                        <p:tgtEl>
                                          <p:spTgt spid="6"/>
                                        </p:tgtEl>
                                        <p:attrNameLst>
                                          <p:attrName>ppt_x</p:attrName>
                                          <p:attrName>ppt_y</p:attrName>
                                        </p:attrNameLst>
                                      </p:cBhvr>
                                      <p:rCtr x="0" y="-3611"/>
                                    </p:animMotion>
                                    <p:animRot by="1500000">
                                      <p:cBhvr>
                                        <p:cTn id="7" dur="125" fill="hold">
                                          <p:stCondLst>
                                            <p:cond delay="0"/>
                                          </p:stCondLst>
                                        </p:cTn>
                                        <p:tgtEl>
                                          <p:spTgt spid="6"/>
                                        </p:tgtEl>
                                        <p:attrNameLst>
                                          <p:attrName>r</p:attrName>
                                        </p:attrNameLst>
                                      </p:cBhvr>
                                    </p:animRot>
                                    <p:animRot by="-1500000">
                                      <p:cBhvr>
                                        <p:cTn id="8" dur="125" fill="hold">
                                          <p:stCondLst>
                                            <p:cond delay="125"/>
                                          </p:stCondLst>
                                        </p:cTn>
                                        <p:tgtEl>
                                          <p:spTgt spid="6"/>
                                        </p:tgtEl>
                                        <p:attrNameLst>
                                          <p:attrName>r</p:attrName>
                                        </p:attrNameLst>
                                      </p:cBhvr>
                                    </p:animRot>
                                    <p:animRot by="-1500000">
                                      <p:cBhvr>
                                        <p:cTn id="9" dur="125" fill="hold">
                                          <p:stCondLst>
                                            <p:cond delay="250"/>
                                          </p:stCondLst>
                                        </p:cTn>
                                        <p:tgtEl>
                                          <p:spTgt spid="6"/>
                                        </p:tgtEl>
                                        <p:attrNameLst>
                                          <p:attrName>r</p:attrName>
                                        </p:attrNameLst>
                                      </p:cBhvr>
                                    </p:animRot>
                                    <p:animRot by="1500000">
                                      <p:cBhvr>
                                        <p:cTn id="10" dur="125" fill="hold">
                                          <p:stCondLst>
                                            <p:cond delay="375"/>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5F066B-D304-0393-DC55-30CDEFA5F99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5C94FB9-D456-C640-E882-F45391DE989F}"/>
              </a:ext>
            </a:extLst>
          </p:cNvPr>
          <p:cNvPicPr>
            <a:picLocks noChangeAspect="1"/>
          </p:cNvPicPr>
          <p:nvPr/>
        </p:nvPicPr>
        <p:blipFill>
          <a:blip r:embed="rId2"/>
          <a:stretch>
            <a:fillRect/>
          </a:stretch>
        </p:blipFill>
        <p:spPr>
          <a:xfrm>
            <a:off x="2472629" y="886067"/>
            <a:ext cx="7656110" cy="5172019"/>
          </a:xfrm>
          <a:prstGeom prst="rect">
            <a:avLst/>
          </a:prstGeom>
          <a:ln w="2286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6BDE1321-9217-409A-BE61-01E6463FAB06}"/>
              </a:ext>
            </a:extLst>
          </p:cNvPr>
          <p:cNvSpPr txBox="1"/>
          <p:nvPr/>
        </p:nvSpPr>
        <p:spPr>
          <a:xfrm>
            <a:off x="875071" y="1111045"/>
            <a:ext cx="1188190" cy="369332"/>
          </a:xfrm>
          <a:prstGeom prst="rect">
            <a:avLst/>
          </a:prstGeom>
          <a:noFill/>
        </p:spPr>
        <p:txBody>
          <a:bodyPr wrap="square" rtlCol="0">
            <a:spAutoFit/>
          </a:bodyPr>
          <a:lstStyle/>
          <a:p>
            <a:r>
              <a:rPr lang="en-US" dirty="0">
                <a:solidFill>
                  <a:srgbClr val="7030A0"/>
                </a:solidFill>
                <a:latin typeface="Amasis MT Pro Black" panose="02040A04050005020304" pitchFamily="18" charset="0"/>
              </a:rPr>
              <a:t>CODES:</a:t>
            </a:r>
            <a:endParaRPr lang="en-IN" dirty="0">
              <a:solidFill>
                <a:srgbClr val="7030A0"/>
              </a:solidFill>
              <a:latin typeface="Amasis MT Pro Black" panose="02040A04050005020304" pitchFamily="18" charset="0"/>
            </a:endParaRPr>
          </a:p>
        </p:txBody>
      </p:sp>
    </p:spTree>
    <p:extLst>
      <p:ext uri="{BB962C8B-B14F-4D97-AF65-F5344CB8AC3E}">
        <p14:creationId xmlns:p14="http://schemas.microsoft.com/office/powerpoint/2010/main" val="2697261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736C1-B81D-9455-939E-089EFAEB36C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1FDE587-8D8C-570B-B7DF-8248A40B5271}"/>
              </a:ext>
            </a:extLst>
          </p:cNvPr>
          <p:cNvPicPr>
            <a:picLocks noChangeAspect="1"/>
          </p:cNvPicPr>
          <p:nvPr/>
        </p:nvPicPr>
        <p:blipFill>
          <a:blip r:embed="rId2"/>
          <a:stretch>
            <a:fillRect/>
          </a:stretch>
        </p:blipFill>
        <p:spPr>
          <a:xfrm>
            <a:off x="1697066" y="909764"/>
            <a:ext cx="8797868" cy="487808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639535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A5B04A-87D9-C289-78AD-4CDC158C04B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ECE4DF8-F9DC-5A90-1F03-84D06A637CE8}"/>
              </a:ext>
            </a:extLst>
          </p:cNvPr>
          <p:cNvPicPr>
            <a:picLocks noChangeAspect="1"/>
          </p:cNvPicPr>
          <p:nvPr/>
        </p:nvPicPr>
        <p:blipFill>
          <a:blip r:embed="rId2"/>
          <a:stretch>
            <a:fillRect/>
          </a:stretch>
        </p:blipFill>
        <p:spPr>
          <a:xfrm>
            <a:off x="3142838" y="871180"/>
            <a:ext cx="5906324" cy="5115639"/>
          </a:xfrm>
          <a:prstGeom prst="rect">
            <a:avLst/>
          </a:prstGeom>
        </p:spPr>
      </p:pic>
    </p:spTree>
    <p:extLst>
      <p:ext uri="{BB962C8B-B14F-4D97-AF65-F5344CB8AC3E}">
        <p14:creationId xmlns:p14="http://schemas.microsoft.com/office/powerpoint/2010/main" val="27687682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Organic</Template>
  <TotalTime>53</TotalTime>
  <Words>448</Words>
  <Application>Microsoft Office PowerPoint</Application>
  <PresentationFormat>Widescreen</PresentationFormat>
  <Paragraphs>55</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Amasis MT Pro Black</vt:lpstr>
      <vt:lpstr>Amasis MT Pro Medium</vt:lpstr>
      <vt:lpstr>Aptos</vt:lpstr>
      <vt:lpstr>Arial</vt:lpstr>
      <vt:lpstr>Garamond</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Jatin Kumar</dc:creator>
  <cp:lastModifiedBy>Jatin Kumar</cp:lastModifiedBy>
  <cp:revision>5</cp:revision>
  <dcterms:created xsi:type="dcterms:W3CDTF">2025-06-30T07:40:33Z</dcterms:created>
  <dcterms:modified xsi:type="dcterms:W3CDTF">2025-07-01T00:43:35Z</dcterms:modified>
</cp:coreProperties>
</file>