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82" r:id="rId6"/>
    <p:sldId id="283" r:id="rId7"/>
    <p:sldId id="284" r:id="rId8"/>
    <p:sldId id="263" r:id="rId9"/>
    <p:sldId id="287" r:id="rId10"/>
    <p:sldId id="264" r:id="rId11"/>
    <p:sldId id="265" r:id="rId12"/>
    <p:sldId id="280" r:id="rId13"/>
    <p:sldId id="267" r:id="rId14"/>
    <p:sldId id="268" r:id="rId15"/>
    <p:sldId id="269" r:id="rId16"/>
    <p:sldId id="270" r:id="rId17"/>
    <p:sldId id="271" r:id="rId18"/>
    <p:sldId id="285" r:id="rId19"/>
    <p:sldId id="272" r:id="rId20"/>
    <p:sldId id="273" r:id="rId21"/>
    <p:sldId id="274" r:id="rId22"/>
    <p:sldId id="275" r:id="rId23"/>
    <p:sldId id="281" r:id="rId24"/>
    <p:sldId id="276" r:id="rId25"/>
    <p:sldId id="277" r:id="rId26"/>
    <p:sldId id="278" r:id="rId27"/>
    <p:sldId id="286"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31-08-2017</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24569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7C47F-D78A-4C0B-98F2-341D7D720C12}" type="datetimeFigureOut">
              <a:rPr lang="en-IN" smtClean="0"/>
              <a:t>31-08-2017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07356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7C47F-D78A-4C0B-98F2-341D7D720C12}" type="datetimeFigureOut">
              <a:rPr lang="en-IN" smtClean="0"/>
              <a:t>31-08-2017</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D6EDE-ED37-485F-88AF-55A3E705EF6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656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31-08-2017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1767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31-08-2017</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6146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31-08-2017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86984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31-08-2017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311753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31-08-2017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76251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7C47F-D78A-4C0B-98F2-341D7D720C12}" type="datetimeFigureOut">
              <a:rPr lang="en-IN" smtClean="0"/>
              <a:t>31-08-2017</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57527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7C47F-D78A-4C0B-98F2-341D7D720C12}" type="datetimeFigureOut">
              <a:rPr lang="en-IN" smtClean="0"/>
              <a:t>31-08-2017</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13030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37C47F-D78A-4C0B-98F2-341D7D720C12}" type="datetimeFigureOut">
              <a:rPr lang="en-IN" smtClean="0"/>
              <a:t>31-08-2017</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380191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37C47F-D78A-4C0B-98F2-341D7D720C12}" type="datetimeFigureOut">
              <a:rPr lang="en-IN" smtClean="0"/>
              <a:t>31-08-2017</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5079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37C47F-D78A-4C0B-98F2-341D7D720C12}" type="datetimeFigureOut">
              <a:rPr lang="en-IN" smtClean="0"/>
              <a:t>31-08-2017</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109903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7C47F-D78A-4C0B-98F2-341D7D720C12}" type="datetimeFigureOut">
              <a:rPr lang="en-IN" smtClean="0"/>
              <a:t>31-08-2017</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35861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31-08-2017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213832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7C47F-D78A-4C0B-98F2-341D7D720C12}" type="datetimeFigureOut">
              <a:rPr lang="en-IN" smtClean="0"/>
              <a:t>31-08-2017</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DD6EDE-ED37-485F-88AF-55A3E705EF69}" type="slidenum">
              <a:rPr lang="en-IN" smtClean="0"/>
              <a:t>‹#›</a:t>
            </a:fld>
            <a:endParaRPr lang="en-IN"/>
          </a:p>
        </p:txBody>
      </p:sp>
    </p:spTree>
    <p:extLst>
      <p:ext uri="{BB962C8B-B14F-4D97-AF65-F5344CB8AC3E}">
        <p14:creationId xmlns:p14="http://schemas.microsoft.com/office/powerpoint/2010/main" val="4319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37C47F-D78A-4C0B-98F2-341D7D720C12}" type="datetimeFigureOut">
              <a:rPr lang="en-IN" smtClean="0"/>
              <a:t>31-08-2017</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DD6EDE-ED37-485F-88AF-55A3E705EF69}" type="slidenum">
              <a:rPr lang="en-IN" smtClean="0"/>
              <a:t>‹#›</a:t>
            </a:fld>
            <a:endParaRPr lang="en-IN"/>
          </a:p>
        </p:txBody>
      </p:sp>
    </p:spTree>
    <p:extLst>
      <p:ext uri="{BB962C8B-B14F-4D97-AF65-F5344CB8AC3E}">
        <p14:creationId xmlns:p14="http://schemas.microsoft.com/office/powerpoint/2010/main" val="4032152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7635" y="1986674"/>
            <a:ext cx="7928774" cy="1754326"/>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effectLst>
                  <a:outerShdw blurRad="12700" dist="38100" dir="2700000" algn="tl" rotWithShape="0">
                    <a:schemeClr val="accent5">
                      <a:lumMod val="60000"/>
                      <a:lumOff val="40000"/>
                    </a:schemeClr>
                  </a:outerShdw>
                </a:effectLst>
              </a:rPr>
              <a:t>DNS</a:t>
            </a:r>
          </a:p>
          <a:p>
            <a:pPr algn="ctr"/>
            <a:r>
              <a:rPr lang="en-US" sz="5400" b="1" dirty="0" smtClean="0">
                <a:ln w="9525">
                  <a:solidFill>
                    <a:schemeClr val="bg1"/>
                  </a:solidFill>
                  <a:prstDash val="solid"/>
                </a:ln>
                <a:effectLst>
                  <a:outerShdw blurRad="12700" dist="38100" dir="2700000" algn="tl" rotWithShape="0">
                    <a:schemeClr val="accent5">
                      <a:lumMod val="60000"/>
                      <a:lumOff val="40000"/>
                    </a:schemeClr>
                  </a:outerShdw>
                </a:effectLst>
              </a:rPr>
              <a:t>Domain Naming Server</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
        <p:nvSpPr>
          <p:cNvPr id="3" name="TextBox 2"/>
          <p:cNvSpPr txBox="1"/>
          <p:nvPr/>
        </p:nvSpPr>
        <p:spPr>
          <a:xfrm>
            <a:off x="8039595" y="5237018"/>
            <a:ext cx="3847605" cy="646331"/>
          </a:xfrm>
          <a:prstGeom prst="rect">
            <a:avLst/>
          </a:prstGeom>
          <a:noFill/>
        </p:spPr>
        <p:txBody>
          <a:bodyPr wrap="square" rtlCol="0">
            <a:spAutoFit/>
          </a:bodyPr>
          <a:lstStyle/>
          <a:p>
            <a:r>
              <a:rPr lang="en-US" dirty="0" smtClean="0"/>
              <a:t>Presented By:</a:t>
            </a:r>
          </a:p>
          <a:p>
            <a:r>
              <a:rPr lang="en-US" dirty="0" smtClean="0"/>
              <a:t>Jatin Aggarwal</a:t>
            </a:r>
            <a:endParaRPr lang="en-US" dirty="0"/>
          </a:p>
        </p:txBody>
      </p:sp>
    </p:spTree>
    <p:extLst>
      <p:ext uri="{BB962C8B-B14F-4D97-AF65-F5344CB8AC3E}">
        <p14:creationId xmlns:p14="http://schemas.microsoft.com/office/powerpoint/2010/main" val="388236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9621" y="210882"/>
            <a:ext cx="7502375"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DNS Hierarchical Flow</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Flowchart: Connector 3"/>
          <p:cNvSpPr/>
          <p:nvPr/>
        </p:nvSpPr>
        <p:spPr>
          <a:xfrm>
            <a:off x="8481826" y="3153374"/>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lowchart: Connector 4"/>
          <p:cNvSpPr/>
          <p:nvPr/>
        </p:nvSpPr>
        <p:spPr>
          <a:xfrm>
            <a:off x="7799339" y="4134035"/>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Connector 5"/>
          <p:cNvSpPr/>
          <p:nvPr/>
        </p:nvSpPr>
        <p:spPr>
          <a:xfrm>
            <a:off x="9462487" y="4134034"/>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Connector 6"/>
          <p:cNvSpPr/>
          <p:nvPr/>
        </p:nvSpPr>
        <p:spPr>
          <a:xfrm>
            <a:off x="10913600" y="4925853"/>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lowchart: Connector 7"/>
          <p:cNvSpPr/>
          <p:nvPr/>
        </p:nvSpPr>
        <p:spPr>
          <a:xfrm>
            <a:off x="10456400" y="5392990"/>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Connector 8"/>
          <p:cNvSpPr/>
          <p:nvPr/>
        </p:nvSpPr>
        <p:spPr>
          <a:xfrm>
            <a:off x="9787165" y="5691164"/>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Connector 9"/>
          <p:cNvSpPr/>
          <p:nvPr/>
        </p:nvSpPr>
        <p:spPr>
          <a:xfrm>
            <a:off x="7799339" y="5392991"/>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Connector 10"/>
          <p:cNvSpPr/>
          <p:nvPr/>
        </p:nvSpPr>
        <p:spPr>
          <a:xfrm>
            <a:off x="7179800" y="5605026"/>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Connector 11"/>
          <p:cNvSpPr/>
          <p:nvPr/>
        </p:nvSpPr>
        <p:spPr>
          <a:xfrm>
            <a:off x="6637508" y="5366487"/>
            <a:ext cx="238539" cy="2385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p:cNvCxnSpPr>
            <a:stCxn id="4" idx="3"/>
            <a:endCxn id="5" idx="7"/>
          </p:cNvCxnSpPr>
          <p:nvPr/>
        </p:nvCxnSpPr>
        <p:spPr>
          <a:xfrm flipH="1">
            <a:off x="8002945" y="3356980"/>
            <a:ext cx="513814" cy="811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6"/>
            <a:endCxn id="6" idx="1"/>
          </p:cNvCxnSpPr>
          <p:nvPr/>
        </p:nvCxnSpPr>
        <p:spPr>
          <a:xfrm>
            <a:off x="8720365" y="3272644"/>
            <a:ext cx="777055" cy="896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flipH="1">
            <a:off x="6823647" y="4253305"/>
            <a:ext cx="975692" cy="1113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1" idx="7"/>
          </p:cNvCxnSpPr>
          <p:nvPr/>
        </p:nvCxnSpPr>
        <p:spPr>
          <a:xfrm flipH="1">
            <a:off x="7383406" y="4372574"/>
            <a:ext cx="471793" cy="126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826891" y="4331015"/>
            <a:ext cx="119269" cy="1139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4"/>
            <a:endCxn id="9" idx="0"/>
          </p:cNvCxnSpPr>
          <p:nvPr/>
        </p:nvCxnSpPr>
        <p:spPr>
          <a:xfrm>
            <a:off x="9581757" y="4372573"/>
            <a:ext cx="324678" cy="1318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5"/>
            <a:endCxn id="8" idx="1"/>
          </p:cNvCxnSpPr>
          <p:nvPr/>
        </p:nvCxnSpPr>
        <p:spPr>
          <a:xfrm>
            <a:off x="9666093" y="4337640"/>
            <a:ext cx="825240" cy="1090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6"/>
            <a:endCxn id="7" idx="1"/>
          </p:cNvCxnSpPr>
          <p:nvPr/>
        </p:nvCxnSpPr>
        <p:spPr>
          <a:xfrm>
            <a:off x="9701026" y="4253304"/>
            <a:ext cx="1247507" cy="70748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20365" y="2742557"/>
            <a:ext cx="1855304" cy="369332"/>
          </a:xfrm>
          <a:prstGeom prst="rect">
            <a:avLst/>
          </a:prstGeom>
          <a:noFill/>
        </p:spPr>
        <p:txBody>
          <a:bodyPr wrap="square" rtlCol="0">
            <a:spAutoFit/>
          </a:bodyPr>
          <a:lstStyle/>
          <a:p>
            <a:r>
              <a:rPr lang="en-US" dirty="0" smtClean="0"/>
              <a:t>13 Root Servers</a:t>
            </a:r>
            <a:endParaRPr lang="en-IN" dirty="0"/>
          </a:p>
        </p:txBody>
      </p:sp>
      <p:sp>
        <p:nvSpPr>
          <p:cNvPr id="22" name="Rectangle 21"/>
          <p:cNvSpPr/>
          <p:nvPr/>
        </p:nvSpPr>
        <p:spPr>
          <a:xfrm>
            <a:off x="5502088" y="3571895"/>
            <a:ext cx="3014671" cy="646331"/>
          </a:xfrm>
          <a:prstGeom prst="rect">
            <a:avLst/>
          </a:prstGeom>
        </p:spPr>
        <p:txBody>
          <a:bodyPr wrap="none">
            <a:spAutoFit/>
          </a:bodyPr>
          <a:lstStyle/>
          <a:p>
            <a:r>
              <a:rPr lang="en-IN" dirty="0">
                <a:solidFill>
                  <a:srgbClr val="222222"/>
                </a:solidFill>
                <a:latin typeface="inherit"/>
                <a:ea typeface="Times New Roman" panose="02020603050405020304" pitchFamily="18" charset="0"/>
                <a:cs typeface="Arial" panose="020B0604020202020204" pitchFamily="34" charset="0"/>
              </a:rPr>
              <a:t>Generic Top Level </a:t>
            </a:r>
            <a:r>
              <a:rPr lang="en-IN" dirty="0" smtClean="0">
                <a:solidFill>
                  <a:srgbClr val="222222"/>
                </a:solidFill>
                <a:latin typeface="inherit"/>
                <a:ea typeface="Times New Roman" panose="02020603050405020304" pitchFamily="18" charset="0"/>
                <a:cs typeface="Arial" panose="020B0604020202020204" pitchFamily="34" charset="0"/>
              </a:rPr>
              <a:t>Domains</a:t>
            </a:r>
          </a:p>
          <a:p>
            <a:r>
              <a:rPr lang="en-US" dirty="0" smtClean="0">
                <a:solidFill>
                  <a:srgbClr val="222222"/>
                </a:solidFill>
                <a:latin typeface="inherit"/>
                <a:cs typeface="Arial" panose="020B0604020202020204" pitchFamily="34" charset="0"/>
              </a:rPr>
              <a:t>Com, org, </a:t>
            </a:r>
            <a:r>
              <a:rPr lang="en-US" dirty="0" err="1" smtClean="0">
                <a:solidFill>
                  <a:srgbClr val="222222"/>
                </a:solidFill>
                <a:latin typeface="inherit"/>
                <a:cs typeface="Arial" panose="020B0604020202020204" pitchFamily="34" charset="0"/>
              </a:rPr>
              <a:t>edu</a:t>
            </a:r>
            <a:r>
              <a:rPr lang="en-US" dirty="0" smtClean="0">
                <a:solidFill>
                  <a:srgbClr val="222222"/>
                </a:solidFill>
                <a:latin typeface="inherit"/>
                <a:cs typeface="Arial" panose="020B0604020202020204" pitchFamily="34" charset="0"/>
              </a:rPr>
              <a:t>, </a:t>
            </a:r>
            <a:r>
              <a:rPr lang="en-US" dirty="0" err="1" smtClean="0">
                <a:solidFill>
                  <a:srgbClr val="222222"/>
                </a:solidFill>
                <a:latin typeface="inherit"/>
                <a:cs typeface="Arial" panose="020B0604020202020204" pitchFamily="34" charset="0"/>
              </a:rPr>
              <a:t>etc</a:t>
            </a:r>
            <a:endParaRPr lang="en-IN" dirty="0"/>
          </a:p>
        </p:txBody>
      </p:sp>
      <p:sp>
        <p:nvSpPr>
          <p:cNvPr id="23" name="Rectangle 22"/>
          <p:cNvSpPr/>
          <p:nvPr/>
        </p:nvSpPr>
        <p:spPr>
          <a:xfrm>
            <a:off x="8932692" y="3509685"/>
            <a:ext cx="3020769" cy="646331"/>
          </a:xfrm>
          <a:prstGeom prst="rect">
            <a:avLst/>
          </a:prstGeom>
        </p:spPr>
        <p:txBody>
          <a:bodyPr wrap="square">
            <a:spAutoFit/>
          </a:bodyPr>
          <a:lstStyle/>
          <a:p>
            <a:r>
              <a:rPr lang="en-IN" dirty="0">
                <a:solidFill>
                  <a:srgbClr val="222222"/>
                </a:solidFill>
                <a:latin typeface="inherit"/>
                <a:ea typeface="Times New Roman" panose="02020603050405020304" pitchFamily="18" charset="0"/>
                <a:cs typeface="Arial" panose="020B0604020202020204" pitchFamily="34" charset="0"/>
              </a:rPr>
              <a:t>Country Code Top Level </a:t>
            </a:r>
            <a:r>
              <a:rPr lang="en-IN" dirty="0" smtClean="0">
                <a:solidFill>
                  <a:srgbClr val="222222"/>
                </a:solidFill>
                <a:latin typeface="inherit"/>
                <a:ea typeface="Times New Roman" panose="02020603050405020304" pitchFamily="18" charset="0"/>
                <a:cs typeface="Arial" panose="020B0604020202020204" pitchFamily="34" charset="0"/>
              </a:rPr>
              <a:t>Domains (</a:t>
            </a:r>
            <a:r>
              <a:rPr lang="en-US" dirty="0">
                <a:solidFill>
                  <a:srgbClr val="222222"/>
                </a:solidFill>
                <a:latin typeface="inherit"/>
                <a:cs typeface="Arial" panose="020B0604020202020204" pitchFamily="34" charset="0"/>
              </a:rPr>
              <a:t>i</a:t>
            </a:r>
            <a:r>
              <a:rPr lang="en-US" dirty="0" smtClean="0">
                <a:solidFill>
                  <a:srgbClr val="222222"/>
                </a:solidFill>
                <a:latin typeface="inherit"/>
                <a:cs typeface="Arial" panose="020B0604020202020204" pitchFamily="34" charset="0"/>
              </a:rPr>
              <a:t>n, us, </a:t>
            </a:r>
            <a:r>
              <a:rPr lang="en-US" dirty="0" err="1" smtClean="0">
                <a:solidFill>
                  <a:srgbClr val="222222"/>
                </a:solidFill>
                <a:latin typeface="inherit"/>
                <a:cs typeface="Arial" panose="020B0604020202020204" pitchFamily="34" charset="0"/>
              </a:rPr>
              <a:t>uk</a:t>
            </a:r>
            <a:r>
              <a:rPr lang="en-US" dirty="0" smtClean="0">
                <a:solidFill>
                  <a:srgbClr val="222222"/>
                </a:solidFill>
                <a:latin typeface="inherit"/>
                <a:cs typeface="Arial" panose="020B0604020202020204" pitchFamily="34" charset="0"/>
              </a:rPr>
              <a:t>)</a:t>
            </a:r>
            <a:endParaRPr lang="en-IN" dirty="0"/>
          </a:p>
        </p:txBody>
      </p:sp>
      <p:sp>
        <p:nvSpPr>
          <p:cNvPr id="24" name="TextBox 23"/>
          <p:cNvSpPr txBox="1"/>
          <p:nvPr/>
        </p:nvSpPr>
        <p:spPr>
          <a:xfrm>
            <a:off x="6637508" y="5929703"/>
            <a:ext cx="1365437" cy="276999"/>
          </a:xfrm>
          <a:prstGeom prst="rect">
            <a:avLst/>
          </a:prstGeom>
          <a:noFill/>
        </p:spPr>
        <p:txBody>
          <a:bodyPr wrap="square" rtlCol="0">
            <a:spAutoFit/>
          </a:bodyPr>
          <a:lstStyle/>
          <a:p>
            <a:r>
              <a:rPr lang="en-US" sz="1200" dirty="0" smtClean="0"/>
              <a:t>Example2.org</a:t>
            </a:r>
            <a:endParaRPr lang="en-IN" sz="1200" dirty="0"/>
          </a:p>
        </p:txBody>
      </p:sp>
      <p:sp>
        <p:nvSpPr>
          <p:cNvPr id="25" name="TextBox 24"/>
          <p:cNvSpPr txBox="1"/>
          <p:nvPr/>
        </p:nvSpPr>
        <p:spPr>
          <a:xfrm>
            <a:off x="7946160" y="5658034"/>
            <a:ext cx="1365437" cy="276999"/>
          </a:xfrm>
          <a:prstGeom prst="rect">
            <a:avLst/>
          </a:prstGeom>
          <a:noFill/>
        </p:spPr>
        <p:txBody>
          <a:bodyPr wrap="square" rtlCol="0">
            <a:spAutoFit/>
          </a:bodyPr>
          <a:lstStyle/>
          <a:p>
            <a:r>
              <a:rPr lang="en-US" sz="1200" dirty="0" smtClean="0"/>
              <a:t>Example3.edu</a:t>
            </a:r>
            <a:endParaRPr lang="en-IN" sz="1200" dirty="0"/>
          </a:p>
        </p:txBody>
      </p:sp>
      <p:sp>
        <p:nvSpPr>
          <p:cNvPr id="26" name="TextBox 25"/>
          <p:cNvSpPr txBox="1"/>
          <p:nvPr/>
        </p:nvSpPr>
        <p:spPr>
          <a:xfrm>
            <a:off x="5779430" y="5030570"/>
            <a:ext cx="1365437" cy="276999"/>
          </a:xfrm>
          <a:prstGeom prst="rect">
            <a:avLst/>
          </a:prstGeom>
          <a:noFill/>
        </p:spPr>
        <p:txBody>
          <a:bodyPr wrap="square" rtlCol="0">
            <a:spAutoFit/>
          </a:bodyPr>
          <a:lstStyle/>
          <a:p>
            <a:r>
              <a:rPr lang="en-US" sz="1200" dirty="0" smtClean="0"/>
              <a:t>Example1.com</a:t>
            </a:r>
            <a:endParaRPr lang="en-IN" sz="1200" dirty="0"/>
          </a:p>
        </p:txBody>
      </p:sp>
      <p:sp>
        <p:nvSpPr>
          <p:cNvPr id="27" name="TextBox 26"/>
          <p:cNvSpPr txBox="1"/>
          <p:nvPr/>
        </p:nvSpPr>
        <p:spPr>
          <a:xfrm>
            <a:off x="9223715" y="6118183"/>
            <a:ext cx="1365437" cy="276999"/>
          </a:xfrm>
          <a:prstGeom prst="rect">
            <a:avLst/>
          </a:prstGeom>
          <a:noFill/>
        </p:spPr>
        <p:txBody>
          <a:bodyPr wrap="square" rtlCol="0">
            <a:spAutoFit/>
          </a:bodyPr>
          <a:lstStyle/>
          <a:p>
            <a:r>
              <a:rPr lang="en-US" sz="1200" dirty="0" smtClean="0"/>
              <a:t>Example1.in</a:t>
            </a:r>
            <a:endParaRPr lang="en-IN" sz="1200" dirty="0"/>
          </a:p>
        </p:txBody>
      </p:sp>
      <p:sp>
        <p:nvSpPr>
          <p:cNvPr id="28" name="TextBox 27"/>
          <p:cNvSpPr txBox="1"/>
          <p:nvPr/>
        </p:nvSpPr>
        <p:spPr>
          <a:xfrm>
            <a:off x="10350150" y="5810433"/>
            <a:ext cx="1365437" cy="276999"/>
          </a:xfrm>
          <a:prstGeom prst="rect">
            <a:avLst/>
          </a:prstGeom>
          <a:noFill/>
        </p:spPr>
        <p:txBody>
          <a:bodyPr wrap="square" rtlCol="0">
            <a:spAutoFit/>
          </a:bodyPr>
          <a:lstStyle/>
          <a:p>
            <a:r>
              <a:rPr lang="en-US" sz="1200" dirty="0" smtClean="0"/>
              <a:t>Example2.us</a:t>
            </a:r>
            <a:endParaRPr lang="en-IN" sz="1200" dirty="0"/>
          </a:p>
        </p:txBody>
      </p:sp>
      <p:sp>
        <p:nvSpPr>
          <p:cNvPr id="29" name="TextBox 28"/>
          <p:cNvSpPr txBox="1"/>
          <p:nvPr/>
        </p:nvSpPr>
        <p:spPr>
          <a:xfrm>
            <a:off x="11041298" y="5212378"/>
            <a:ext cx="1365437" cy="276999"/>
          </a:xfrm>
          <a:prstGeom prst="rect">
            <a:avLst/>
          </a:prstGeom>
          <a:noFill/>
        </p:spPr>
        <p:txBody>
          <a:bodyPr wrap="square" rtlCol="0">
            <a:spAutoFit/>
          </a:bodyPr>
          <a:lstStyle/>
          <a:p>
            <a:r>
              <a:rPr lang="en-US" sz="1200" dirty="0" smtClean="0"/>
              <a:t>Example3.uk</a:t>
            </a:r>
            <a:endParaRPr lang="en-IN" sz="1200" dirty="0"/>
          </a:p>
        </p:txBody>
      </p:sp>
      <p:sp>
        <p:nvSpPr>
          <p:cNvPr id="30" name="Rectangle 29"/>
          <p:cNvSpPr/>
          <p:nvPr/>
        </p:nvSpPr>
        <p:spPr>
          <a:xfrm>
            <a:off x="1901687" y="1115644"/>
            <a:ext cx="9813900" cy="2204130"/>
          </a:xfrm>
          <a:prstGeom prst="rect">
            <a:avLst/>
          </a:prstGeom>
        </p:spPr>
        <p:txBody>
          <a:bodyPr wrap="square">
            <a:spAutoFit/>
          </a:bodyPr>
          <a:lstStyle/>
          <a:p>
            <a:pPr fontAlgn="base">
              <a:lnSpc>
                <a:spcPct val="107000"/>
              </a:lnSpc>
              <a:spcAft>
                <a:spcPts val="0"/>
              </a:spcAft>
            </a:pP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DNS has the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inverted tree structure. </a:t>
            </a:r>
          </a:p>
          <a:p>
            <a:pPr fontAlgn="base">
              <a:lnSpc>
                <a:spcPct val="107000"/>
              </a:lnSpc>
              <a:spcAft>
                <a:spcPts val="0"/>
              </a:spcAft>
            </a:pP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Root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servers are at the top of the inverted tree, </a:t>
            </a:r>
            <a:r>
              <a:rPr lang="en-IN" sz="2600"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gTLD</a:t>
            </a: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Generic Top Level Domains) &amp; </a:t>
            </a: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CCTLD (</a:t>
            </a:r>
            <a:r>
              <a:rPr lang="en-IN" sz="26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Country Code Top Level Domains) comes below the root servers, and then comes the DNS </a:t>
            </a:r>
            <a:r>
              <a:rPr lang="en-IN" sz="26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servers of the forest or domain.</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6224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69144" y="300840"/>
            <a:ext cx="9303656" cy="2706297"/>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 domain name is the sequence of labels from a node to the root, separated by dots (“.”s), read left to right</a:t>
            </a:r>
          </a:p>
          <a:p>
            <a:pPr lvl="2">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The name space has a maximum depth of 127 levels</a:t>
            </a:r>
          </a:p>
          <a:p>
            <a:pPr lvl="2">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Domain names are limited to 255 characters in length </a:t>
            </a:r>
          </a:p>
          <a:p>
            <a:pPr lvl="1">
              <a:buFont typeface="Wingdings" panose="05000000000000000000" pitchFamily="2" charset="2"/>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 node’s domain name identifies its position in the name space</a:t>
            </a:r>
          </a:p>
        </p:txBody>
      </p:sp>
      <p:graphicFrame>
        <p:nvGraphicFramePr>
          <p:cNvPr id="3" name="Object 6"/>
          <p:cNvGraphicFramePr>
            <a:graphicFrameLocks noChangeAspect="1"/>
          </p:cNvGraphicFramePr>
          <p:nvPr>
            <p:extLst>
              <p:ext uri="{D42A27DB-BD31-4B8C-83A1-F6EECF244321}">
                <p14:modId xmlns:p14="http://schemas.microsoft.com/office/powerpoint/2010/main" val="3023934012"/>
              </p:ext>
            </p:extLst>
          </p:nvPr>
        </p:nvGraphicFramePr>
        <p:xfrm>
          <a:off x="2259495" y="3007138"/>
          <a:ext cx="9353922" cy="3539435"/>
        </p:xfrm>
        <a:graphic>
          <a:graphicData uri="http://schemas.openxmlformats.org/presentationml/2006/ole">
            <mc:AlternateContent xmlns:mc="http://schemas.openxmlformats.org/markup-compatibility/2006">
              <mc:Choice xmlns:v="urn:schemas-microsoft-com:vml" Requires="v">
                <p:oleObj spid="_x0000_s1132" name="MS Org Chart" r:id="rId3" imgW="4584399" imgH="1757508" progId="OrgPlusWOPX.4">
                  <p:embed followColorScheme="full"/>
                </p:oleObj>
              </mc:Choice>
              <mc:Fallback>
                <p:oleObj name="MS Org Chart" r:id="rId3" imgW="4584399" imgH="1757508" progId="OrgPlusWOPX.4">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495" y="3007138"/>
                        <a:ext cx="9353922" cy="353943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42556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p:cNvSpPr/>
          <p:nvPr/>
        </p:nvSpPr>
        <p:spPr>
          <a:xfrm>
            <a:off x="5698435" y="1179444"/>
            <a:ext cx="265043" cy="251791"/>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 name="Flowchart: Connector 2"/>
          <p:cNvSpPr/>
          <p:nvPr/>
        </p:nvSpPr>
        <p:spPr>
          <a:xfrm>
            <a:off x="3922644" y="2047461"/>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Connector 3"/>
          <p:cNvSpPr/>
          <p:nvPr/>
        </p:nvSpPr>
        <p:spPr>
          <a:xfrm>
            <a:off x="4320207" y="3180522"/>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p:cNvSpPr/>
          <p:nvPr/>
        </p:nvSpPr>
        <p:spPr>
          <a:xfrm>
            <a:off x="4883426" y="4220817"/>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p:cNvSpPr/>
          <p:nvPr/>
        </p:nvSpPr>
        <p:spPr>
          <a:xfrm>
            <a:off x="4883425" y="5579167"/>
            <a:ext cx="265043" cy="2517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a:stCxn id="3" idx="7"/>
            <a:endCxn id="2" idx="3"/>
          </p:cNvCxnSpPr>
          <p:nvPr/>
        </p:nvCxnSpPr>
        <p:spPr>
          <a:xfrm flipV="1">
            <a:off x="4148872" y="1394361"/>
            <a:ext cx="1588378" cy="68997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4" idx="1"/>
            <a:endCxn id="3" idx="4"/>
          </p:cNvCxnSpPr>
          <p:nvPr/>
        </p:nvCxnSpPr>
        <p:spPr>
          <a:xfrm flipH="1" flipV="1">
            <a:off x="4055166" y="2299252"/>
            <a:ext cx="303856" cy="91814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endCxn id="5" idx="1"/>
          </p:cNvCxnSpPr>
          <p:nvPr/>
        </p:nvCxnSpPr>
        <p:spPr>
          <a:xfrm>
            <a:off x="4474483" y="3422805"/>
            <a:ext cx="447758" cy="83488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5" idx="4"/>
            <a:endCxn id="6" idx="0"/>
          </p:cNvCxnSpPr>
          <p:nvPr/>
        </p:nvCxnSpPr>
        <p:spPr>
          <a:xfrm flipH="1">
            <a:off x="5015947" y="4472608"/>
            <a:ext cx="1" cy="1106559"/>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698435" y="781878"/>
            <a:ext cx="822661" cy="369332"/>
          </a:xfrm>
          <a:prstGeom prst="rect">
            <a:avLst/>
          </a:prstGeom>
          <a:noFill/>
        </p:spPr>
        <p:txBody>
          <a:bodyPr wrap="none" rtlCol="0">
            <a:spAutoFit/>
          </a:bodyPr>
          <a:lstStyle/>
          <a:p>
            <a:r>
              <a:rPr lang="en-US" dirty="0" smtClean="0"/>
              <a:t>ROOT</a:t>
            </a:r>
            <a:endParaRPr lang="en-IN" dirty="0"/>
          </a:p>
        </p:txBody>
      </p:sp>
      <p:sp>
        <p:nvSpPr>
          <p:cNvPr id="26" name="TextBox 25"/>
          <p:cNvSpPr txBox="1"/>
          <p:nvPr/>
        </p:nvSpPr>
        <p:spPr>
          <a:xfrm>
            <a:off x="2056015" y="2101911"/>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28" name="TextBox 27"/>
          <p:cNvSpPr txBox="1"/>
          <p:nvPr/>
        </p:nvSpPr>
        <p:spPr>
          <a:xfrm>
            <a:off x="4604615" y="3121751"/>
            <a:ext cx="3156633" cy="369332"/>
          </a:xfrm>
          <a:prstGeom prst="rect">
            <a:avLst/>
          </a:prstGeom>
          <a:noFill/>
        </p:spPr>
        <p:txBody>
          <a:bodyPr wrap="none" rtlCol="0">
            <a:spAutoFit/>
          </a:bodyPr>
          <a:lstStyle/>
          <a:p>
            <a:r>
              <a:rPr lang="en-US" dirty="0" smtClean="0"/>
              <a:t>Domain Name: </a:t>
            </a:r>
            <a:r>
              <a:rPr lang="en-US" dirty="0" err="1" smtClean="0"/>
              <a:t>Bank.corp</a:t>
            </a:r>
            <a:r>
              <a:rPr lang="en-US" dirty="0" smtClean="0"/>
              <a:t>.</a:t>
            </a:r>
            <a:endParaRPr lang="en-IN" dirty="0"/>
          </a:p>
        </p:txBody>
      </p:sp>
      <p:sp>
        <p:nvSpPr>
          <p:cNvPr id="29" name="TextBox 28"/>
          <p:cNvSpPr txBox="1"/>
          <p:nvPr/>
        </p:nvSpPr>
        <p:spPr>
          <a:xfrm>
            <a:off x="5419625" y="4234069"/>
            <a:ext cx="3602268" cy="369332"/>
          </a:xfrm>
          <a:prstGeom prst="rect">
            <a:avLst/>
          </a:prstGeom>
          <a:noFill/>
        </p:spPr>
        <p:txBody>
          <a:bodyPr wrap="none" rtlCol="0">
            <a:spAutoFit/>
          </a:bodyPr>
          <a:lstStyle/>
          <a:p>
            <a:r>
              <a:rPr lang="en-US" dirty="0" smtClean="0"/>
              <a:t>Domain Name: </a:t>
            </a:r>
            <a:r>
              <a:rPr lang="en-US" dirty="0" err="1" smtClean="0"/>
              <a:t>wfb.bank.corp</a:t>
            </a:r>
            <a:endParaRPr lang="en-IN" dirty="0"/>
          </a:p>
        </p:txBody>
      </p:sp>
      <p:sp>
        <p:nvSpPr>
          <p:cNvPr id="30" name="TextBox 29"/>
          <p:cNvSpPr txBox="1"/>
          <p:nvPr/>
        </p:nvSpPr>
        <p:spPr>
          <a:xfrm>
            <a:off x="5619435" y="5474013"/>
            <a:ext cx="4100803" cy="369332"/>
          </a:xfrm>
          <a:prstGeom prst="rect">
            <a:avLst/>
          </a:prstGeom>
          <a:noFill/>
        </p:spPr>
        <p:txBody>
          <a:bodyPr wrap="none" rtlCol="0">
            <a:spAutoFit/>
          </a:bodyPr>
          <a:lstStyle/>
          <a:p>
            <a:r>
              <a:rPr lang="en-US" dirty="0" smtClean="0"/>
              <a:t>Domain Name: </a:t>
            </a:r>
            <a:r>
              <a:rPr lang="en-US" dirty="0" err="1" smtClean="0"/>
              <a:t>ent.wfb.bank.corp</a:t>
            </a:r>
            <a:endParaRPr lang="en-IN" dirty="0"/>
          </a:p>
        </p:txBody>
      </p:sp>
      <p:sp>
        <p:nvSpPr>
          <p:cNvPr id="31" name="TextBox 30"/>
          <p:cNvSpPr txBox="1"/>
          <p:nvPr/>
        </p:nvSpPr>
        <p:spPr>
          <a:xfrm>
            <a:off x="2975246" y="2101911"/>
            <a:ext cx="848309" cy="369332"/>
          </a:xfrm>
          <a:prstGeom prst="rect">
            <a:avLst/>
          </a:prstGeom>
          <a:noFill/>
        </p:spPr>
        <p:txBody>
          <a:bodyPr wrap="none" rtlCol="0">
            <a:spAutoFit/>
          </a:bodyPr>
          <a:lstStyle/>
          <a:p>
            <a:r>
              <a:rPr lang="en-US" dirty="0" smtClean="0"/>
              <a:t>CORP</a:t>
            </a:r>
            <a:endParaRPr lang="en-IN" dirty="0"/>
          </a:p>
        </p:txBody>
      </p:sp>
      <p:sp>
        <p:nvSpPr>
          <p:cNvPr id="33" name="TextBox 32"/>
          <p:cNvSpPr txBox="1"/>
          <p:nvPr/>
        </p:nvSpPr>
        <p:spPr>
          <a:xfrm>
            <a:off x="4979765" y="2058552"/>
            <a:ext cx="2584362" cy="369332"/>
          </a:xfrm>
          <a:prstGeom prst="rect">
            <a:avLst/>
          </a:prstGeom>
          <a:noFill/>
        </p:spPr>
        <p:txBody>
          <a:bodyPr wrap="none" rtlCol="0">
            <a:spAutoFit/>
          </a:bodyPr>
          <a:lstStyle/>
          <a:p>
            <a:r>
              <a:rPr lang="en-US" dirty="0" smtClean="0"/>
              <a:t>Domain Name: Corp.</a:t>
            </a:r>
            <a:endParaRPr lang="en-IN" dirty="0"/>
          </a:p>
        </p:txBody>
      </p:sp>
      <p:sp>
        <p:nvSpPr>
          <p:cNvPr id="34" name="TextBox 33"/>
          <p:cNvSpPr txBox="1"/>
          <p:nvPr/>
        </p:nvSpPr>
        <p:spPr>
          <a:xfrm>
            <a:off x="3434423" y="3148545"/>
            <a:ext cx="797013" cy="369332"/>
          </a:xfrm>
          <a:prstGeom prst="rect">
            <a:avLst/>
          </a:prstGeom>
          <a:noFill/>
        </p:spPr>
        <p:txBody>
          <a:bodyPr wrap="none" rtlCol="0">
            <a:spAutoFit/>
          </a:bodyPr>
          <a:lstStyle/>
          <a:p>
            <a:r>
              <a:rPr lang="en-US" dirty="0" smtClean="0"/>
              <a:t>BANK</a:t>
            </a:r>
            <a:endParaRPr lang="en-IN" dirty="0"/>
          </a:p>
        </p:txBody>
      </p:sp>
      <p:sp>
        <p:nvSpPr>
          <p:cNvPr id="35" name="TextBox 34"/>
          <p:cNvSpPr txBox="1"/>
          <p:nvPr/>
        </p:nvSpPr>
        <p:spPr>
          <a:xfrm>
            <a:off x="4086890" y="4195178"/>
            <a:ext cx="651140" cy="369332"/>
          </a:xfrm>
          <a:prstGeom prst="rect">
            <a:avLst/>
          </a:prstGeom>
          <a:noFill/>
        </p:spPr>
        <p:txBody>
          <a:bodyPr wrap="none" rtlCol="0">
            <a:spAutoFit/>
          </a:bodyPr>
          <a:lstStyle/>
          <a:p>
            <a:r>
              <a:rPr lang="en-US" dirty="0" smtClean="0"/>
              <a:t>WFB</a:t>
            </a:r>
            <a:endParaRPr lang="en-IN" dirty="0"/>
          </a:p>
        </p:txBody>
      </p:sp>
      <p:sp>
        <p:nvSpPr>
          <p:cNvPr id="36" name="TextBox 35"/>
          <p:cNvSpPr txBox="1"/>
          <p:nvPr/>
        </p:nvSpPr>
        <p:spPr>
          <a:xfrm>
            <a:off x="4108649" y="5579167"/>
            <a:ext cx="577402" cy="369332"/>
          </a:xfrm>
          <a:prstGeom prst="rect">
            <a:avLst/>
          </a:prstGeom>
          <a:noFill/>
        </p:spPr>
        <p:txBody>
          <a:bodyPr wrap="none" rtlCol="0">
            <a:spAutoFit/>
          </a:bodyPr>
          <a:lstStyle/>
          <a:p>
            <a:r>
              <a:rPr lang="en-US" dirty="0" smtClean="0"/>
              <a:t>ENT</a:t>
            </a:r>
            <a:endParaRPr lang="en-IN" dirty="0"/>
          </a:p>
        </p:txBody>
      </p:sp>
      <p:sp>
        <p:nvSpPr>
          <p:cNvPr id="37" name="TextBox 36"/>
          <p:cNvSpPr txBox="1"/>
          <p:nvPr/>
        </p:nvSpPr>
        <p:spPr>
          <a:xfrm>
            <a:off x="2252166" y="3148545"/>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38" name="TextBox 37"/>
          <p:cNvSpPr txBox="1"/>
          <p:nvPr/>
        </p:nvSpPr>
        <p:spPr>
          <a:xfrm>
            <a:off x="2679914" y="4211166"/>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40" name="TextBox 39"/>
          <p:cNvSpPr txBox="1"/>
          <p:nvPr/>
        </p:nvSpPr>
        <p:spPr>
          <a:xfrm>
            <a:off x="2958032" y="5579167"/>
            <a:ext cx="80342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smtClean="0"/>
              <a:t>Label</a:t>
            </a:r>
            <a:endParaRPr lang="en-IN" dirty="0"/>
          </a:p>
        </p:txBody>
      </p:sp>
      <p:sp>
        <p:nvSpPr>
          <p:cNvPr id="41" name="Up Arrow 40"/>
          <p:cNvSpPr/>
          <p:nvPr/>
        </p:nvSpPr>
        <p:spPr>
          <a:xfrm>
            <a:off x="5247861" y="4472608"/>
            <a:ext cx="171764" cy="12324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447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782396"/>
            <a:ext cx="7202509" cy="2492990"/>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 </a:t>
            </a:r>
            <a:r>
              <a:rPr lang="en-AU" altLang="en-US" sz="2600" dirty="0">
                <a:latin typeface="Times New Roman" panose="02020603050405020304" pitchFamily="18" charset="0"/>
                <a:cs typeface="Times New Roman" panose="02020603050405020304" pitchFamily="18" charset="0"/>
              </a:rPr>
              <a:t>domain contains resource records</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Resource records are analogous to </a:t>
            </a:r>
            <a:r>
              <a:rPr lang="en-AU" altLang="en-US" sz="2600" dirty="0" smtClean="0">
                <a:latin typeface="Times New Roman" panose="02020603050405020304" pitchFamily="18" charset="0"/>
                <a:cs typeface="Times New Roman" panose="02020603050405020304" pitchFamily="18" charset="0"/>
              </a:rPr>
              <a:t>files in the file structure.</a:t>
            </a:r>
            <a:endParaRPr lang="en-AU" altLang="en-US" sz="2600" dirty="0">
              <a:latin typeface="Times New Roman" panose="02020603050405020304" pitchFamily="18" charset="0"/>
              <a:cs typeface="Times New Roman" panose="02020603050405020304" pitchFamily="18" charset="0"/>
            </a:endParaRPr>
          </a:p>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They are classified </a:t>
            </a:r>
            <a:r>
              <a:rPr lang="en-AU" altLang="en-US" sz="2600" dirty="0">
                <a:latin typeface="Times New Roman" panose="02020603050405020304" pitchFamily="18" charset="0"/>
                <a:cs typeface="Times New Roman" panose="02020603050405020304" pitchFamily="18" charset="0"/>
              </a:rPr>
              <a:t>into </a:t>
            </a:r>
            <a:r>
              <a:rPr lang="en-AU" altLang="en-US" sz="2600" dirty="0" smtClean="0">
                <a:latin typeface="Times New Roman" panose="02020603050405020304" pitchFamily="18" charset="0"/>
                <a:cs typeface="Times New Roman" panose="02020603050405020304" pitchFamily="18" charset="0"/>
              </a:rPr>
              <a:t>different types. Some </a:t>
            </a:r>
            <a:r>
              <a:rPr lang="en-AU" altLang="en-US" sz="2600" dirty="0">
                <a:latin typeface="Times New Roman" panose="02020603050405020304" pitchFamily="18" charset="0"/>
                <a:cs typeface="Times New Roman" panose="02020603050405020304" pitchFamily="18" charset="0"/>
              </a:rPr>
              <a:t>of the important types are SOA, NS, A, CNAME and </a:t>
            </a:r>
            <a:r>
              <a:rPr lang="en-AU" altLang="en-US" sz="2600" dirty="0" smtClean="0">
                <a:latin typeface="Times New Roman" panose="02020603050405020304" pitchFamily="18" charset="0"/>
                <a:cs typeface="Times New Roman" panose="02020603050405020304" pitchFamily="18" charset="0"/>
              </a:rPr>
              <a:t>MX.</a:t>
            </a:r>
            <a:endParaRPr lang="en-AU" alt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4035345" y="555439"/>
            <a:ext cx="6215164"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Resource Records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847274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1948" y="1297648"/>
            <a:ext cx="8300852" cy="5093702"/>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The </a:t>
            </a:r>
            <a:r>
              <a:rPr lang="en-AU" altLang="en-US" sz="2600" dirty="0">
                <a:latin typeface="Times New Roman" panose="02020603050405020304" pitchFamily="18" charset="0"/>
                <a:cs typeface="Times New Roman" panose="02020603050405020304" pitchFamily="18" charset="0"/>
              </a:rPr>
              <a:t>“Address” </a:t>
            </a:r>
            <a:r>
              <a:rPr lang="en-AU" altLang="en-US" sz="2600" dirty="0" smtClean="0">
                <a:latin typeface="Times New Roman" panose="02020603050405020304" pitchFamily="18" charset="0"/>
                <a:cs typeface="Times New Roman" panose="02020603050405020304" pitchFamily="18" charset="0"/>
              </a:rPr>
              <a:t>record normally used to define </a:t>
            </a:r>
            <a:r>
              <a:rPr lang="en-AU" altLang="en-US" sz="2600" dirty="0">
                <a:latin typeface="Times New Roman" panose="02020603050405020304" pitchFamily="18" charset="0"/>
                <a:cs typeface="Times New Roman" panose="02020603050405020304" pitchFamily="18" charset="0"/>
              </a:rPr>
              <a:t>a host</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Contains an IPv4 Address (the address computers use to uniquely identify each other on the internet)</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a:t>
            </a:r>
            <a:r>
              <a:rPr lang="en-AU" altLang="en-US" sz="2600" dirty="0" smtClean="0">
                <a:latin typeface="Times New Roman" panose="02020603050405020304" pitchFamily="18" charset="0"/>
                <a:cs typeface="Times New Roman" panose="02020603050405020304" pitchFamily="18" charset="0"/>
              </a:rPr>
              <a:t>DNSLAB1</a:t>
            </a:r>
            <a:r>
              <a:rPr lang="en-AU" altLang="en-US" sz="2600" dirty="0">
                <a:latin typeface="Times New Roman" panose="02020603050405020304" pitchFamily="18" charset="0"/>
                <a:cs typeface="Times New Roman" panose="02020603050405020304" pitchFamily="18" charset="0"/>
              </a:rPr>
              <a:t>		A	203.18.56.31</a:t>
            </a:r>
          </a:p>
          <a:p>
            <a:pPr>
              <a:spcBef>
                <a:spcPct val="50000"/>
              </a:spcBef>
            </a:pPr>
            <a:r>
              <a:rPr lang="en-AU" altLang="en-US" sz="2600" dirty="0" smtClean="0">
                <a:latin typeface="Times New Roman" panose="02020603050405020304" pitchFamily="18" charset="0"/>
                <a:cs typeface="Times New Roman" panose="02020603050405020304" pitchFamily="18" charset="0"/>
              </a:rPr>
              <a:t>In </a:t>
            </a:r>
            <a:r>
              <a:rPr lang="en-AU" altLang="en-US" sz="2600" dirty="0">
                <a:latin typeface="Times New Roman" panose="02020603050405020304" pitchFamily="18" charset="0"/>
                <a:cs typeface="Times New Roman" panose="02020603050405020304" pitchFamily="18" charset="0"/>
              </a:rPr>
              <a:t>the </a:t>
            </a:r>
            <a:r>
              <a:rPr lang="en-AU" altLang="en-US" sz="2600" dirty="0" smtClean="0">
                <a:latin typeface="Times New Roman" panose="02020603050405020304" pitchFamily="18" charset="0"/>
                <a:cs typeface="Times New Roman" panose="02020603050405020304" pitchFamily="18" charset="0"/>
              </a:rPr>
              <a:t>example.com </a:t>
            </a:r>
            <a:r>
              <a:rPr lang="en-AU" altLang="en-US" sz="2600" dirty="0">
                <a:latin typeface="Times New Roman" panose="02020603050405020304" pitchFamily="18" charset="0"/>
                <a:cs typeface="Times New Roman" panose="02020603050405020304" pitchFamily="18" charset="0"/>
              </a:rPr>
              <a:t>domain, defines the host uniquely identifiable as </a:t>
            </a:r>
            <a:r>
              <a:rPr lang="en-AU" altLang="en-US" sz="2600" dirty="0" smtClean="0">
                <a:latin typeface="Times New Roman" panose="02020603050405020304" pitchFamily="18" charset="0"/>
                <a:cs typeface="Times New Roman" panose="02020603050405020304" pitchFamily="18" charset="0"/>
              </a:rPr>
              <a:t>“DNSLAB1.example.com” </a:t>
            </a:r>
            <a:r>
              <a:rPr lang="en-AU" altLang="en-US" sz="2600" dirty="0">
                <a:latin typeface="Times New Roman" panose="02020603050405020304" pitchFamily="18" charset="0"/>
                <a:cs typeface="Times New Roman" panose="02020603050405020304" pitchFamily="18" charset="0"/>
              </a:rPr>
              <a:t>to be reachable at the IPv4 Address </a:t>
            </a:r>
            <a:r>
              <a:rPr lang="en-AU" altLang="en-US" sz="2600" dirty="0" smtClean="0">
                <a:latin typeface="Times New Roman" panose="02020603050405020304" pitchFamily="18" charset="0"/>
                <a:cs typeface="Times New Roman" panose="02020603050405020304" pitchFamily="18" charset="0"/>
              </a:rPr>
              <a:t>203.18.56.31</a:t>
            </a:r>
            <a:endParaRPr lang="en-AU" altLang="en-US" sz="2600" dirty="0">
              <a:latin typeface="Times New Roman" panose="02020603050405020304" pitchFamily="18" charset="0"/>
              <a:cs typeface="Times New Roman" panose="02020603050405020304" pitchFamily="18" charset="0"/>
            </a:endParaRPr>
          </a:p>
          <a:p>
            <a:pPr>
              <a:spcBef>
                <a:spcPct val="50000"/>
              </a:spcBef>
            </a:pPr>
            <a:r>
              <a:rPr lang="en-AU" altLang="en-US" sz="2600" dirty="0" smtClean="0">
                <a:latin typeface="Times New Roman" panose="02020603050405020304" pitchFamily="18" charset="0"/>
                <a:cs typeface="Times New Roman" panose="02020603050405020304" pitchFamily="18" charset="0"/>
              </a:rPr>
              <a:t>For the IPv6 addresses, the host record is given by Tetra A (AAAA) record.</a:t>
            </a:r>
            <a:endParaRPr lang="en-AU" alt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3743651" y="157874"/>
            <a:ext cx="4916731" cy="923330"/>
          </a:xfrm>
          <a:prstGeom prst="rect">
            <a:avLst/>
          </a:prstGeom>
          <a:noFill/>
        </p:spPr>
        <p:txBody>
          <a:bodyPr wrap="none" lIns="91440" tIns="45720" rIns="91440" bIns="45720">
            <a:spAutoFit/>
          </a:bodyPr>
          <a:lstStyle/>
          <a:p>
            <a:pPr algn="ctr"/>
            <a:r>
              <a:rPr lang="en-AU" altLang="en-US" sz="5400" dirty="0">
                <a:latin typeface="Arial" panose="020B0604020202020204" pitchFamily="34" charset="0"/>
              </a:rPr>
              <a:t>The “A” </a:t>
            </a:r>
            <a:r>
              <a:rPr lang="en-AU" altLang="en-US" sz="5400" dirty="0" smtClean="0">
                <a:latin typeface="Arial" panose="020B0604020202020204" pitchFamily="34" charset="0"/>
              </a:rPr>
              <a:t>Record</a:t>
            </a:r>
            <a:endParaRPr lang="en-AU" altLang="en-US" sz="5400" dirty="0">
              <a:latin typeface="Arial" panose="020B0604020202020204" pitchFamily="34" charset="0"/>
            </a:endParaRPr>
          </a:p>
        </p:txBody>
      </p:sp>
    </p:spTree>
    <p:extLst>
      <p:ext uri="{BB962C8B-B14F-4D97-AF65-F5344CB8AC3E}">
        <p14:creationId xmlns:p14="http://schemas.microsoft.com/office/powerpoint/2010/main" val="3363588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366897"/>
            <a:ext cx="7627917" cy="4493538"/>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 </a:t>
            </a:r>
            <a:r>
              <a:rPr lang="en-AU" altLang="en-US" sz="2600" dirty="0">
                <a:latin typeface="Times New Roman" panose="02020603050405020304" pitchFamily="18" charset="0"/>
                <a:cs typeface="Times New Roman" panose="02020603050405020304" pitchFamily="18" charset="0"/>
              </a:rPr>
              <a:t>CNAME defines an alias</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The alias will then be resolved, if another CNAME is encountered then the process continues until an A record is found</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search		CNAME	www.google.com.</a:t>
            </a:r>
          </a:p>
          <a:p>
            <a:pPr>
              <a:spcBef>
                <a:spcPct val="50000"/>
              </a:spcBef>
            </a:pPr>
            <a:r>
              <a:rPr lang="en-AU" altLang="en-US" sz="2600" dirty="0" smtClean="0">
                <a:latin typeface="Times New Roman" panose="02020603050405020304" pitchFamily="18" charset="0"/>
                <a:cs typeface="Times New Roman" panose="02020603050405020304" pitchFamily="18" charset="0"/>
              </a:rPr>
              <a:t>In </a:t>
            </a:r>
            <a:r>
              <a:rPr lang="en-AU" altLang="en-US" sz="2600" dirty="0">
                <a:latin typeface="Times New Roman" panose="02020603050405020304" pitchFamily="18" charset="0"/>
                <a:cs typeface="Times New Roman" panose="02020603050405020304" pitchFamily="18" charset="0"/>
              </a:rPr>
              <a:t>the </a:t>
            </a:r>
            <a:r>
              <a:rPr lang="en-AU" altLang="en-US" sz="2600" dirty="0" smtClean="0">
                <a:latin typeface="Times New Roman" panose="02020603050405020304" pitchFamily="18" charset="0"/>
                <a:cs typeface="Times New Roman" panose="02020603050405020304" pitchFamily="18" charset="0"/>
              </a:rPr>
              <a:t>example.com </a:t>
            </a:r>
            <a:r>
              <a:rPr lang="en-AU" altLang="en-US" sz="2600" dirty="0">
                <a:latin typeface="Times New Roman" panose="02020603050405020304" pitchFamily="18" charset="0"/>
                <a:cs typeface="Times New Roman" panose="02020603050405020304" pitchFamily="18" charset="0"/>
              </a:rPr>
              <a:t>domain, defines the name uniquely identifiable as “</a:t>
            </a:r>
            <a:r>
              <a:rPr lang="en-AU" altLang="en-US" sz="2600" dirty="0" smtClean="0">
                <a:latin typeface="Times New Roman" panose="02020603050405020304" pitchFamily="18" charset="0"/>
                <a:cs typeface="Times New Roman" panose="02020603050405020304" pitchFamily="18" charset="0"/>
              </a:rPr>
              <a:t>search.example.com” </a:t>
            </a:r>
            <a:r>
              <a:rPr lang="en-AU" altLang="en-US" sz="2600" dirty="0">
                <a:latin typeface="Times New Roman" panose="02020603050405020304" pitchFamily="18" charset="0"/>
                <a:cs typeface="Times New Roman" panose="02020603050405020304" pitchFamily="18" charset="0"/>
              </a:rPr>
              <a:t>to be and alias to </a:t>
            </a:r>
            <a:r>
              <a:rPr lang="en-AU" altLang="en-US" sz="2600" dirty="0" smtClean="0">
                <a:latin typeface="Times New Roman" panose="02020603050405020304" pitchFamily="18" charset="0"/>
                <a:cs typeface="Times New Roman" panose="02020603050405020304" pitchFamily="18" charset="0"/>
              </a:rPr>
              <a:t>www.google.com. </a:t>
            </a:r>
            <a:endParaRPr lang="en-AU" alt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2724141" y="157874"/>
            <a:ext cx="6955750" cy="923330"/>
          </a:xfrm>
          <a:prstGeom prst="rect">
            <a:avLst/>
          </a:prstGeom>
          <a:noFill/>
        </p:spPr>
        <p:txBody>
          <a:bodyPr wrap="none" lIns="91440" tIns="45720" rIns="91440" bIns="45720">
            <a:spAutoFit/>
          </a:bodyPr>
          <a:lstStyle/>
          <a:p>
            <a:pPr algn="ctr">
              <a:spcBef>
                <a:spcPct val="50000"/>
              </a:spcBef>
            </a:pPr>
            <a:r>
              <a:rPr lang="en-AU" altLang="en-US" sz="5400" dirty="0">
                <a:latin typeface="Arial" panose="020B0604020202020204" pitchFamily="34" charset="0"/>
              </a:rPr>
              <a:t>The “CNAME” Record</a:t>
            </a:r>
          </a:p>
        </p:txBody>
      </p:sp>
    </p:spTree>
    <p:extLst>
      <p:ext uri="{BB962C8B-B14F-4D97-AF65-F5344CB8AC3E}">
        <p14:creationId xmlns:p14="http://schemas.microsoft.com/office/powerpoint/2010/main" val="1744137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366897"/>
            <a:ext cx="8215087" cy="4093428"/>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An </a:t>
            </a:r>
            <a:r>
              <a:rPr lang="en-AU" altLang="en-US" sz="2600" dirty="0">
                <a:latin typeface="Times New Roman" panose="02020603050405020304" pitchFamily="18" charset="0"/>
                <a:cs typeface="Times New Roman" panose="02020603050405020304" pitchFamily="18" charset="0"/>
              </a:rPr>
              <a:t>MX record defines the mail servers for a particular domain</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Mail </a:t>
            </a:r>
            <a:r>
              <a:rPr lang="en-AU" altLang="en-US" sz="2600" dirty="0" smtClean="0">
                <a:latin typeface="Times New Roman" panose="02020603050405020304" pitchFamily="18" charset="0"/>
                <a:cs typeface="Times New Roman" panose="02020603050405020304" pitchFamily="18" charset="0"/>
              </a:rPr>
              <a:t>exchange </a:t>
            </a:r>
            <a:r>
              <a:rPr lang="en-AU" altLang="en-US" sz="2600" dirty="0">
                <a:latin typeface="Times New Roman" panose="02020603050405020304" pitchFamily="18" charset="0"/>
                <a:cs typeface="Times New Roman" panose="02020603050405020304" pitchFamily="18" charset="0"/>
              </a:rPr>
              <a:t>records hold the name of hosts, and their priorities, able to deliver mail for the domain.</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a:t>
            </a:r>
            <a:r>
              <a:rPr lang="en-AU" altLang="en-US" sz="2600" dirty="0" smtClean="0">
                <a:latin typeface="Times New Roman" panose="02020603050405020304" pitchFamily="18" charset="0"/>
                <a:cs typeface="Times New Roman" panose="02020603050405020304" pitchFamily="18" charset="0"/>
              </a:rPr>
              <a:t>example.com</a:t>
            </a:r>
            <a:r>
              <a:rPr lang="en-AU" altLang="en-US" sz="2600" dirty="0">
                <a:latin typeface="Times New Roman" panose="02020603050405020304" pitchFamily="18" charset="0"/>
                <a:cs typeface="Times New Roman" panose="02020603050405020304" pitchFamily="18" charset="0"/>
              </a:rPr>
              <a:t>	MX	10	mail</a:t>
            </a:r>
          </a:p>
          <a:p>
            <a:pPr>
              <a:spcBef>
                <a:spcPct val="50000"/>
              </a:spcBef>
            </a:pPr>
            <a:r>
              <a:rPr lang="en-AU" altLang="en-US" sz="2600" dirty="0">
                <a:latin typeface="Times New Roman" panose="02020603050405020304" pitchFamily="18" charset="0"/>
                <a:cs typeface="Times New Roman" panose="02020603050405020304" pitchFamily="18" charset="0"/>
              </a:rPr>
              <a:t>    In the </a:t>
            </a:r>
            <a:r>
              <a:rPr lang="en-AU" altLang="en-US" sz="2600" dirty="0" smtClean="0">
                <a:latin typeface="Times New Roman" panose="02020603050405020304" pitchFamily="18" charset="0"/>
                <a:cs typeface="Times New Roman" panose="02020603050405020304" pitchFamily="18" charset="0"/>
              </a:rPr>
              <a:t>example.com </a:t>
            </a:r>
            <a:r>
              <a:rPr lang="en-AU" altLang="en-US" sz="2600" dirty="0">
                <a:latin typeface="Times New Roman" panose="02020603050405020304" pitchFamily="18" charset="0"/>
                <a:cs typeface="Times New Roman" panose="02020603050405020304" pitchFamily="18" charset="0"/>
              </a:rPr>
              <a:t>domain, defines the host mail to be the priority 10 mail server for the </a:t>
            </a:r>
            <a:r>
              <a:rPr lang="en-AU" altLang="en-US" sz="2600" dirty="0" smtClean="0">
                <a:latin typeface="Times New Roman" panose="02020603050405020304" pitchFamily="18" charset="0"/>
                <a:cs typeface="Times New Roman" panose="02020603050405020304" pitchFamily="18" charset="0"/>
              </a:rPr>
              <a:t>“example.com” domain</a:t>
            </a:r>
            <a:r>
              <a:rPr lang="en-AU" altLang="en-US" sz="2600" dirty="0">
                <a:latin typeface="Times New Roman" panose="02020603050405020304" pitchFamily="18" charset="0"/>
                <a:cs typeface="Times New Roman" panose="02020603050405020304" pitchFamily="18" charset="0"/>
              </a:rPr>
              <a:t>.</a:t>
            </a:r>
          </a:p>
        </p:txBody>
      </p:sp>
      <p:sp>
        <p:nvSpPr>
          <p:cNvPr id="3" name="Rectangle 2"/>
          <p:cNvSpPr/>
          <p:nvPr/>
        </p:nvSpPr>
        <p:spPr>
          <a:xfrm>
            <a:off x="3455110" y="157874"/>
            <a:ext cx="5493813" cy="923330"/>
          </a:xfrm>
          <a:prstGeom prst="rect">
            <a:avLst/>
          </a:prstGeom>
          <a:noFill/>
        </p:spPr>
        <p:txBody>
          <a:bodyPr wrap="none" lIns="91440" tIns="45720" rIns="91440" bIns="45720">
            <a:spAutoFit/>
          </a:bodyPr>
          <a:lstStyle/>
          <a:p>
            <a:pPr algn="ctr">
              <a:spcBef>
                <a:spcPct val="50000"/>
              </a:spcBef>
            </a:pPr>
            <a:r>
              <a:rPr lang="en-AU" altLang="en-US" sz="5400" dirty="0">
                <a:latin typeface="Arial" panose="020B0604020202020204" pitchFamily="34" charset="0"/>
              </a:rPr>
              <a:t>The “MX” Record</a:t>
            </a:r>
          </a:p>
        </p:txBody>
      </p:sp>
    </p:spTree>
    <p:extLst>
      <p:ext uri="{BB962C8B-B14F-4D97-AF65-F5344CB8AC3E}">
        <p14:creationId xmlns:p14="http://schemas.microsoft.com/office/powerpoint/2010/main" val="3553443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1366897"/>
            <a:ext cx="8098971" cy="4493538"/>
          </a:xfrm>
          <a:prstGeom prst="rect">
            <a:avLst/>
          </a:prstGeom>
        </p:spPr>
        <p:txBody>
          <a:bodyPr wrap="square">
            <a:spAutoFit/>
          </a:bodyPr>
          <a:lstStyle/>
          <a:p>
            <a:pPr>
              <a:spcBef>
                <a:spcPct val="50000"/>
              </a:spcBef>
              <a:buFontTx/>
              <a:buChar char="•"/>
            </a:pPr>
            <a:r>
              <a:rPr lang="en-AU" altLang="en-US" sz="2600" dirty="0" smtClean="0">
                <a:latin typeface="Times New Roman" panose="02020603050405020304" pitchFamily="18" charset="0"/>
                <a:cs typeface="Times New Roman" panose="02020603050405020304" pitchFamily="18" charset="0"/>
              </a:rPr>
              <a:t>An </a:t>
            </a:r>
            <a:r>
              <a:rPr lang="en-AU" altLang="en-US" sz="2600" dirty="0">
                <a:latin typeface="Times New Roman" panose="02020603050405020304" pitchFamily="18" charset="0"/>
                <a:cs typeface="Times New Roman" panose="02020603050405020304" pitchFamily="18" charset="0"/>
              </a:rPr>
              <a:t>NS record defines the authoritative Name servers for the domain.</a:t>
            </a:r>
          </a:p>
          <a:p>
            <a:pPr>
              <a:spcBef>
                <a:spcPct val="50000"/>
              </a:spcBef>
              <a:buFontTx/>
              <a:buChar char="•"/>
            </a:pPr>
            <a:r>
              <a:rPr lang="en-AU" altLang="en-US" sz="2600" dirty="0">
                <a:latin typeface="Times New Roman" panose="02020603050405020304" pitchFamily="18" charset="0"/>
                <a:cs typeface="Times New Roman" panose="02020603050405020304" pitchFamily="18" charset="0"/>
              </a:rPr>
              <a:t>The </a:t>
            </a:r>
            <a:r>
              <a:rPr lang="en-AU" altLang="en-US" sz="2600" dirty="0" smtClean="0">
                <a:latin typeface="Times New Roman" panose="02020603050405020304" pitchFamily="18" charset="0"/>
                <a:cs typeface="Times New Roman" panose="02020603050405020304" pitchFamily="18" charset="0"/>
              </a:rPr>
              <a:t>NS records </a:t>
            </a:r>
            <a:r>
              <a:rPr lang="en-AU" altLang="en-US" sz="2600" dirty="0">
                <a:latin typeface="Times New Roman" panose="02020603050405020304" pitchFamily="18" charset="0"/>
                <a:cs typeface="Times New Roman" panose="02020603050405020304" pitchFamily="18" charset="0"/>
              </a:rPr>
              <a:t>also define the name servers of children domains</a:t>
            </a:r>
          </a:p>
          <a:p>
            <a:pPr>
              <a:spcBef>
                <a:spcPct val="50000"/>
              </a:spcBef>
              <a:buFontTx/>
              <a:buChar char="•"/>
            </a:pPr>
            <a:r>
              <a:rPr lang="en-AU" altLang="en-US" sz="2600" dirty="0" err="1">
                <a:latin typeface="Times New Roman" panose="02020603050405020304" pitchFamily="18" charset="0"/>
                <a:cs typeface="Times New Roman" panose="02020603050405020304" pitchFamily="18" charset="0"/>
              </a:rPr>
              <a:t>Eg</a:t>
            </a:r>
            <a:r>
              <a:rPr lang="en-AU" altLang="en-US" sz="2600" dirty="0">
                <a:latin typeface="Times New Roman" panose="02020603050405020304" pitchFamily="18" charset="0"/>
                <a:cs typeface="Times New Roman" panose="02020603050405020304" pitchFamily="18" charset="0"/>
              </a:rPr>
              <a:t>. The record:</a:t>
            </a:r>
          </a:p>
          <a:p>
            <a:pPr>
              <a:spcBef>
                <a:spcPct val="50000"/>
              </a:spcBef>
            </a:pPr>
            <a:r>
              <a:rPr lang="en-AU" altLang="en-US" sz="2600" dirty="0">
                <a:latin typeface="Times New Roman" panose="02020603050405020304" pitchFamily="18" charset="0"/>
                <a:cs typeface="Times New Roman" panose="02020603050405020304" pitchFamily="18" charset="0"/>
              </a:rPr>
              <a:t>    internal		NS	</a:t>
            </a:r>
            <a:r>
              <a:rPr lang="en-AU" altLang="en-US" sz="2600" dirty="0" smtClean="0">
                <a:latin typeface="Times New Roman" panose="02020603050405020304" pitchFamily="18" charset="0"/>
                <a:cs typeface="Times New Roman" panose="02020603050405020304" pitchFamily="18" charset="0"/>
              </a:rPr>
              <a:t>ns1.example1.com.</a:t>
            </a:r>
            <a:endParaRPr lang="en-AU" altLang="en-US" sz="2600" dirty="0">
              <a:latin typeface="Times New Roman" panose="02020603050405020304" pitchFamily="18" charset="0"/>
              <a:cs typeface="Times New Roman" panose="02020603050405020304" pitchFamily="18" charset="0"/>
            </a:endParaRPr>
          </a:p>
          <a:p>
            <a:pPr>
              <a:spcBef>
                <a:spcPct val="50000"/>
              </a:spcBef>
            </a:pPr>
            <a:r>
              <a:rPr lang="en-AU" altLang="en-US" sz="2600" dirty="0" smtClean="0">
                <a:latin typeface="Times New Roman" panose="02020603050405020304" pitchFamily="18" charset="0"/>
                <a:cs typeface="Times New Roman" panose="02020603050405020304" pitchFamily="18" charset="0"/>
              </a:rPr>
              <a:t>In </a:t>
            </a:r>
            <a:r>
              <a:rPr lang="en-AU" altLang="en-US" sz="2600" dirty="0">
                <a:latin typeface="Times New Roman" panose="02020603050405020304" pitchFamily="18" charset="0"/>
                <a:cs typeface="Times New Roman" panose="02020603050405020304" pitchFamily="18" charset="0"/>
              </a:rPr>
              <a:t>the </a:t>
            </a:r>
            <a:r>
              <a:rPr lang="en-AU" altLang="en-US" sz="2600" dirty="0" smtClean="0">
                <a:latin typeface="Times New Roman" panose="02020603050405020304" pitchFamily="18" charset="0"/>
                <a:cs typeface="Times New Roman" panose="02020603050405020304" pitchFamily="18" charset="0"/>
              </a:rPr>
              <a:t>example1.com </a:t>
            </a:r>
            <a:r>
              <a:rPr lang="en-AU" altLang="en-US" sz="2600" dirty="0">
                <a:latin typeface="Times New Roman" panose="02020603050405020304" pitchFamily="18" charset="0"/>
                <a:cs typeface="Times New Roman" panose="02020603050405020304" pitchFamily="18" charset="0"/>
              </a:rPr>
              <a:t>domain, defines the host “</a:t>
            </a:r>
            <a:r>
              <a:rPr lang="en-AU" altLang="en-US" sz="2600" dirty="0" smtClean="0">
                <a:latin typeface="Times New Roman" panose="02020603050405020304" pitchFamily="18" charset="0"/>
                <a:cs typeface="Times New Roman" panose="02020603050405020304" pitchFamily="18" charset="0"/>
              </a:rPr>
              <a:t>ns1.example1.com” </a:t>
            </a:r>
            <a:r>
              <a:rPr lang="en-AU" altLang="en-US" sz="2600" dirty="0">
                <a:latin typeface="Times New Roman" panose="02020603050405020304" pitchFamily="18" charset="0"/>
                <a:cs typeface="Times New Roman" panose="02020603050405020304" pitchFamily="18" charset="0"/>
              </a:rPr>
              <a:t>to be a name sever for the </a:t>
            </a:r>
            <a:r>
              <a:rPr lang="en-AU" altLang="en-US" sz="2600" dirty="0" smtClean="0">
                <a:latin typeface="Times New Roman" panose="02020603050405020304" pitchFamily="18" charset="0"/>
                <a:cs typeface="Times New Roman" panose="02020603050405020304" pitchFamily="18" charset="0"/>
              </a:rPr>
              <a:t>“example1.com” domain</a:t>
            </a:r>
            <a:r>
              <a:rPr lang="en-AU" altLang="en-US" sz="2600" dirty="0">
                <a:latin typeface="Times New Roman" panose="02020603050405020304" pitchFamily="18" charset="0"/>
                <a:cs typeface="Times New Roman" panose="02020603050405020304" pitchFamily="18" charset="0"/>
              </a:rPr>
              <a:t>.</a:t>
            </a:r>
          </a:p>
        </p:txBody>
      </p:sp>
      <p:sp>
        <p:nvSpPr>
          <p:cNvPr id="3" name="Rectangle 2"/>
          <p:cNvSpPr/>
          <p:nvPr/>
        </p:nvSpPr>
        <p:spPr>
          <a:xfrm>
            <a:off x="3493582" y="157874"/>
            <a:ext cx="5416869" cy="923330"/>
          </a:xfrm>
          <a:prstGeom prst="rect">
            <a:avLst/>
          </a:prstGeom>
          <a:noFill/>
        </p:spPr>
        <p:txBody>
          <a:bodyPr wrap="none" lIns="91440" tIns="45720" rIns="91440" bIns="45720">
            <a:spAutoFit/>
          </a:bodyPr>
          <a:lstStyle/>
          <a:p>
            <a:pPr algn="ctr">
              <a:spcBef>
                <a:spcPct val="50000"/>
              </a:spcBef>
            </a:pPr>
            <a:r>
              <a:rPr lang="en-AU" altLang="en-US" sz="5400" dirty="0">
                <a:latin typeface="Arial" panose="020B0604020202020204" pitchFamily="34" charset="0"/>
              </a:rPr>
              <a:t>The “NS” Record</a:t>
            </a:r>
          </a:p>
        </p:txBody>
      </p:sp>
    </p:spTree>
    <p:extLst>
      <p:ext uri="{BB962C8B-B14F-4D97-AF65-F5344CB8AC3E}">
        <p14:creationId xmlns:p14="http://schemas.microsoft.com/office/powerpoint/2010/main" val="2963469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812" y="2735106"/>
            <a:ext cx="7446270"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Types of Name Server</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0260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810" y="1300923"/>
            <a:ext cx="9654639" cy="5693866"/>
          </a:xfrm>
          <a:prstGeom prst="rect">
            <a:avLst/>
          </a:prstGeom>
        </p:spPr>
        <p:txBody>
          <a:bodyPr wrap="square">
            <a:spAutoFit/>
          </a:bodyPr>
          <a:lstStyle/>
          <a:p>
            <a:r>
              <a:rPr lang="en-IN" sz="2600" dirty="0">
                <a:latin typeface="Times New Roman" panose="02020603050405020304" pitchFamily="18" charset="0"/>
                <a:ea typeface="Times New Roman" panose="02020603050405020304" pitchFamily="18" charset="0"/>
              </a:rPr>
              <a:t>A Master DNS defines one or more zone files for which this DNS is Authoritative ('type master'). The zone has been delegated (via an NS Resource Record) to this DNS.</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Primary DNS Server is </a:t>
            </a:r>
            <a:r>
              <a:rPr lang="en-IN" sz="2600" dirty="0">
                <a:latin typeface="Times New Roman" panose="02020603050405020304" pitchFamily="18" charset="0"/>
                <a:cs typeface="Times New Roman" panose="02020603050405020304" pitchFamily="18" charset="0"/>
              </a:rPr>
              <a:t>simply a server which gets its zone data from a local source as opposed to a </a:t>
            </a:r>
            <a:r>
              <a:rPr lang="en-IN" sz="2600" dirty="0" smtClean="0">
                <a:latin typeface="Times New Roman" panose="02020603050405020304" pitchFamily="18" charset="0"/>
                <a:cs typeface="Times New Roman" panose="02020603050405020304" pitchFamily="18" charset="0"/>
              </a:rPr>
              <a:t>Secondary which </a:t>
            </a:r>
            <a:r>
              <a:rPr lang="en-IN" sz="2600" dirty="0">
                <a:latin typeface="Times New Roman" panose="02020603050405020304" pitchFamily="18" charset="0"/>
                <a:cs typeface="Times New Roman" panose="02020603050405020304" pitchFamily="18" charset="0"/>
              </a:rPr>
              <a:t>gets its zone data from an external (networked) source (typically the </a:t>
            </a:r>
            <a:r>
              <a:rPr lang="en-IN" sz="2600" dirty="0" smtClean="0">
                <a:latin typeface="Times New Roman" panose="02020603050405020304" pitchFamily="18" charset="0"/>
                <a:cs typeface="Times New Roman" panose="02020603050405020304" pitchFamily="18" charset="0"/>
              </a:rPr>
              <a:t>Primary)</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Primary DNS </a:t>
            </a:r>
            <a:r>
              <a:rPr lang="en-IN" sz="2600" dirty="0">
                <a:latin typeface="Times New Roman" panose="02020603050405020304" pitchFamily="18" charset="0"/>
                <a:cs typeface="Times New Roman" panose="02020603050405020304" pitchFamily="18" charset="0"/>
              </a:rPr>
              <a:t>server </a:t>
            </a:r>
            <a:r>
              <a:rPr lang="en-IN" sz="2600" dirty="0" smtClean="0">
                <a:latin typeface="Times New Roman" panose="02020603050405020304" pitchFamily="18" charset="0"/>
                <a:cs typeface="Times New Roman" panose="02020603050405020304" pitchFamily="18" charset="0"/>
              </a:rPr>
              <a:t>will NOTIFY </a:t>
            </a:r>
            <a:r>
              <a:rPr lang="en-IN" sz="2600" dirty="0">
                <a:latin typeface="Times New Roman" panose="02020603050405020304" pitchFamily="18" charset="0"/>
                <a:cs typeface="Times New Roman" panose="02020603050405020304" pitchFamily="18" charset="0"/>
              </a:rPr>
              <a:t>zone changes to </a:t>
            </a:r>
            <a:r>
              <a:rPr lang="en-IN" sz="2600" dirty="0" smtClean="0">
                <a:latin typeface="Times New Roman" panose="02020603050405020304" pitchFamily="18" charset="0"/>
                <a:cs typeface="Times New Roman" panose="02020603050405020304" pitchFamily="18" charset="0"/>
              </a:rPr>
              <a:t>defined Secondary servers.</a:t>
            </a:r>
          </a:p>
          <a:p>
            <a:endParaRPr lang="en-IN" sz="2600" dirty="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NOTIFY </a:t>
            </a:r>
            <a:r>
              <a:rPr lang="en-IN" sz="2600" dirty="0">
                <a:latin typeface="Times New Roman" panose="02020603050405020304" pitchFamily="18" charset="0"/>
                <a:cs typeface="Times New Roman" panose="02020603050405020304" pitchFamily="18" charset="0"/>
              </a:rPr>
              <a:t>messages ensure zone changes are rapidly propagated to the </a:t>
            </a:r>
            <a:r>
              <a:rPr lang="en-IN" sz="2600" dirty="0" smtClean="0">
                <a:latin typeface="Times New Roman" panose="02020603050405020304" pitchFamily="18" charset="0"/>
                <a:cs typeface="Times New Roman" panose="02020603050405020304" pitchFamily="18" charset="0"/>
              </a:rPr>
              <a:t>other DNS servers rather </a:t>
            </a:r>
            <a:r>
              <a:rPr lang="en-IN" sz="2600" dirty="0">
                <a:latin typeface="Times New Roman" panose="02020603050405020304" pitchFamily="18" charset="0"/>
                <a:cs typeface="Times New Roman" panose="02020603050405020304" pitchFamily="18" charset="0"/>
              </a:rPr>
              <a:t>than rely on the </a:t>
            </a:r>
            <a:r>
              <a:rPr lang="en-IN" sz="2600" dirty="0" smtClean="0">
                <a:latin typeface="Times New Roman" panose="02020603050405020304" pitchFamily="18" charset="0"/>
                <a:cs typeface="Times New Roman" panose="02020603050405020304" pitchFamily="18" charset="0"/>
              </a:rPr>
              <a:t>other DNS servers to periodically keep </a:t>
            </a:r>
            <a:r>
              <a:rPr lang="en-IN" sz="2600" dirty="0">
                <a:latin typeface="Times New Roman" panose="02020603050405020304" pitchFamily="18" charset="0"/>
                <a:cs typeface="Times New Roman" panose="02020603050405020304" pitchFamily="18" charset="0"/>
              </a:rPr>
              <a:t>polling for changes. </a:t>
            </a:r>
            <a:endParaRPr lang="en-US" sz="2600" dirty="0">
              <a:latin typeface="Times New Roman" panose="02020603050405020304" pitchFamily="18" charset="0"/>
              <a:cs typeface="Times New Roman" panose="02020603050405020304" pitchFamily="18" charset="0"/>
            </a:endParaRPr>
          </a:p>
        </p:txBody>
      </p:sp>
      <p:sp>
        <p:nvSpPr>
          <p:cNvPr id="5" name="Rectangle 4"/>
          <p:cNvSpPr/>
          <p:nvPr/>
        </p:nvSpPr>
        <p:spPr>
          <a:xfrm>
            <a:off x="2608732" y="157874"/>
            <a:ext cx="7186584"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Primary Name Servers</a:t>
            </a:r>
            <a:endParaRPr lang="en-AU" altLang="en-US" sz="5400" dirty="0">
              <a:latin typeface="Arial" panose="020B0604020202020204" pitchFamily="34" charset="0"/>
            </a:endParaRPr>
          </a:p>
        </p:txBody>
      </p:sp>
    </p:spTree>
    <p:extLst>
      <p:ext uri="{BB962C8B-B14F-4D97-AF65-F5344CB8AC3E}">
        <p14:creationId xmlns:p14="http://schemas.microsoft.com/office/powerpoint/2010/main" val="1326270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3293209"/>
          </a:xfrm>
          <a:prstGeom prst="rect">
            <a:avLst/>
          </a:prstGeom>
        </p:spPr>
        <p:txBody>
          <a:bodyPr>
            <a:spAutoFit/>
          </a:bodyPr>
          <a:lstStyle/>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What is DNS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Why DNS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DNS Overview (Hierarchical flow)</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Resource Records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Types of Name Servers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Authoritative Name Servers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Zones</a:t>
            </a:r>
          </a:p>
          <a:p>
            <a:pPr marL="914400" lvl="1" indent="-45720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Zone Transfers</a:t>
            </a:r>
            <a:endParaRPr lang="en-IN"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3887942" y="224135"/>
            <a:ext cx="542328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effectLst>
                  <a:outerShdw dist="38100" dir="2700000" algn="bl" rotWithShape="0">
                    <a:schemeClr val="accent5"/>
                  </a:outerShdw>
                </a:effectLst>
              </a:rPr>
              <a:t>Topics Covered</a:t>
            </a:r>
            <a:endParaRPr lang="en-US" sz="5400" b="1" cap="none" spc="0" dirty="0">
              <a:ln w="13462">
                <a:solidFill>
                  <a:schemeClr val="bg1"/>
                </a:solidFill>
                <a:prstDash val="solid"/>
              </a:ln>
              <a:effectLst>
                <a:outerShdw dist="38100" dir="2700000" algn="bl" rotWithShape="0">
                  <a:schemeClr val="accent5"/>
                </a:outerShdw>
              </a:effectLst>
            </a:endParaRPr>
          </a:p>
        </p:txBody>
      </p:sp>
    </p:spTree>
    <p:extLst>
      <p:ext uri="{BB962C8B-B14F-4D97-AF65-F5344CB8AC3E}">
        <p14:creationId xmlns:p14="http://schemas.microsoft.com/office/powerpoint/2010/main" val="2032622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7066" y="157874"/>
            <a:ext cx="8109912"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Secondary Name Servers</a:t>
            </a:r>
            <a:endParaRPr lang="en-AU" altLang="en-US" sz="5400" dirty="0">
              <a:latin typeface="Arial" panose="020B0604020202020204" pitchFamily="34" charset="0"/>
            </a:endParaRPr>
          </a:p>
        </p:txBody>
      </p:sp>
      <p:sp>
        <p:nvSpPr>
          <p:cNvPr id="3" name="Rectangle 2"/>
          <p:cNvSpPr/>
          <p:nvPr/>
        </p:nvSpPr>
        <p:spPr>
          <a:xfrm>
            <a:off x="2481942" y="1508563"/>
            <a:ext cx="8953995" cy="2492990"/>
          </a:xfrm>
          <a:prstGeom prst="rect">
            <a:avLst/>
          </a:prstGeom>
        </p:spPr>
        <p:txBody>
          <a:bodyPr wrap="square">
            <a:spAutoFit/>
          </a:bodyPr>
          <a:lstStyle/>
          <a:p>
            <a:r>
              <a:rPr lang="en-IN" sz="2600" dirty="0" smtClean="0">
                <a:latin typeface="Times New Roman" panose="02020603050405020304" pitchFamily="18" charset="0"/>
                <a:cs typeface="Times New Roman" panose="02020603050405020304" pitchFamily="18" charset="0"/>
              </a:rPr>
              <a:t>Secondary DNS Server gets </a:t>
            </a:r>
            <a:r>
              <a:rPr lang="en-IN" sz="2600" dirty="0">
                <a:latin typeface="Times New Roman" panose="02020603050405020304" pitchFamily="18" charset="0"/>
                <a:cs typeface="Times New Roman" panose="02020603050405020304" pitchFamily="18" charset="0"/>
              </a:rPr>
              <a:t>its zone data using a zone transfer operation (typically from a </a:t>
            </a:r>
            <a:r>
              <a:rPr lang="en-IN" sz="2600" dirty="0" smtClean="0">
                <a:latin typeface="Times New Roman" panose="02020603050405020304" pitchFamily="18" charset="0"/>
                <a:cs typeface="Times New Roman" panose="02020603050405020304" pitchFamily="18" charset="0"/>
              </a:rPr>
              <a:t>Primary) </a:t>
            </a:r>
            <a:r>
              <a:rPr lang="en-IN" sz="2600" dirty="0">
                <a:latin typeface="Times New Roman" panose="02020603050405020304" pitchFamily="18" charset="0"/>
                <a:cs typeface="Times New Roman" panose="02020603050405020304" pitchFamily="18" charset="0"/>
              </a:rPr>
              <a:t>and it will respond as authoritative for those zones </a:t>
            </a:r>
            <a:r>
              <a:rPr lang="en-IN" sz="2600" dirty="0" smtClean="0">
                <a:latin typeface="Times New Roman" panose="02020603050405020304" pitchFamily="18" charset="0"/>
                <a:cs typeface="Times New Roman" panose="02020603050405020304" pitchFamily="18" charset="0"/>
              </a:rPr>
              <a:t>for </a:t>
            </a:r>
            <a:r>
              <a:rPr lang="en-IN" sz="2600" dirty="0">
                <a:latin typeface="Times New Roman" panose="02020603050405020304" pitchFamily="18" charset="0"/>
                <a:cs typeface="Times New Roman" panose="02020603050405020304" pitchFamily="18" charset="0"/>
              </a:rPr>
              <a:t>which it has a currently valid zone configuration. </a:t>
            </a:r>
          </a:p>
          <a:p>
            <a:r>
              <a:rPr lang="en-IN" sz="2600" dirty="0" smtClean="0">
                <a:latin typeface="Times New Roman" panose="02020603050405020304" pitchFamily="18" charset="0"/>
                <a:cs typeface="Times New Roman" panose="02020603050405020304" pitchFamily="18" charset="0"/>
              </a:rPr>
              <a:t>It </a:t>
            </a:r>
            <a:r>
              <a:rPr lang="en-IN" sz="2600" dirty="0">
                <a:latin typeface="Times New Roman" panose="02020603050405020304" pitchFamily="18" charset="0"/>
                <a:cs typeface="Times New Roman" panose="02020603050405020304" pitchFamily="18" charset="0"/>
              </a:rPr>
              <a:t>is impossible to determine from a query result that it came from a zone master or slave</a:t>
            </a:r>
            <a:endParaRPr lang="en-US" sz="2600" dirty="0">
              <a:latin typeface="Times New Roman" panose="02020603050405020304" pitchFamily="18" charset="0"/>
              <a:cs typeface="Times New Roman" panose="02020603050405020304" pitchFamily="18" charset="0"/>
            </a:endParaRPr>
          </a:p>
        </p:txBody>
      </p:sp>
      <p:sp>
        <p:nvSpPr>
          <p:cNvPr id="4" name="Rectangle 3"/>
          <p:cNvSpPr/>
          <p:nvPr/>
        </p:nvSpPr>
        <p:spPr>
          <a:xfrm>
            <a:off x="3728185" y="5453832"/>
            <a:ext cx="1722922" cy="88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DNS</a:t>
            </a:r>
            <a:endParaRPr lang="en-US" dirty="0"/>
          </a:p>
        </p:txBody>
      </p:sp>
      <p:sp>
        <p:nvSpPr>
          <p:cNvPr id="5" name="Rectangle 4"/>
          <p:cNvSpPr/>
          <p:nvPr/>
        </p:nvSpPr>
        <p:spPr>
          <a:xfrm>
            <a:off x="6902916" y="5453832"/>
            <a:ext cx="1647525" cy="88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Secondary DNS</a:t>
            </a:r>
            <a:endParaRPr lang="en-US" dirty="0"/>
          </a:p>
        </p:txBody>
      </p:sp>
      <p:sp>
        <p:nvSpPr>
          <p:cNvPr id="8" name="Right Arrow 7"/>
          <p:cNvSpPr/>
          <p:nvPr/>
        </p:nvSpPr>
        <p:spPr>
          <a:xfrm>
            <a:off x="5451106" y="6012097"/>
            <a:ext cx="1451810" cy="192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451106" y="5665587"/>
            <a:ext cx="1451810" cy="1732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51106" y="4814222"/>
            <a:ext cx="2092693" cy="646331"/>
          </a:xfrm>
          <a:prstGeom prst="rect">
            <a:avLst/>
          </a:prstGeom>
          <a:noFill/>
        </p:spPr>
        <p:txBody>
          <a:bodyPr wrap="square" rtlCol="0">
            <a:spAutoFit/>
          </a:bodyPr>
          <a:lstStyle/>
          <a:p>
            <a:r>
              <a:rPr lang="en-US" sz="1200" dirty="0" smtClean="0"/>
              <a:t>Check SOA  Serial Number and request for Update</a:t>
            </a:r>
            <a:endParaRPr lang="en-US" sz="1200" dirty="0"/>
          </a:p>
        </p:txBody>
      </p:sp>
      <p:sp>
        <p:nvSpPr>
          <p:cNvPr id="11" name="TextBox 10"/>
          <p:cNvSpPr txBox="1"/>
          <p:nvPr/>
        </p:nvSpPr>
        <p:spPr>
          <a:xfrm>
            <a:off x="5853762" y="6328538"/>
            <a:ext cx="1049154" cy="276999"/>
          </a:xfrm>
          <a:prstGeom prst="rect">
            <a:avLst/>
          </a:prstGeom>
          <a:noFill/>
        </p:spPr>
        <p:txBody>
          <a:bodyPr wrap="square" rtlCol="0">
            <a:spAutoFit/>
          </a:bodyPr>
          <a:lstStyle/>
          <a:p>
            <a:r>
              <a:rPr lang="en-US" sz="1200" dirty="0" smtClean="0"/>
              <a:t>Notify</a:t>
            </a:r>
            <a:endParaRPr lang="en-US" sz="1200" dirty="0"/>
          </a:p>
        </p:txBody>
      </p:sp>
    </p:spTree>
    <p:extLst>
      <p:ext uri="{BB962C8B-B14F-4D97-AF65-F5344CB8AC3E}">
        <p14:creationId xmlns:p14="http://schemas.microsoft.com/office/powerpoint/2010/main" val="3252591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1790" y="157874"/>
            <a:ext cx="7340471"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Caching Name Servers</a:t>
            </a:r>
            <a:endParaRPr lang="en-AU" altLang="en-US" sz="5400" dirty="0">
              <a:latin typeface="Arial" panose="020B0604020202020204" pitchFamily="34" charset="0"/>
            </a:endParaRPr>
          </a:p>
        </p:txBody>
      </p:sp>
      <p:sp>
        <p:nvSpPr>
          <p:cNvPr id="3" name="Rectangle 2"/>
          <p:cNvSpPr/>
          <p:nvPr/>
        </p:nvSpPr>
        <p:spPr>
          <a:xfrm>
            <a:off x="1935679" y="1308686"/>
            <a:ext cx="9583386" cy="5293757"/>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A DNS Caching Server obtains information from another server (Primary DNS) in response to a host query and then saves (caches) the data locally. </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On </a:t>
            </a:r>
            <a:r>
              <a:rPr lang="en-US" sz="2600" dirty="0">
                <a:latin typeface="Times New Roman" panose="02020603050405020304" pitchFamily="18" charset="0"/>
                <a:cs typeface="Times New Roman" panose="02020603050405020304" pitchFamily="18" charset="0"/>
              </a:rPr>
              <a:t>a second or subsequent request for the same data the Caching Server (Resolver) will respond with its locally stored data cache until the time-to-live (TTL) value of the response expires, at which time the server will refresh the data from the </a:t>
            </a:r>
            <a:r>
              <a:rPr lang="en-US" sz="2600" dirty="0" smtClean="0">
                <a:latin typeface="Times New Roman" panose="02020603050405020304" pitchFamily="18" charset="0"/>
                <a:cs typeface="Times New Roman" panose="02020603050405020304" pitchFamily="18" charset="0"/>
              </a:rPr>
              <a:t>Primary.</a:t>
            </a:r>
          </a:p>
          <a:p>
            <a:endParaRPr lang="en-US" sz="2600" dirty="0" smtClean="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If the caching server (resolver) obtains its data directly from a zone </a:t>
            </a:r>
            <a:r>
              <a:rPr lang="en-IN" sz="2600" dirty="0" smtClean="0">
                <a:latin typeface="Times New Roman" panose="02020603050405020304" pitchFamily="18" charset="0"/>
                <a:cs typeface="Times New Roman" panose="02020603050405020304" pitchFamily="18" charset="0"/>
              </a:rPr>
              <a:t>Primary, it </a:t>
            </a:r>
            <a:r>
              <a:rPr lang="en-IN" sz="2600" dirty="0">
                <a:latin typeface="Times New Roman" panose="02020603050405020304" pitchFamily="18" charset="0"/>
                <a:cs typeface="Times New Roman" panose="02020603050405020304" pitchFamily="18" charset="0"/>
              </a:rPr>
              <a:t>will respond as </a:t>
            </a:r>
            <a:r>
              <a:rPr lang="en-IN" sz="2600" dirty="0" smtClean="0">
                <a:latin typeface="Times New Roman" panose="02020603050405020304" pitchFamily="18" charset="0"/>
                <a:cs typeface="Times New Roman" panose="02020603050405020304" pitchFamily="18" charset="0"/>
              </a:rPr>
              <a:t>'authoritative‘ and if </a:t>
            </a:r>
            <a:r>
              <a:rPr lang="en-IN" sz="2600" dirty="0">
                <a:latin typeface="Times New Roman" panose="02020603050405020304" pitchFamily="18" charset="0"/>
                <a:cs typeface="Times New Roman" panose="02020603050405020304" pitchFamily="18" charset="0"/>
              </a:rPr>
              <a:t>the data is supplied from its cache the response is </a:t>
            </a:r>
            <a:r>
              <a:rPr lang="en-IN" sz="2600" dirty="0" smtClean="0">
                <a:latin typeface="Times New Roman" panose="02020603050405020304" pitchFamily="18" charset="0"/>
                <a:cs typeface="Times New Roman" panose="02020603050405020304" pitchFamily="18" charset="0"/>
              </a:rPr>
              <a:t>'non-authoritative.</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173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0128" y="157874"/>
            <a:ext cx="8263802"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Forwarding Name Servers</a:t>
            </a:r>
            <a:endParaRPr lang="en-AU" altLang="en-US" sz="5400" dirty="0">
              <a:latin typeface="Arial" panose="020B0604020202020204" pitchFamily="34" charset="0"/>
            </a:endParaRPr>
          </a:p>
        </p:txBody>
      </p:sp>
      <p:sp>
        <p:nvSpPr>
          <p:cNvPr id="3" name="Rectangle 2"/>
          <p:cNvSpPr/>
          <p:nvPr/>
        </p:nvSpPr>
        <p:spPr>
          <a:xfrm>
            <a:off x="2493818" y="1571671"/>
            <a:ext cx="8241476" cy="4493538"/>
          </a:xfrm>
          <a:prstGeom prst="rect">
            <a:avLst/>
          </a:prstGeom>
        </p:spPr>
        <p:txBody>
          <a:bodyPr wrap="square">
            <a:spAutoFit/>
          </a:bodyPr>
          <a:lstStyle/>
          <a:p>
            <a:r>
              <a:rPr lang="en-IN" sz="2600" dirty="0">
                <a:latin typeface="Times New Roman" panose="02020603050405020304" pitchFamily="18" charset="0"/>
                <a:cs typeface="Times New Roman" panose="02020603050405020304" pitchFamily="18" charset="0"/>
              </a:rPr>
              <a:t>A forwarding </a:t>
            </a:r>
            <a:r>
              <a:rPr lang="en-IN" sz="2600" dirty="0" smtClean="0">
                <a:latin typeface="Times New Roman" panose="02020603050405020304" pitchFamily="18" charset="0"/>
                <a:cs typeface="Times New Roman" panose="02020603050405020304" pitchFamily="18" charset="0"/>
              </a:rPr>
              <a:t>(Proxy) </a:t>
            </a:r>
            <a:r>
              <a:rPr lang="en-IN" sz="2600" dirty="0">
                <a:latin typeface="Times New Roman" panose="02020603050405020304" pitchFamily="18" charset="0"/>
                <a:cs typeface="Times New Roman" panose="02020603050405020304" pitchFamily="18" charset="0"/>
              </a:rPr>
              <a:t>server is one which simply forwards requests to another DNS and caches the </a:t>
            </a:r>
            <a:r>
              <a:rPr lang="en-IN" sz="2600" dirty="0" smtClean="0">
                <a:latin typeface="Times New Roman" panose="02020603050405020304" pitchFamily="18" charset="0"/>
                <a:cs typeface="Times New Roman" panose="02020603050405020304" pitchFamily="18" charset="0"/>
              </a:rPr>
              <a:t>results.</a:t>
            </a:r>
          </a:p>
          <a:p>
            <a:endParaRPr lang="en-IN" sz="2600" dirty="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Usually carried on during the following scenarios:</a:t>
            </a:r>
          </a:p>
          <a:p>
            <a:pPr marL="28575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Where access to the external network is slow </a:t>
            </a:r>
            <a:r>
              <a:rPr lang="en-IN" sz="2600" dirty="0" smtClean="0">
                <a:latin typeface="Times New Roman" panose="02020603050405020304" pitchFamily="18" charset="0"/>
                <a:cs typeface="Times New Roman" panose="02020603050405020304" pitchFamily="18" charset="0"/>
              </a:rPr>
              <a:t>or,</a:t>
            </a:r>
          </a:p>
          <a:p>
            <a:pPr marL="285750" indent="-28575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Remote </a:t>
            </a:r>
            <a:r>
              <a:rPr lang="en-IN" sz="2600" dirty="0" smtClean="0">
                <a:latin typeface="Times New Roman" panose="02020603050405020304" pitchFamily="18" charset="0"/>
                <a:cs typeface="Times New Roman" panose="02020603050405020304" pitchFamily="18" charset="0"/>
              </a:rPr>
              <a:t>DNS </a:t>
            </a:r>
            <a:r>
              <a:rPr lang="en-IN" sz="2600" dirty="0">
                <a:latin typeface="Times New Roman" panose="02020603050405020304" pitchFamily="18" charset="0"/>
                <a:cs typeface="Times New Roman" panose="02020603050405020304" pitchFamily="18" charset="0"/>
              </a:rPr>
              <a:t>server provides recursive query support resulting in a single query across the network (from the forwarding DNS to the </a:t>
            </a:r>
            <a:r>
              <a:rPr lang="en-IN" sz="2600" dirty="0" smtClean="0">
                <a:latin typeface="Times New Roman" panose="02020603050405020304" pitchFamily="18" charset="0"/>
                <a:cs typeface="Times New Roman" panose="02020603050405020304" pitchFamily="18" charset="0"/>
              </a:rPr>
              <a:t>'forwarded </a:t>
            </a:r>
            <a:r>
              <a:rPr lang="en-IN" sz="2600" dirty="0">
                <a:latin typeface="Times New Roman" panose="02020603050405020304" pitchFamily="18" charset="0"/>
                <a:cs typeface="Times New Roman" panose="02020603050405020304" pitchFamily="18" charset="0"/>
              </a:rPr>
              <a:t>to' DNS) thus reducing traffic </a:t>
            </a:r>
            <a:r>
              <a:rPr lang="en-IN" sz="2600" dirty="0" smtClean="0">
                <a:latin typeface="Times New Roman" panose="02020603050405020304" pitchFamily="18" charset="0"/>
                <a:cs typeface="Times New Roman" panose="02020603050405020304" pitchFamily="18" charset="0"/>
              </a:rPr>
              <a:t>congestion.</a:t>
            </a:r>
          </a:p>
          <a:p>
            <a:pPr marL="285750" indent="-285750">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Providing </a:t>
            </a:r>
            <a:r>
              <a:rPr lang="en-IN" sz="2600" dirty="0">
                <a:latin typeface="Times New Roman" panose="02020603050405020304" pitchFamily="18" charset="0"/>
                <a:cs typeface="Times New Roman" panose="02020603050405020304" pitchFamily="18" charset="0"/>
              </a:rPr>
              <a:t>a single point at which changes to remote name servers may be managed</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539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4156" y="157874"/>
            <a:ext cx="6955750" cy="923330"/>
          </a:xfrm>
          <a:prstGeom prst="rect">
            <a:avLst/>
          </a:prstGeom>
          <a:noFill/>
        </p:spPr>
        <p:txBody>
          <a:bodyPr wrap="none" lIns="91440" tIns="45720" rIns="91440" bIns="45720">
            <a:spAutoFit/>
          </a:bodyPr>
          <a:lstStyle/>
          <a:p>
            <a:pPr algn="ctr">
              <a:spcBef>
                <a:spcPct val="50000"/>
              </a:spcBef>
            </a:pPr>
            <a:r>
              <a:rPr lang="en-AU" altLang="en-US" sz="5400" dirty="0" smtClean="0">
                <a:latin typeface="Arial" panose="020B0604020202020204" pitchFamily="34" charset="0"/>
              </a:rPr>
              <a:t>Stealth Name Servers</a:t>
            </a:r>
            <a:endParaRPr lang="en-AU" altLang="en-US" sz="5400" dirty="0">
              <a:latin typeface="Arial" panose="020B0604020202020204" pitchFamily="34" charset="0"/>
            </a:endParaRPr>
          </a:p>
        </p:txBody>
      </p:sp>
      <p:sp>
        <p:nvSpPr>
          <p:cNvPr id="3" name="Rectangle 2"/>
          <p:cNvSpPr/>
          <p:nvPr/>
        </p:nvSpPr>
        <p:spPr>
          <a:xfrm>
            <a:off x="2383855" y="1720840"/>
            <a:ext cx="7915175" cy="4093428"/>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A stealth server is defined as being a name server which does not appear in any publicly visible NS Records for the domain. The stealth server </a:t>
            </a:r>
            <a:r>
              <a:rPr lang="en-US" sz="2600" dirty="0" smtClean="0">
                <a:latin typeface="Times New Roman" panose="02020603050405020304" pitchFamily="18" charset="0"/>
                <a:cs typeface="Times New Roman" panose="02020603050405020304" pitchFamily="18" charset="0"/>
              </a:rPr>
              <a:t>are used for following scenarios:</a:t>
            </a:r>
            <a:endParaRPr lang="en-US"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organization </a:t>
            </a:r>
            <a:r>
              <a:rPr lang="en-US" sz="2600" dirty="0">
                <a:latin typeface="Times New Roman" panose="02020603050405020304" pitchFamily="18" charset="0"/>
                <a:cs typeface="Times New Roman" panose="02020603050405020304" pitchFamily="18" charset="0"/>
              </a:rPr>
              <a:t>needs a public DNS to enable access to its public services e.g. web, mail </a:t>
            </a:r>
            <a:r>
              <a:rPr lang="en-US" sz="2600" dirty="0" smtClean="0">
                <a:latin typeface="Times New Roman" panose="02020603050405020304" pitchFamily="18" charset="0"/>
                <a:cs typeface="Times New Roman" panose="02020603050405020304" pitchFamily="18" charset="0"/>
              </a:rPr>
              <a:t>ftp.</a:t>
            </a:r>
            <a:endParaRPr lang="en-US" sz="2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organization </a:t>
            </a:r>
            <a:r>
              <a:rPr lang="en-US" sz="2600" dirty="0">
                <a:latin typeface="Times New Roman" panose="02020603050405020304" pitchFamily="18" charset="0"/>
                <a:cs typeface="Times New Roman" panose="02020603050405020304" pitchFamily="18" charset="0"/>
              </a:rPr>
              <a:t>does not want the world to see any of its internal hosts </a:t>
            </a:r>
            <a:r>
              <a:rPr lang="en-US" sz="2600" dirty="0" smtClean="0">
                <a:latin typeface="Times New Roman" panose="02020603050405020304" pitchFamily="18" charset="0"/>
                <a:cs typeface="Times New Roman" panose="02020603050405020304" pitchFamily="18" charset="0"/>
              </a:rPr>
              <a:t>by </a:t>
            </a:r>
            <a:r>
              <a:rPr lang="en-US" sz="2600" dirty="0">
                <a:latin typeface="Times New Roman" panose="02020603050405020304" pitchFamily="18" charset="0"/>
                <a:cs typeface="Times New Roman" panose="02020603050405020304" pitchFamily="18" charset="0"/>
              </a:rPr>
              <a:t>interrogation (query or zone transfer</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79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5694" y="1835451"/>
            <a:ext cx="8182098" cy="3693319"/>
          </a:xfrm>
          <a:prstGeom prst="rect">
            <a:avLst/>
          </a:prstGeom>
        </p:spPr>
        <p:txBody>
          <a:bodyPr wrap="square">
            <a:spAutoFit/>
          </a:bodyPr>
          <a:lstStyle/>
          <a:p>
            <a:r>
              <a:rPr lang="en-IN" sz="2600" dirty="0">
                <a:latin typeface="Times New Roman" panose="02020603050405020304" pitchFamily="18" charset="0"/>
                <a:cs typeface="Times New Roman" panose="02020603050405020304" pitchFamily="18" charset="0"/>
              </a:rPr>
              <a:t>The response to a query is Authoritative under three conditions</a:t>
            </a:r>
            <a:r>
              <a:rPr lang="en-IN" sz="2600" dirty="0" smtClean="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 response is received from a Zone master.</a:t>
            </a:r>
            <a:endParaRPr lang="en-US" sz="2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 response is received from a Zone slave with non time-expired zone data.</a:t>
            </a:r>
            <a:endParaRPr lang="en-US" sz="2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The response is received by a caching server directly from either a Zone master or slave. If the response is supplied from the cache it is not authoritative.</a:t>
            </a:r>
            <a:endParaRPr lang="en-US"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1560785" y="197873"/>
            <a:ext cx="9276900"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Authoritative Name Servers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2878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25678" y="197873"/>
            <a:ext cx="2347117"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ZONES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1596571" y="1121203"/>
            <a:ext cx="10464800" cy="5693866"/>
          </a:xfrm>
          <a:prstGeom prst="rect">
            <a:avLst/>
          </a:prstGeom>
        </p:spPr>
        <p:txBody>
          <a:bodyPr wrap="square">
            <a:spAutoFit/>
          </a:bodyPr>
          <a:lstStyle/>
          <a:p>
            <a:r>
              <a:rPr lang="en-US" sz="2600" dirty="0">
                <a:latin typeface="Times New Roman" panose="02020603050405020304" pitchFamily="18" charset="0"/>
                <a:cs typeface="Times New Roman" panose="02020603050405020304" pitchFamily="18" charset="0"/>
              </a:rPr>
              <a:t>Domains are broken into "zones" for which individual DNS servers are </a:t>
            </a:r>
            <a:r>
              <a:rPr lang="en-US" sz="2600" dirty="0" smtClean="0">
                <a:latin typeface="Times New Roman" panose="02020603050405020304" pitchFamily="18" charset="0"/>
                <a:cs typeface="Times New Roman" panose="02020603050405020304" pitchFamily="18" charset="0"/>
              </a:rPr>
              <a:t>responsible. Zone </a:t>
            </a:r>
            <a:r>
              <a:rPr lang="en-US" sz="2600" dirty="0">
                <a:latin typeface="Times New Roman" panose="02020603050405020304" pitchFamily="18" charset="0"/>
                <a:cs typeface="Times New Roman" panose="02020603050405020304" pitchFamily="18" charset="0"/>
              </a:rPr>
              <a:t>is a </a:t>
            </a:r>
            <a:r>
              <a:rPr lang="en-US" sz="2600" dirty="0" smtClean="0">
                <a:latin typeface="Times New Roman" panose="02020603050405020304" pitchFamily="18" charset="0"/>
                <a:cs typeface="Times New Roman" panose="02020603050405020304" pitchFamily="18" charset="0"/>
              </a:rPr>
              <a:t>domain/sub-domains </a:t>
            </a:r>
            <a:r>
              <a:rPr lang="en-US" sz="2600" dirty="0">
                <a:latin typeface="Times New Roman" panose="02020603050405020304" pitchFamily="18" charset="0"/>
                <a:cs typeface="Times New Roman" panose="02020603050405020304" pitchFamily="18" charset="0"/>
              </a:rPr>
              <a:t>delegated to other DNS </a:t>
            </a:r>
            <a:r>
              <a:rPr lang="en-US" sz="2600" dirty="0" smtClean="0">
                <a:latin typeface="Times New Roman" panose="02020603050405020304" pitchFamily="18" charset="0"/>
                <a:cs typeface="Times New Roman" panose="02020603050405020304" pitchFamily="18" charset="0"/>
              </a:rPr>
              <a:t>servers.</a:t>
            </a: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DNS zone is implemented in the configuration system of a domain name server. Historically, it is defined in the zone file, an operating system text file that starts with the special DNS record type Start of Authority (SOA) and contains all records for the resources described within the zone</a:t>
            </a:r>
            <a:r>
              <a:rPr lang="en-US" sz="2600" dirty="0" smtClean="0">
                <a:latin typeface="Times New Roman" panose="02020603050405020304" pitchFamily="18" charset="0"/>
                <a:cs typeface="Times New Roman" panose="02020603050405020304" pitchFamily="18" charset="0"/>
              </a:rPr>
              <a:t>.</a:t>
            </a:r>
          </a:p>
          <a:p>
            <a:endParaRPr lang="en-US" sz="26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 zone file is a sequence of entries for resource records. </a:t>
            </a: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description consists of several fields separated by white space (spaces or tabs) as </a:t>
            </a:r>
            <a:r>
              <a:rPr lang="en-US" sz="2600" dirty="0" smtClean="0">
                <a:latin typeface="Times New Roman" panose="02020603050405020304" pitchFamily="18" charset="0"/>
                <a:cs typeface="Times New Roman" panose="02020603050405020304" pitchFamily="18" charset="0"/>
              </a:rPr>
              <a:t>follows</a:t>
            </a:r>
          </a:p>
          <a:p>
            <a:r>
              <a:rPr lang="en-US" sz="2600" dirty="0" smtClean="0">
                <a:latin typeface="Times New Roman" panose="02020603050405020304" pitchFamily="18" charset="0"/>
                <a:cs typeface="Times New Roman" panose="02020603050405020304" pitchFamily="18" charset="0"/>
              </a:rPr>
              <a:t>&lt;Name&gt;&lt;</a:t>
            </a:r>
            <a:r>
              <a:rPr lang="en-US" sz="2600" dirty="0" err="1" smtClean="0">
                <a:latin typeface="Times New Roman" panose="02020603050405020304" pitchFamily="18" charset="0"/>
                <a:cs typeface="Times New Roman" panose="02020603050405020304" pitchFamily="18" charset="0"/>
              </a:rPr>
              <a:t>ttl</a:t>
            </a:r>
            <a:r>
              <a:rPr lang="en-US" sz="2600" dirty="0" smtClean="0">
                <a:latin typeface="Times New Roman" panose="02020603050405020304" pitchFamily="18" charset="0"/>
                <a:cs typeface="Times New Roman" panose="02020603050405020304" pitchFamily="18" charset="0"/>
              </a:rPr>
              <a:t>&gt;&lt;record class&gt;&lt;record type&gt;&lt;record data</a:t>
            </a:r>
            <a:r>
              <a:rPr lang="en-US" sz="2600" dirty="0" smtClean="0">
                <a:latin typeface="Times New Roman" panose="02020603050405020304" pitchFamily="18" charset="0"/>
                <a:cs typeface="Times New Roman" panose="02020603050405020304" pitchFamily="18" charset="0"/>
              </a:rPr>
              <a:t>&gt;.</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Entire zones can </a:t>
            </a:r>
            <a:r>
              <a:rPr lang="en-US" sz="2600" dirty="0" smtClean="0">
                <a:latin typeface="Times New Roman" panose="02020603050405020304" pitchFamily="18" charset="0"/>
                <a:cs typeface="Times New Roman" panose="02020603050405020304" pitchFamily="18" charset="0"/>
              </a:rPr>
              <a:t>be transferred </a:t>
            </a:r>
            <a:r>
              <a:rPr lang="en-US" sz="2600" dirty="0">
                <a:latin typeface="Times New Roman" panose="02020603050405020304" pitchFamily="18" charset="0"/>
                <a:cs typeface="Times New Roman" panose="02020603050405020304" pitchFamily="18" charset="0"/>
              </a:rPr>
              <a:t>from a primary DNS server to secondary DNS servers through Zone Transfers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873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1727" y="197873"/>
            <a:ext cx="571502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ZONE TRANSFERS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p:cNvSpPr/>
          <p:nvPr/>
        </p:nvSpPr>
        <p:spPr>
          <a:xfrm>
            <a:off x="1781300" y="1222491"/>
            <a:ext cx="10034648" cy="4893647"/>
          </a:xfrm>
          <a:prstGeom prst="rect">
            <a:avLst/>
          </a:prstGeom>
        </p:spPr>
        <p:txBody>
          <a:bodyPr wrap="square">
            <a:spAutoFit/>
          </a:bodyPr>
          <a:lstStyle/>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Primary </a:t>
            </a:r>
            <a:r>
              <a:rPr lang="en-US" sz="2600" dirty="0">
                <a:latin typeface="Times New Roman" panose="02020603050405020304" pitchFamily="18" charset="0"/>
                <a:cs typeface="Times New Roman" panose="02020603050405020304" pitchFamily="18" charset="0"/>
              </a:rPr>
              <a:t>server has the "master copy" of a </a:t>
            </a:r>
            <a:r>
              <a:rPr lang="en-US" sz="2600" dirty="0" smtClean="0">
                <a:latin typeface="Times New Roman" panose="02020603050405020304" pitchFamily="18" charset="0"/>
                <a:cs typeface="Times New Roman" panose="02020603050405020304" pitchFamily="18" charset="0"/>
              </a:rPr>
              <a:t>zone and is a R/W copy.</a:t>
            </a: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Secondary </a:t>
            </a:r>
            <a:r>
              <a:rPr lang="en-US" sz="2600" dirty="0">
                <a:latin typeface="Times New Roman" panose="02020603050405020304" pitchFamily="18" charset="0"/>
                <a:cs typeface="Times New Roman" panose="02020603050405020304" pitchFamily="18" charset="0"/>
              </a:rPr>
              <a:t>servers keep copies of the zone for </a:t>
            </a:r>
            <a:r>
              <a:rPr lang="en-US" sz="2600" dirty="0" smtClean="0">
                <a:latin typeface="Times New Roman" panose="02020603050405020304" pitchFamily="18" charset="0"/>
                <a:cs typeface="Times New Roman" panose="02020603050405020304" pitchFamily="18" charset="0"/>
              </a:rPr>
              <a:t>redundancy usually R only.</a:t>
            </a:r>
            <a:endParaRPr 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When changes are made to zone data on the primary DNS server, these changes must be distributed to the secondary DNS servers for the </a:t>
            </a:r>
            <a:r>
              <a:rPr lang="en-US" sz="2600" dirty="0" smtClean="0">
                <a:latin typeface="Times New Roman" panose="02020603050405020304" pitchFamily="18" charset="0"/>
                <a:cs typeface="Times New Roman" panose="02020603050405020304" pitchFamily="18" charset="0"/>
              </a:rPr>
              <a:t>zone. This </a:t>
            </a:r>
            <a:r>
              <a:rPr lang="en-US" sz="2600" dirty="0">
                <a:latin typeface="Times New Roman" panose="02020603050405020304" pitchFamily="18" charset="0"/>
                <a:cs typeface="Times New Roman" panose="02020603050405020304" pitchFamily="18" charset="0"/>
              </a:rPr>
              <a:t>is done through zone </a:t>
            </a:r>
            <a:r>
              <a:rPr lang="en-US" sz="2600" dirty="0" smtClean="0">
                <a:latin typeface="Times New Roman" panose="02020603050405020304" pitchFamily="18" charset="0"/>
                <a:cs typeface="Times New Roman" panose="02020603050405020304" pitchFamily="18" charset="0"/>
              </a:rPr>
              <a:t>transfers. </a:t>
            </a:r>
            <a:endParaRPr lang="en-US" sz="26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DNS </a:t>
            </a:r>
            <a:r>
              <a:rPr lang="en-US" sz="2600" dirty="0">
                <a:latin typeface="Times New Roman" panose="02020603050405020304" pitchFamily="18" charset="0"/>
                <a:cs typeface="Times New Roman" panose="02020603050405020304" pitchFamily="18" charset="0"/>
              </a:rPr>
              <a:t>servers automatically notifies secondary servers whenever changes are made through a NOTIFY request, and most DNS servers will request a Zone Transfer whenever such a notification </a:t>
            </a:r>
            <a:r>
              <a:rPr lang="en-US" sz="2600" dirty="0" smtClean="0">
                <a:latin typeface="Times New Roman" panose="02020603050405020304" pitchFamily="18" charset="0"/>
                <a:cs typeface="Times New Roman" panose="02020603050405020304" pitchFamily="18" charset="0"/>
              </a:rPr>
              <a:t>is received. </a:t>
            </a:r>
            <a:endParaRPr lang="en-US" sz="26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Secondary </a:t>
            </a:r>
            <a:r>
              <a:rPr lang="en-US" sz="2600" dirty="0">
                <a:latin typeface="Times New Roman" panose="02020603050405020304" pitchFamily="18" charset="0"/>
                <a:cs typeface="Times New Roman" panose="02020603050405020304" pitchFamily="18" charset="0"/>
              </a:rPr>
              <a:t>servers also periodically check for changes by querying the primary server for the SOA-record of the zone, and checking the serial number.</a:t>
            </a:r>
          </a:p>
        </p:txBody>
      </p:sp>
    </p:spTree>
    <p:extLst>
      <p:ext uri="{BB962C8B-B14F-4D97-AF65-F5344CB8AC3E}">
        <p14:creationId xmlns:p14="http://schemas.microsoft.com/office/powerpoint/2010/main" val="3500337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2841" y="2917322"/>
            <a:ext cx="3871573"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QUESTIONS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963572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3070" y="2917322"/>
            <a:ext cx="405110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37611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3701" y="171126"/>
            <a:ext cx="4493538"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DNS?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2385391" y="1272354"/>
            <a:ext cx="8221649" cy="2893100"/>
          </a:xfrm>
          <a:prstGeom prst="rect">
            <a:avLst/>
          </a:prstGeom>
        </p:spPr>
        <p:txBody>
          <a:bodyPr wrap="square">
            <a:spAutoFit/>
          </a:bodyPr>
          <a:lstStyle/>
          <a:p>
            <a:r>
              <a:rPr lang="en-IN" sz="2600" dirty="0">
                <a:latin typeface="Times New Roman" panose="02020603050405020304" pitchFamily="18" charset="0"/>
                <a:cs typeface="Times New Roman" panose="02020603050405020304" pitchFamily="18" charset="0"/>
              </a:rPr>
              <a:t>A DNS server is a server (Role installed on the server) that contains a database of public IP addresses and their associated </a:t>
            </a:r>
            <a:r>
              <a:rPr lang="en-IN" sz="2600" dirty="0" smtClean="0">
                <a:latin typeface="Times New Roman" panose="02020603050405020304" pitchFamily="18" charset="0"/>
                <a:cs typeface="Times New Roman" panose="02020603050405020304" pitchFamily="18" charset="0"/>
              </a:rPr>
              <a:t>hostnames.</a:t>
            </a:r>
          </a:p>
          <a:p>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It serves </a:t>
            </a:r>
            <a:r>
              <a:rPr lang="en-IN" sz="2600" dirty="0">
                <a:latin typeface="Times New Roman" panose="02020603050405020304" pitchFamily="18" charset="0"/>
                <a:cs typeface="Times New Roman" panose="02020603050405020304" pitchFamily="18" charset="0"/>
              </a:rPr>
              <a:t>to resolve, or translate, those common names to IP addresses as </a:t>
            </a:r>
            <a:r>
              <a:rPr lang="en-IN" sz="2600" dirty="0" smtClean="0">
                <a:latin typeface="Times New Roman" panose="02020603050405020304" pitchFamily="18" charset="0"/>
                <a:cs typeface="Times New Roman" panose="02020603050405020304" pitchFamily="18" charset="0"/>
              </a:rPr>
              <a:t>requested</a:t>
            </a: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and vice versa.</a:t>
            </a:r>
            <a:endParaRPr lang="en-IN" sz="2600" dirty="0" smtClean="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460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1735" y="171126"/>
            <a:ext cx="3177472"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DNS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ectangle 2"/>
          <p:cNvSpPr/>
          <p:nvPr/>
        </p:nvSpPr>
        <p:spPr>
          <a:xfrm>
            <a:off x="2565070" y="1497640"/>
            <a:ext cx="8348353" cy="2492990"/>
          </a:xfrm>
          <a:prstGeom prst="rect">
            <a:avLst/>
          </a:prstGeom>
        </p:spPr>
        <p:txBody>
          <a:bodyPr wrap="square">
            <a:spAutoFit/>
          </a:bodyPr>
          <a:lstStyle/>
          <a:p>
            <a:pPr algn="just"/>
            <a:r>
              <a:rPr lang="en-US" altLang="en-US" sz="2600" dirty="0" smtClean="0">
                <a:latin typeface="Times New Roman" panose="02020603050405020304" pitchFamily="18" charset="0"/>
                <a:cs typeface="Times New Roman" panose="02020603050405020304" pitchFamily="18" charset="0"/>
              </a:rPr>
              <a:t>To identify an entity, TCP/IP protocols use the IP address, which uniquely identifies the connection of a host to the Internet. </a:t>
            </a:r>
          </a:p>
          <a:p>
            <a:pPr algn="just"/>
            <a:r>
              <a:rPr lang="en-US" altLang="en-US" sz="2600" dirty="0" smtClean="0">
                <a:latin typeface="Times New Roman" panose="02020603050405020304" pitchFamily="18" charset="0"/>
                <a:cs typeface="Times New Roman" panose="02020603050405020304" pitchFamily="18" charset="0"/>
              </a:rPr>
              <a:t>Users prefer to use names instead of numeric addresses. Therefore, we need a system that can map a name to an address or an address to a name.</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988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9449" y="2244060"/>
            <a:ext cx="7196447" cy="2369880"/>
          </a:xfrm>
          <a:prstGeom prst="rect">
            <a:avLst/>
          </a:prstGeom>
        </p:spPr>
        <p:txBody>
          <a:bodyPr wrap="square">
            <a:spAutoFit/>
          </a:bodyPr>
          <a:lstStyle/>
          <a:p>
            <a:r>
              <a:rPr lang="en-US" altLang="zh-CN" sz="2800" dirty="0">
                <a:ea typeface="SimSun" panose="02010600030101010101" pitchFamily="2" charset="-122"/>
              </a:rPr>
              <a:t>Comprised of three components</a:t>
            </a:r>
          </a:p>
          <a:p>
            <a:pPr marL="800100" lvl="1" indent="-342900">
              <a:buFont typeface="Arial" panose="020B0604020202020204" pitchFamily="34" charset="0"/>
              <a:buChar char="•"/>
            </a:pPr>
            <a:r>
              <a:rPr lang="en-US" altLang="zh-CN" sz="2400" dirty="0">
                <a:ea typeface="SimSun" panose="02010600030101010101" pitchFamily="2" charset="-122"/>
              </a:rPr>
              <a:t>Namespace</a:t>
            </a:r>
          </a:p>
          <a:p>
            <a:pPr marL="800100" lvl="1" indent="-342900">
              <a:buFont typeface="Arial" panose="020B0604020202020204" pitchFamily="34" charset="0"/>
              <a:buChar char="•"/>
            </a:pPr>
            <a:r>
              <a:rPr lang="en-US" altLang="zh-CN" sz="2400" dirty="0">
                <a:ea typeface="SimSun" panose="02010600030101010101" pitchFamily="2" charset="-122"/>
              </a:rPr>
              <a:t>Name servers which make that namespace available</a:t>
            </a:r>
          </a:p>
          <a:p>
            <a:pPr marL="800100" lvl="1" indent="-342900">
              <a:buFont typeface="Arial" panose="020B0604020202020204" pitchFamily="34" charset="0"/>
              <a:buChar char="•"/>
            </a:pPr>
            <a:r>
              <a:rPr lang="en-US" altLang="zh-CN" sz="2400" dirty="0">
                <a:ea typeface="SimSun" panose="02010600030101010101" pitchFamily="2" charset="-122"/>
              </a:rPr>
              <a:t>Resolvers (clients) which query the servers about the name space</a:t>
            </a:r>
          </a:p>
        </p:txBody>
      </p:sp>
      <p:sp>
        <p:nvSpPr>
          <p:cNvPr id="3" name="Rectangle 2"/>
          <p:cNvSpPr/>
          <p:nvPr/>
        </p:nvSpPr>
        <p:spPr>
          <a:xfrm>
            <a:off x="3236899" y="185739"/>
            <a:ext cx="605967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DNS </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Components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62348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130" y="1359500"/>
            <a:ext cx="9448800" cy="2092881"/>
          </a:xfrm>
          <a:prstGeom prst="rect">
            <a:avLst/>
          </a:prstGeom>
        </p:spPr>
        <p:txBody>
          <a:bodyPr wrap="square">
            <a:spAutoFit/>
          </a:bodyPr>
          <a:lstStyle/>
          <a:p>
            <a:pPr marL="457200" indent="-457200">
              <a:buFont typeface="Arial" panose="020B0604020202020204" pitchFamily="34" charset="0"/>
              <a:buChar char="•"/>
            </a:pP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The </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namespace </a:t>
            </a: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is the structure of the DNS </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database. </a:t>
            </a:r>
          </a:p>
          <a:p>
            <a:pPr marL="457200" indent="-457200">
              <a:buFont typeface="Arial" panose="020B0604020202020204" pitchFamily="34" charset="0"/>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An </a:t>
            </a: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inverted tree with the root node at the </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top.</a:t>
            </a:r>
          </a:p>
          <a:p>
            <a:pPr marL="457200" indent="-4572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To be unambiguous, the names assigned to </a:t>
            </a:r>
            <a:r>
              <a:rPr lang="en-US" altLang="en-US" sz="2600" dirty="0" smtClean="0">
                <a:latin typeface="Times New Roman" panose="02020603050405020304" pitchFamily="18" charset="0"/>
                <a:cs typeface="Times New Roman" panose="02020603050405020304" pitchFamily="18" charset="0"/>
              </a:rPr>
              <a:t>device\server\site must </a:t>
            </a:r>
            <a:r>
              <a:rPr lang="en-US" altLang="en-US" sz="2600" dirty="0">
                <a:latin typeface="Times New Roman" panose="02020603050405020304" pitchFamily="18" charset="0"/>
                <a:cs typeface="Times New Roman" panose="02020603050405020304" pitchFamily="18" charset="0"/>
              </a:rPr>
              <a:t>be carefully selected from a name space with complete control over the binding between the names and IP addresses. </a:t>
            </a:r>
            <a:endParaRPr lang="en-US" altLang="zh-CN" sz="2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Rectangle 3"/>
          <p:cNvSpPr/>
          <p:nvPr/>
        </p:nvSpPr>
        <p:spPr>
          <a:xfrm>
            <a:off x="3904910" y="171126"/>
            <a:ext cx="4355681"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Namespace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25009" y="3971551"/>
            <a:ext cx="3842097" cy="2573601"/>
          </a:xfrm>
          <a:prstGeom prst="rect">
            <a:avLst/>
          </a:prstGeom>
          <a:noFill/>
          <a:ln/>
        </p:spPr>
      </p:pic>
    </p:spTree>
    <p:extLst>
      <p:ext uri="{BB962C8B-B14F-4D97-AF65-F5344CB8AC3E}">
        <p14:creationId xmlns:p14="http://schemas.microsoft.com/office/powerpoint/2010/main" val="2577325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897" y="1826652"/>
            <a:ext cx="8154504" cy="3293209"/>
          </a:xfrm>
          <a:prstGeom prst="rect">
            <a:avLst/>
          </a:prstGeom>
        </p:spPr>
        <p:txBody>
          <a:bodyPr wrap="square">
            <a:spAutoFit/>
          </a:bodyPr>
          <a:lstStyle/>
          <a:p>
            <a:pPr marL="457200" indent="-457200">
              <a:buFont typeface="Arial" panose="020B0604020202020204" pitchFamily="34" charset="0"/>
              <a:buChar char="•"/>
            </a:pP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Name servers store information about the name space in units called “zones</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a:t>
            </a:r>
          </a:p>
          <a:p>
            <a:pPr marL="457200" indent="-457200">
              <a:buFont typeface="Arial" panose="020B0604020202020204" pitchFamily="34" charset="0"/>
              <a:buChar char="•"/>
            </a:pP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name servers that load a complete zone are said to “have authority for” or “be authoritative for” the zone</a:t>
            </a:r>
          </a:p>
          <a:p>
            <a:pPr marL="457200" indent="-457200">
              <a:buFont typeface="Arial" panose="020B0604020202020204" pitchFamily="34" charset="0"/>
              <a:buChar char="•"/>
            </a:pP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Usually, more than one name server are authoritative for the same zone</a:t>
            </a:r>
          </a:p>
          <a:p>
            <a:pPr marL="457200" indent="-457200">
              <a:buFont typeface="Arial" panose="020B0604020202020204" pitchFamily="34" charset="0"/>
              <a:buChar char="•"/>
            </a:pP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A</a:t>
            </a:r>
            <a:r>
              <a:rPr lang="en-US" altLang="zh-CN" sz="2600" dirty="0" smtClean="0">
                <a:latin typeface="Times New Roman" panose="02020603050405020304" pitchFamily="18" charset="0"/>
                <a:ea typeface="SimSun" panose="02010600030101010101" pitchFamily="2" charset="-122"/>
                <a:cs typeface="Times New Roman" panose="02020603050405020304" pitchFamily="18" charset="0"/>
              </a:rPr>
              <a:t> </a:t>
            </a:r>
            <a:r>
              <a:rPr lang="en-US" altLang="zh-CN" sz="2600" dirty="0">
                <a:latin typeface="Times New Roman" panose="02020603050405020304" pitchFamily="18" charset="0"/>
                <a:ea typeface="SimSun" panose="02010600030101010101" pitchFamily="2" charset="-122"/>
                <a:cs typeface="Times New Roman" panose="02020603050405020304" pitchFamily="18" charset="0"/>
              </a:rPr>
              <a:t>single name server may be authoritative for many zones</a:t>
            </a:r>
          </a:p>
        </p:txBody>
      </p:sp>
      <p:sp>
        <p:nvSpPr>
          <p:cNvPr id="3" name="Rectangle 2"/>
          <p:cNvSpPr/>
          <p:nvPr/>
        </p:nvSpPr>
        <p:spPr>
          <a:xfrm>
            <a:off x="4066833" y="369909"/>
            <a:ext cx="4826963"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Name Servers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1917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470048" y="3276598"/>
            <a:ext cx="731837" cy="1219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451" y="3344863"/>
            <a:ext cx="972241"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934" y="4547135"/>
            <a:ext cx="3573462"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303" y="4534696"/>
            <a:ext cx="4706938"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102" y="4343400"/>
            <a:ext cx="99695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478" y="4534696"/>
            <a:ext cx="1444625"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445566" y="3505200"/>
            <a:ext cx="1590536" cy="104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endParaRPr lang="en-IN" dirty="0"/>
          </a:p>
        </p:txBody>
      </p:sp>
      <p:sp>
        <p:nvSpPr>
          <p:cNvPr id="10" name="Rectangle 9"/>
          <p:cNvSpPr/>
          <p:nvPr/>
        </p:nvSpPr>
        <p:spPr>
          <a:xfrm>
            <a:off x="6014693" y="3520280"/>
            <a:ext cx="1530626" cy="1042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 Client</a:t>
            </a:r>
            <a:endParaRPr lang="en-IN" dirty="0"/>
          </a:p>
        </p:txBody>
      </p:sp>
      <p:sp>
        <p:nvSpPr>
          <p:cNvPr id="11" name="Rectangle 10"/>
          <p:cNvSpPr/>
          <p:nvPr/>
        </p:nvSpPr>
        <p:spPr>
          <a:xfrm>
            <a:off x="9303026" y="3505200"/>
            <a:ext cx="2054087" cy="104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 Server</a:t>
            </a:r>
            <a:endParaRPr lang="en-IN" dirty="0"/>
          </a:p>
        </p:txBody>
      </p:sp>
      <p:sp>
        <p:nvSpPr>
          <p:cNvPr id="12" name="TextBox 11"/>
          <p:cNvSpPr txBox="1"/>
          <p:nvPr/>
        </p:nvSpPr>
        <p:spPr>
          <a:xfrm>
            <a:off x="1470991" y="3087757"/>
            <a:ext cx="1722783" cy="646331"/>
          </a:xfrm>
          <a:prstGeom prst="rect">
            <a:avLst/>
          </a:prstGeom>
          <a:noFill/>
        </p:spPr>
        <p:txBody>
          <a:bodyPr wrap="square" rtlCol="0">
            <a:spAutoFit/>
          </a:bodyPr>
          <a:lstStyle/>
          <a:p>
            <a:r>
              <a:rPr lang="en-US" dirty="0" smtClean="0"/>
              <a:t>Application layer</a:t>
            </a:r>
            <a:endParaRPr lang="en-IN" dirty="0"/>
          </a:p>
        </p:txBody>
      </p:sp>
      <p:sp>
        <p:nvSpPr>
          <p:cNvPr id="20" name="Rectangle 19"/>
          <p:cNvSpPr/>
          <p:nvPr/>
        </p:nvSpPr>
        <p:spPr>
          <a:xfrm>
            <a:off x="3212458" y="171126"/>
            <a:ext cx="5396029"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How </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DNS Works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328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right)">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nodeType="clickEffect">
                                  <p:stCondLst>
                                    <p:cond delay="0"/>
                                  </p:stCondLst>
                                  <p:childTnLst>
                                    <p:animEffect transition="out" filter="dissolve">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972" y="2569028"/>
            <a:ext cx="899886" cy="827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 Client</a:t>
            </a:r>
            <a:endParaRPr lang="en-IN" dirty="0"/>
          </a:p>
        </p:txBody>
      </p:sp>
      <p:sp>
        <p:nvSpPr>
          <p:cNvPr id="3" name="Rectangle 2"/>
          <p:cNvSpPr/>
          <p:nvPr/>
        </p:nvSpPr>
        <p:spPr>
          <a:xfrm>
            <a:off x="3287483" y="1951948"/>
            <a:ext cx="899886"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DNS Server</a:t>
            </a:r>
            <a:endParaRPr lang="en-IN" dirty="0"/>
          </a:p>
        </p:txBody>
      </p:sp>
      <p:sp>
        <p:nvSpPr>
          <p:cNvPr id="4" name="Rectangle 3"/>
          <p:cNvSpPr/>
          <p:nvPr/>
        </p:nvSpPr>
        <p:spPr>
          <a:xfrm>
            <a:off x="5181607" y="4644571"/>
            <a:ext cx="899886"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170061" y="4644571"/>
            <a:ext cx="899886"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158515" y="3418114"/>
            <a:ext cx="899886"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7620004" y="1944914"/>
            <a:ext cx="899886"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a:t>
            </a:r>
            <a:endParaRPr lang="en-IN" dirty="0"/>
          </a:p>
        </p:txBody>
      </p:sp>
      <p:sp>
        <p:nvSpPr>
          <p:cNvPr id="8" name="Rectangle 7"/>
          <p:cNvSpPr/>
          <p:nvPr/>
        </p:nvSpPr>
        <p:spPr>
          <a:xfrm>
            <a:off x="5754916" y="624114"/>
            <a:ext cx="899886" cy="162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Server “.”</a:t>
            </a:r>
            <a:endParaRPr lang="en-IN" dirty="0"/>
          </a:p>
        </p:txBody>
      </p:sp>
      <p:sp>
        <p:nvSpPr>
          <p:cNvPr id="9" name="Rectangle 8"/>
          <p:cNvSpPr/>
          <p:nvPr/>
        </p:nvSpPr>
        <p:spPr>
          <a:xfrm>
            <a:off x="10058401" y="3919639"/>
            <a:ext cx="1726755" cy="369332"/>
          </a:xfrm>
          <a:prstGeom prst="rect">
            <a:avLst/>
          </a:prstGeom>
        </p:spPr>
        <p:txBody>
          <a:bodyPr wrap="none">
            <a:spAutoFit/>
          </a:bodyPr>
          <a:lstStyle/>
          <a:p>
            <a:pPr algn="ctr"/>
            <a:r>
              <a:rPr lang="en-US" dirty="0"/>
              <a:t>Example.com</a:t>
            </a:r>
            <a:endParaRPr lang="en-IN" dirty="0"/>
          </a:p>
        </p:txBody>
      </p:sp>
      <p:sp>
        <p:nvSpPr>
          <p:cNvPr id="10" name="Rectangle 9"/>
          <p:cNvSpPr/>
          <p:nvPr/>
        </p:nvSpPr>
        <p:spPr>
          <a:xfrm>
            <a:off x="8029481" y="6085505"/>
            <a:ext cx="2331087" cy="369332"/>
          </a:xfrm>
          <a:prstGeom prst="rect">
            <a:avLst/>
          </a:prstGeom>
        </p:spPr>
        <p:txBody>
          <a:bodyPr wrap="none">
            <a:spAutoFit/>
          </a:bodyPr>
          <a:lstStyle/>
          <a:p>
            <a:pPr algn="ctr"/>
            <a:r>
              <a:rPr lang="en-US" dirty="0" smtClean="0"/>
              <a:t>West.Example.com</a:t>
            </a:r>
            <a:endParaRPr lang="en-IN" dirty="0"/>
          </a:p>
        </p:txBody>
      </p:sp>
      <p:sp>
        <p:nvSpPr>
          <p:cNvPr id="11" name="Rectangle 10"/>
          <p:cNvSpPr/>
          <p:nvPr/>
        </p:nvSpPr>
        <p:spPr>
          <a:xfrm>
            <a:off x="4591987" y="6454837"/>
            <a:ext cx="2725426" cy="369332"/>
          </a:xfrm>
          <a:prstGeom prst="rect">
            <a:avLst/>
          </a:prstGeom>
        </p:spPr>
        <p:txBody>
          <a:bodyPr wrap="none">
            <a:spAutoFit/>
          </a:bodyPr>
          <a:lstStyle/>
          <a:p>
            <a:pPr algn="ctr"/>
            <a:r>
              <a:rPr lang="en-US" dirty="0" smtClean="0"/>
              <a:t>DC.west.Example.com</a:t>
            </a:r>
            <a:endParaRPr lang="en-IN" dirty="0"/>
          </a:p>
        </p:txBody>
      </p:sp>
      <p:sp>
        <p:nvSpPr>
          <p:cNvPr id="12" name="Rectangle 11"/>
          <p:cNvSpPr/>
          <p:nvPr/>
        </p:nvSpPr>
        <p:spPr>
          <a:xfrm>
            <a:off x="2882865" y="1305617"/>
            <a:ext cx="1709122" cy="369332"/>
          </a:xfrm>
          <a:prstGeom prst="rect">
            <a:avLst/>
          </a:prstGeom>
        </p:spPr>
        <p:txBody>
          <a:bodyPr wrap="none">
            <a:spAutoFit/>
          </a:bodyPr>
          <a:lstStyle/>
          <a:p>
            <a:pPr algn="ctr"/>
            <a:r>
              <a:rPr lang="en-US" dirty="0" smtClean="0"/>
              <a:t>Example2.net</a:t>
            </a:r>
            <a:endParaRPr lang="en-IN" dirty="0"/>
          </a:p>
        </p:txBody>
      </p:sp>
      <p:sp>
        <p:nvSpPr>
          <p:cNvPr id="13" name="Rectangle 12"/>
          <p:cNvSpPr/>
          <p:nvPr/>
        </p:nvSpPr>
        <p:spPr>
          <a:xfrm>
            <a:off x="986886" y="3758754"/>
            <a:ext cx="2424062" cy="369332"/>
          </a:xfrm>
          <a:prstGeom prst="rect">
            <a:avLst/>
          </a:prstGeom>
        </p:spPr>
        <p:txBody>
          <a:bodyPr wrap="none">
            <a:spAutoFit/>
          </a:bodyPr>
          <a:lstStyle/>
          <a:p>
            <a:pPr algn="ctr"/>
            <a:r>
              <a:rPr lang="en-US" dirty="0" smtClean="0"/>
              <a:t>Client.Example2.net</a:t>
            </a:r>
            <a:endParaRPr lang="en-IN" dirty="0"/>
          </a:p>
        </p:txBody>
      </p:sp>
    </p:spTree>
    <p:extLst>
      <p:ext uri="{BB962C8B-B14F-4D97-AF65-F5344CB8AC3E}">
        <p14:creationId xmlns:p14="http://schemas.microsoft.com/office/powerpoint/2010/main" val="4224159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588</TotalTime>
  <Words>1485</Words>
  <Application>Microsoft Office PowerPoint</Application>
  <PresentationFormat>Widescreen</PresentationFormat>
  <Paragraphs>164</Paragraphs>
  <Slides>28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SimSun</vt:lpstr>
      <vt:lpstr>Arial</vt:lpstr>
      <vt:lpstr>Calibri</vt:lpstr>
      <vt:lpstr>Century Gothic</vt:lpstr>
      <vt:lpstr>inherit</vt:lpstr>
      <vt:lpstr>Times New Roman</vt:lpstr>
      <vt:lpstr>Wingdings</vt:lpstr>
      <vt:lpstr>Wingdings 3</vt:lpstr>
      <vt:lpstr>Wisp</vt:lpstr>
      <vt:lpstr>MS Org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dc:creator>
  <cp:lastModifiedBy>JATIN</cp:lastModifiedBy>
  <cp:revision>130</cp:revision>
  <dcterms:created xsi:type="dcterms:W3CDTF">2017-08-28T06:09:43Z</dcterms:created>
  <dcterms:modified xsi:type="dcterms:W3CDTF">2017-08-31T00:25:52Z</dcterms:modified>
</cp:coreProperties>
</file>