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80" r:id="rId9"/>
    <p:sldId id="260" r:id="rId10"/>
    <p:sldId id="259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6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56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4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37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3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C47F-D78A-4C0B-98F2-341D7D720C12}" type="datetimeFigureOut">
              <a:rPr lang="en-IN" smtClean="0"/>
              <a:t>30-08-2017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D6EDE-ED37-485F-88AF-55A3E705E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7635" y="1986674"/>
            <a:ext cx="79287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DNS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Domain Naming Server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3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30" y="1359500"/>
            <a:ext cx="9448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US" altLang="zh-CN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structure of the DNS </a:t>
            </a:r>
            <a:r>
              <a:rPr lang="en-US" altLang="zh-CN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database. </a:t>
            </a:r>
            <a:endParaRPr lang="en-US" altLang="zh-CN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inverted tree with the root node at the </a:t>
            </a:r>
            <a:r>
              <a:rPr lang="en-US" altLang="zh-CN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unambiguous, the names assigned to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device\server\site must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carefully selected from a name space with complete control over the binding between the names and IP addresses. In other words, the names must be unique because the addresses are unique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.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910" y="171126"/>
            <a:ext cx="435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Namespace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5009" y="3360047"/>
            <a:ext cx="4257607" cy="318510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448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896" y="2247567"/>
            <a:ext cx="9528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SimSun" panose="02010600030101010101" pitchFamily="2" charset="-122"/>
              </a:rPr>
              <a:t>Name servers store information about the name space in units called “zones”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The name servers that load a complete zone are said to “have authority for” or “be authoritative for” the 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SimSun" panose="02010600030101010101" pitchFamily="2" charset="-122"/>
              </a:rPr>
              <a:t>Usually, more than one name server are authoritative for the same 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a typeface="SimSun" panose="02010600030101010101" pitchFamily="2" charset="-122"/>
              </a:rPr>
              <a:t>a </a:t>
            </a:r>
            <a:r>
              <a:rPr lang="en-US" altLang="zh-CN" sz="2800" dirty="0">
                <a:ea typeface="SimSun" panose="02010600030101010101" pitchFamily="2" charset="-122"/>
              </a:rPr>
              <a:t>single name server may be authoritative for many zones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6833" y="369909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Name Servers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82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A </a:t>
            </a:r>
            <a:r>
              <a:rPr lang="en-AU" altLang="en-US" dirty="0">
                <a:latin typeface="Arial" panose="020B0604020202020204" pitchFamily="34" charset="0"/>
              </a:rPr>
              <a:t>domain contains resource records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Resource records are analogous to </a:t>
            </a:r>
            <a:r>
              <a:rPr lang="en-AU" altLang="en-US" dirty="0" smtClean="0">
                <a:latin typeface="Arial" panose="020B0604020202020204" pitchFamily="34" charset="0"/>
              </a:rPr>
              <a:t>files in the file structure.</a:t>
            </a:r>
            <a:endParaRPr lang="en-AU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They are classified </a:t>
            </a:r>
            <a:r>
              <a:rPr lang="en-AU" altLang="en-US" dirty="0">
                <a:latin typeface="Arial" panose="020B0604020202020204" pitchFamily="34" charset="0"/>
              </a:rPr>
              <a:t>into </a:t>
            </a:r>
            <a:r>
              <a:rPr lang="en-AU" altLang="en-US" dirty="0" smtClean="0">
                <a:latin typeface="Arial" panose="020B0604020202020204" pitchFamily="34" charset="0"/>
              </a:rPr>
              <a:t>different types. Some </a:t>
            </a:r>
            <a:r>
              <a:rPr lang="en-AU" altLang="en-US" dirty="0">
                <a:latin typeface="Arial" panose="020B0604020202020204" pitchFamily="34" charset="0"/>
              </a:rPr>
              <a:t>of the important types are SOA, NS, A, CNAME and </a:t>
            </a:r>
            <a:r>
              <a:rPr lang="en-AU" altLang="en-US" dirty="0" smtClean="0">
                <a:latin typeface="Arial" panose="020B0604020202020204" pitchFamily="34" charset="0"/>
              </a:rPr>
              <a:t>MX.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5345" y="555439"/>
            <a:ext cx="6215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Resource Records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2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297648"/>
            <a:ext cx="60960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The </a:t>
            </a:r>
            <a:r>
              <a:rPr lang="en-AU" altLang="en-US" dirty="0">
                <a:latin typeface="Arial" panose="020B0604020202020204" pitchFamily="34" charset="0"/>
              </a:rPr>
              <a:t>“Address” record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normally used to define </a:t>
            </a:r>
            <a:r>
              <a:rPr lang="en-AU" altLang="en-US" dirty="0">
                <a:latin typeface="Arial" panose="020B0604020202020204" pitchFamily="34" charset="0"/>
              </a:rPr>
              <a:t>a host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Contains an IPv4 Address (the address computers use to uniquely identify each other on the internet)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err="1">
                <a:latin typeface="Arial" panose="020B0604020202020204" pitchFamily="34" charset="0"/>
              </a:rPr>
              <a:t>Eg</a:t>
            </a:r>
            <a:r>
              <a:rPr lang="en-AU" altLang="en-US" dirty="0">
                <a:latin typeface="Arial" panose="020B0604020202020204" pitchFamily="34" charset="0"/>
              </a:rPr>
              <a:t>. The record: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</a:rPr>
              <a:t>    </a:t>
            </a:r>
            <a:r>
              <a:rPr lang="en-AU" altLang="en-US" dirty="0" smtClean="0">
                <a:latin typeface="Arial" panose="020B0604020202020204" pitchFamily="34" charset="0"/>
              </a:rPr>
              <a:t>DNSLAB1</a:t>
            </a:r>
            <a:r>
              <a:rPr lang="en-AU" altLang="en-US" dirty="0">
                <a:latin typeface="Arial" panose="020B0604020202020204" pitchFamily="34" charset="0"/>
              </a:rPr>
              <a:t>		A	203.18.56.31</a:t>
            </a:r>
          </a:p>
          <a:p>
            <a:pPr>
              <a:spcBef>
                <a:spcPct val="50000"/>
              </a:spcBef>
            </a:pPr>
            <a:r>
              <a:rPr lang="en-AU" altLang="en-US" dirty="0" smtClean="0">
                <a:latin typeface="Arial" panose="020B0604020202020204" pitchFamily="34" charset="0"/>
              </a:rPr>
              <a:t>In </a:t>
            </a:r>
            <a:r>
              <a:rPr lang="en-AU" altLang="en-US" dirty="0">
                <a:latin typeface="Arial" panose="020B0604020202020204" pitchFamily="34" charset="0"/>
              </a:rPr>
              <a:t>the </a:t>
            </a:r>
            <a:r>
              <a:rPr lang="en-AU" altLang="en-US" dirty="0" smtClean="0">
                <a:latin typeface="Arial" panose="020B0604020202020204" pitchFamily="34" charset="0"/>
              </a:rPr>
              <a:t>example.com </a:t>
            </a:r>
            <a:r>
              <a:rPr lang="en-AU" altLang="en-US" dirty="0">
                <a:latin typeface="Arial" panose="020B0604020202020204" pitchFamily="34" charset="0"/>
              </a:rPr>
              <a:t>domain, defines the host uniquely identifiable as </a:t>
            </a:r>
            <a:r>
              <a:rPr lang="en-AU" altLang="en-US" dirty="0" smtClean="0">
                <a:latin typeface="Arial" panose="020B0604020202020204" pitchFamily="34" charset="0"/>
              </a:rPr>
              <a:t>“DNSLAB1.example.com” </a:t>
            </a:r>
            <a:r>
              <a:rPr lang="en-AU" altLang="en-US" dirty="0">
                <a:latin typeface="Arial" panose="020B0604020202020204" pitchFamily="34" charset="0"/>
              </a:rPr>
              <a:t>to be reachable at the IPv4 Address </a:t>
            </a:r>
            <a:r>
              <a:rPr lang="en-AU" altLang="en-US" dirty="0" smtClean="0">
                <a:latin typeface="Arial" panose="020B0604020202020204" pitchFamily="34" charset="0"/>
              </a:rPr>
              <a:t>203.18.56.31</a:t>
            </a:r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AU" altLang="en-US" dirty="0" smtClean="0">
                <a:latin typeface="Arial" panose="020B0604020202020204" pitchFamily="34" charset="0"/>
              </a:rPr>
              <a:t>For the IPv6 addresses, the host record is given by Tetra A (AAAA) record.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3651" y="157874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altLang="en-US" sz="5400" dirty="0">
                <a:latin typeface="Arial" panose="020B0604020202020204" pitchFamily="34" charset="0"/>
              </a:rPr>
              <a:t>The “A” </a:t>
            </a:r>
            <a:r>
              <a:rPr lang="en-AU" altLang="en-US" sz="5400" dirty="0" smtClean="0">
                <a:latin typeface="Arial" panose="020B0604020202020204" pitchFamily="34" charset="0"/>
              </a:rPr>
              <a:t>Record</a:t>
            </a:r>
            <a:endParaRPr lang="en-AU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6689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A </a:t>
            </a:r>
            <a:r>
              <a:rPr lang="en-AU" altLang="en-US" dirty="0">
                <a:latin typeface="Arial" panose="020B0604020202020204" pitchFamily="34" charset="0"/>
              </a:rPr>
              <a:t>CNAME defines an alias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The alias will then be resolved, if another CNAME is encountered then the process continues until an A record is found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err="1">
                <a:latin typeface="Arial" panose="020B0604020202020204" pitchFamily="34" charset="0"/>
              </a:rPr>
              <a:t>Eg</a:t>
            </a:r>
            <a:r>
              <a:rPr lang="en-AU" altLang="en-US" dirty="0">
                <a:latin typeface="Arial" panose="020B0604020202020204" pitchFamily="34" charset="0"/>
              </a:rPr>
              <a:t>. The record: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</a:rPr>
              <a:t>    search		CNAME	www.google.com.</a:t>
            </a:r>
          </a:p>
          <a:p>
            <a:pPr>
              <a:spcBef>
                <a:spcPct val="50000"/>
              </a:spcBef>
            </a:pPr>
            <a:r>
              <a:rPr lang="en-AU" altLang="en-US" dirty="0" smtClean="0">
                <a:latin typeface="Arial" panose="020B0604020202020204" pitchFamily="34" charset="0"/>
              </a:rPr>
              <a:t>In </a:t>
            </a:r>
            <a:r>
              <a:rPr lang="en-AU" altLang="en-US" dirty="0">
                <a:latin typeface="Arial" panose="020B0604020202020204" pitchFamily="34" charset="0"/>
              </a:rPr>
              <a:t>the </a:t>
            </a:r>
            <a:r>
              <a:rPr lang="en-AU" altLang="en-US" dirty="0" smtClean="0">
                <a:latin typeface="Arial" panose="020B0604020202020204" pitchFamily="34" charset="0"/>
              </a:rPr>
              <a:t>example.com </a:t>
            </a:r>
            <a:r>
              <a:rPr lang="en-AU" altLang="en-US" dirty="0">
                <a:latin typeface="Arial" panose="020B0604020202020204" pitchFamily="34" charset="0"/>
              </a:rPr>
              <a:t>domain, defines the name uniquely identifiable as “</a:t>
            </a:r>
            <a:r>
              <a:rPr lang="en-AU" altLang="en-US" dirty="0" smtClean="0">
                <a:latin typeface="Arial" panose="020B0604020202020204" pitchFamily="34" charset="0"/>
              </a:rPr>
              <a:t>search.example.com” </a:t>
            </a:r>
            <a:r>
              <a:rPr lang="en-AU" altLang="en-US" dirty="0">
                <a:latin typeface="Arial" panose="020B0604020202020204" pitchFamily="34" charset="0"/>
              </a:rPr>
              <a:t>to be and alias to </a:t>
            </a:r>
            <a:r>
              <a:rPr lang="en-AU" altLang="en-US" dirty="0" smtClean="0">
                <a:latin typeface="Arial" panose="020B0604020202020204" pitchFamily="34" charset="0"/>
              </a:rPr>
              <a:t>www.google.com. 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4141" y="157874"/>
            <a:ext cx="6955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 sz="5400" dirty="0">
                <a:latin typeface="Arial" panose="020B0604020202020204" pitchFamily="34" charset="0"/>
              </a:rPr>
              <a:t>The “CNAME” Record</a:t>
            </a:r>
            <a:endParaRPr lang="en-AU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668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An </a:t>
            </a:r>
            <a:r>
              <a:rPr lang="en-AU" altLang="en-US" dirty="0">
                <a:latin typeface="Arial" panose="020B0604020202020204" pitchFamily="34" charset="0"/>
              </a:rPr>
              <a:t>MX record defines the mail servers for a particular domain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Mail </a:t>
            </a:r>
            <a:r>
              <a:rPr lang="en-AU" altLang="en-US" dirty="0" smtClean="0">
                <a:latin typeface="Arial" panose="020B0604020202020204" pitchFamily="34" charset="0"/>
              </a:rPr>
              <a:t>exchange </a:t>
            </a:r>
            <a:r>
              <a:rPr lang="en-AU" altLang="en-US" dirty="0">
                <a:latin typeface="Arial" panose="020B0604020202020204" pitchFamily="34" charset="0"/>
              </a:rPr>
              <a:t>records hold the name of hosts, and their priorities, able to deliver mail for the domain.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err="1">
                <a:latin typeface="Arial" panose="020B0604020202020204" pitchFamily="34" charset="0"/>
              </a:rPr>
              <a:t>Eg</a:t>
            </a:r>
            <a:r>
              <a:rPr lang="en-AU" altLang="en-US" dirty="0">
                <a:latin typeface="Arial" panose="020B0604020202020204" pitchFamily="34" charset="0"/>
              </a:rPr>
              <a:t>. The record: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</a:rPr>
              <a:t>    </a:t>
            </a:r>
            <a:r>
              <a:rPr lang="en-AU" altLang="en-US" dirty="0" smtClean="0">
                <a:latin typeface="Arial" panose="020B0604020202020204" pitchFamily="34" charset="0"/>
              </a:rPr>
              <a:t>example.com</a:t>
            </a:r>
            <a:r>
              <a:rPr lang="en-AU" altLang="en-US" dirty="0">
                <a:latin typeface="Arial" panose="020B0604020202020204" pitchFamily="34" charset="0"/>
              </a:rPr>
              <a:t>	MX	10	mail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</a:rPr>
              <a:t>    In the </a:t>
            </a:r>
            <a:r>
              <a:rPr lang="en-AU" altLang="en-US" dirty="0" smtClean="0">
                <a:latin typeface="Arial" panose="020B0604020202020204" pitchFamily="34" charset="0"/>
              </a:rPr>
              <a:t>example.com </a:t>
            </a:r>
            <a:r>
              <a:rPr lang="en-AU" altLang="en-US" dirty="0">
                <a:latin typeface="Arial" panose="020B0604020202020204" pitchFamily="34" charset="0"/>
              </a:rPr>
              <a:t>domain, defines the host mail to be the priority 10 mail server for the </a:t>
            </a:r>
            <a:r>
              <a:rPr lang="en-AU" altLang="en-US" dirty="0" smtClean="0">
                <a:latin typeface="Arial" panose="020B0604020202020204" pitchFamily="34" charset="0"/>
              </a:rPr>
              <a:t>“example.com” domain</a:t>
            </a:r>
            <a:r>
              <a:rPr lang="en-AU" altLang="en-US" dirty="0">
                <a:latin typeface="Arial" panose="020B0604020202020204" pitchFamily="34" charset="0"/>
              </a:rPr>
              <a:t>.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5110" y="157874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 sz="5400" dirty="0">
                <a:latin typeface="Arial" panose="020B0604020202020204" pitchFamily="34" charset="0"/>
              </a:rPr>
              <a:t>The “MX” Record</a:t>
            </a:r>
            <a:endParaRPr lang="en-AU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6689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smtClean="0">
                <a:latin typeface="Arial" panose="020B0604020202020204" pitchFamily="34" charset="0"/>
              </a:rPr>
              <a:t>An </a:t>
            </a:r>
            <a:r>
              <a:rPr lang="en-AU" altLang="en-US" dirty="0">
                <a:latin typeface="Arial" panose="020B0604020202020204" pitchFamily="34" charset="0"/>
              </a:rPr>
              <a:t>NS record defines the authoritative Name servers for the domain.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The “Name Server” records also define the name servers of children domains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altLang="en-US" dirty="0" err="1">
                <a:latin typeface="Arial" panose="020B0604020202020204" pitchFamily="34" charset="0"/>
              </a:rPr>
              <a:t>Eg</a:t>
            </a:r>
            <a:r>
              <a:rPr lang="en-AU" altLang="en-US" dirty="0">
                <a:latin typeface="Arial" panose="020B0604020202020204" pitchFamily="34" charset="0"/>
              </a:rPr>
              <a:t>. The record: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</a:rPr>
              <a:t>    internal		NS	</a:t>
            </a:r>
            <a:r>
              <a:rPr lang="en-AU" altLang="en-US" dirty="0" smtClean="0">
                <a:latin typeface="Arial" panose="020B0604020202020204" pitchFamily="34" charset="0"/>
              </a:rPr>
              <a:t>ns1.example1.com.</a:t>
            </a:r>
            <a:endParaRPr lang="en-AU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AU" altLang="en-US" dirty="0" smtClean="0">
                <a:latin typeface="Arial" panose="020B0604020202020204" pitchFamily="34" charset="0"/>
              </a:rPr>
              <a:t>In </a:t>
            </a:r>
            <a:r>
              <a:rPr lang="en-AU" altLang="en-US" dirty="0">
                <a:latin typeface="Arial" panose="020B0604020202020204" pitchFamily="34" charset="0"/>
              </a:rPr>
              <a:t>the </a:t>
            </a:r>
            <a:r>
              <a:rPr lang="en-AU" altLang="en-US" dirty="0" smtClean="0">
                <a:latin typeface="Arial" panose="020B0604020202020204" pitchFamily="34" charset="0"/>
              </a:rPr>
              <a:t>example1.com </a:t>
            </a:r>
            <a:r>
              <a:rPr lang="en-AU" altLang="en-US" dirty="0">
                <a:latin typeface="Arial" panose="020B0604020202020204" pitchFamily="34" charset="0"/>
              </a:rPr>
              <a:t>domain, defines the host “</a:t>
            </a:r>
            <a:r>
              <a:rPr lang="en-AU" altLang="en-US" dirty="0" smtClean="0">
                <a:latin typeface="Arial" panose="020B0604020202020204" pitchFamily="34" charset="0"/>
              </a:rPr>
              <a:t>ns1.example1.com” </a:t>
            </a:r>
            <a:r>
              <a:rPr lang="en-AU" altLang="en-US" dirty="0">
                <a:latin typeface="Arial" panose="020B0604020202020204" pitchFamily="34" charset="0"/>
              </a:rPr>
              <a:t>to be a name sever for the </a:t>
            </a:r>
            <a:r>
              <a:rPr lang="en-AU" altLang="en-US" dirty="0" smtClean="0">
                <a:latin typeface="Arial" panose="020B0604020202020204" pitchFamily="34" charset="0"/>
              </a:rPr>
              <a:t>“example1.com” domain</a:t>
            </a:r>
            <a:r>
              <a:rPr lang="en-AU" altLang="en-US" dirty="0">
                <a:latin typeface="Arial" panose="020B0604020202020204" pitchFamily="34" charset="0"/>
              </a:rPr>
              <a:t>.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3582" y="157874"/>
            <a:ext cx="5416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 sz="5400" dirty="0">
                <a:latin typeface="Arial" panose="020B0604020202020204" pitchFamily="34" charset="0"/>
              </a:rPr>
              <a:t>The “NS” Record</a:t>
            </a:r>
            <a:endParaRPr lang="en-AU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2299" y="328856"/>
            <a:ext cx="3871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(Primary) Name Servers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08244" y="10265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Master DNS defines one or more zone files for which this DNS is Authoritative ('type master'). The zone has been delegated (via an NS Resource Record) to this DNS.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5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1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What is DNS</a:t>
            </a:r>
          </a:p>
          <a:p>
            <a:r>
              <a:rPr lang="en-IN" dirty="0" smtClean="0"/>
              <a:t>Why DNS</a:t>
            </a:r>
          </a:p>
          <a:p>
            <a:r>
              <a:rPr lang="en-IN" dirty="0" smtClean="0"/>
              <a:t>DNS Overview (Hierarchical flow)</a:t>
            </a:r>
          </a:p>
          <a:p>
            <a:r>
              <a:rPr lang="en-IN" dirty="0" smtClean="0"/>
              <a:t>Resource Records</a:t>
            </a:r>
          </a:p>
          <a:p>
            <a:r>
              <a:rPr lang="en-IN" dirty="0" smtClean="0"/>
              <a:t>Types of Name Servers</a:t>
            </a:r>
          </a:p>
          <a:p>
            <a:r>
              <a:rPr lang="en-IN" dirty="0" smtClean="0"/>
              <a:t>Authoritative Name Servers</a:t>
            </a:r>
          </a:p>
          <a:p>
            <a:r>
              <a:rPr lang="en-IN" dirty="0" smtClean="0"/>
              <a:t>Zones</a:t>
            </a:r>
          </a:p>
          <a:p>
            <a:r>
              <a:rPr lang="en-IN" dirty="0" smtClean="0"/>
              <a:t>Zone Transfers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87942" y="224135"/>
            <a:ext cx="5423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Topics Covered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6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8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3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63701" y="171126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DNS?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5391" y="1272354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 DNS server is a server (Role installed on the server) that contains a database of public IP addresses and their associated </a:t>
            </a:r>
            <a:r>
              <a:rPr lang="en-IN" sz="2800" dirty="0" smtClean="0"/>
              <a:t>hostnames.</a:t>
            </a:r>
          </a:p>
          <a:p>
            <a:endParaRPr lang="en-IN" sz="2800" dirty="0" smtClean="0"/>
          </a:p>
          <a:p>
            <a:r>
              <a:rPr lang="en-IN" sz="2800" dirty="0" smtClean="0"/>
              <a:t>It serves </a:t>
            </a:r>
            <a:r>
              <a:rPr lang="en-IN" sz="2800" dirty="0"/>
              <a:t>to resolve, or translate, those common names to IP addresses as requested</a:t>
            </a:r>
            <a:r>
              <a:rPr lang="en-IN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8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1735" y="171126"/>
            <a:ext cx="3177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DNS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565" y="14976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en-US" dirty="0">
                <a:latin typeface="Arial Unicode MS" panose="020B0604020202020204" pitchFamily="34" charset="-128"/>
              </a:rPr>
              <a:t>To identify an entity, TCP/IP protocols use the IP address, which uniquely identifies the connection of a host to the Internet. However, people prefer to use names instead of numeric addresses. Therefore, we need a system that can map a name to an address or an address to a name.</a:t>
            </a:r>
          </a:p>
        </p:txBody>
      </p:sp>
    </p:spTree>
    <p:extLst>
      <p:ext uri="{BB962C8B-B14F-4D97-AF65-F5344CB8AC3E}">
        <p14:creationId xmlns:p14="http://schemas.microsoft.com/office/powerpoint/2010/main" val="1888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0048" y="3276598"/>
            <a:ext cx="731837" cy="121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51" y="3344863"/>
            <a:ext cx="972241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34" y="4547135"/>
            <a:ext cx="35734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03" y="4534696"/>
            <a:ext cx="4706938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02" y="4343400"/>
            <a:ext cx="9969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78" y="4534696"/>
            <a:ext cx="144462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45566" y="3505200"/>
            <a:ext cx="1590536" cy="10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14693" y="3520280"/>
            <a:ext cx="1530626" cy="10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Client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303026" y="3505200"/>
            <a:ext cx="2054087" cy="104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Server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70991" y="3087757"/>
            <a:ext cx="172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layer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212458" y="171126"/>
            <a:ext cx="539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DNS Works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8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9621" y="210882"/>
            <a:ext cx="7502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DNS Hierarchical Flow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481826" y="3153374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Connector 4"/>
          <p:cNvSpPr/>
          <p:nvPr/>
        </p:nvSpPr>
        <p:spPr>
          <a:xfrm>
            <a:off x="7799339" y="4134035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Connector 5"/>
          <p:cNvSpPr/>
          <p:nvPr/>
        </p:nvSpPr>
        <p:spPr>
          <a:xfrm>
            <a:off x="9462487" y="4134034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/>
          <p:cNvSpPr/>
          <p:nvPr/>
        </p:nvSpPr>
        <p:spPr>
          <a:xfrm>
            <a:off x="10913600" y="4925853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/>
          <p:cNvSpPr/>
          <p:nvPr/>
        </p:nvSpPr>
        <p:spPr>
          <a:xfrm>
            <a:off x="10456400" y="5392990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/>
          <p:cNvSpPr/>
          <p:nvPr/>
        </p:nvSpPr>
        <p:spPr>
          <a:xfrm>
            <a:off x="9787165" y="5691164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/>
          <p:cNvSpPr/>
          <p:nvPr/>
        </p:nvSpPr>
        <p:spPr>
          <a:xfrm>
            <a:off x="7799339" y="5392991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Connector 10"/>
          <p:cNvSpPr/>
          <p:nvPr/>
        </p:nvSpPr>
        <p:spPr>
          <a:xfrm>
            <a:off x="7179800" y="5605026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Connector 11"/>
          <p:cNvSpPr/>
          <p:nvPr/>
        </p:nvSpPr>
        <p:spPr>
          <a:xfrm>
            <a:off x="6637508" y="5366487"/>
            <a:ext cx="238539" cy="2385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8002945" y="3356980"/>
            <a:ext cx="513814" cy="81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6" idx="1"/>
          </p:cNvCxnSpPr>
          <p:nvPr/>
        </p:nvCxnSpPr>
        <p:spPr>
          <a:xfrm>
            <a:off x="8720365" y="3272644"/>
            <a:ext cx="777055" cy="89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6823647" y="4253305"/>
            <a:ext cx="975692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7"/>
          </p:cNvCxnSpPr>
          <p:nvPr/>
        </p:nvCxnSpPr>
        <p:spPr>
          <a:xfrm flipH="1">
            <a:off x="7383406" y="4372574"/>
            <a:ext cx="471793" cy="12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826891" y="4331015"/>
            <a:ext cx="119269" cy="113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9" idx="0"/>
          </p:cNvCxnSpPr>
          <p:nvPr/>
        </p:nvCxnSpPr>
        <p:spPr>
          <a:xfrm>
            <a:off x="9581757" y="4372573"/>
            <a:ext cx="324678" cy="131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8" idx="1"/>
          </p:cNvCxnSpPr>
          <p:nvPr/>
        </p:nvCxnSpPr>
        <p:spPr>
          <a:xfrm>
            <a:off x="9666093" y="4337640"/>
            <a:ext cx="825240" cy="10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7" idx="1"/>
          </p:cNvCxnSpPr>
          <p:nvPr/>
        </p:nvCxnSpPr>
        <p:spPr>
          <a:xfrm>
            <a:off x="9701026" y="4253304"/>
            <a:ext cx="1247507" cy="707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0365" y="2742557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Root Servers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02088" y="3571895"/>
            <a:ext cx="3014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Generic Top Level </a:t>
            </a: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Domains</a:t>
            </a:r>
          </a:p>
          <a:p>
            <a:r>
              <a:rPr lang="en-US" dirty="0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Com, org, </a:t>
            </a:r>
            <a:r>
              <a:rPr lang="en-US" dirty="0" err="1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edu</a:t>
            </a:r>
            <a:r>
              <a:rPr lang="en-US" dirty="0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etc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8932692" y="3509685"/>
            <a:ext cx="3020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Country Code Top Level </a:t>
            </a: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Domains (</a:t>
            </a:r>
            <a:r>
              <a:rPr lang="en-US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, us, </a:t>
            </a:r>
            <a:r>
              <a:rPr lang="en-US" dirty="0" err="1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uk</a:t>
            </a:r>
            <a:r>
              <a:rPr lang="en-US" dirty="0" smtClean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637508" y="5929703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Example2.org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946160" y="5658034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Example3.edu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79430" y="5030570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Example1.com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14701" y="6206702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Example1.in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50150" y="5810433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Example2.us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41298" y="5212378"/>
            <a:ext cx="136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Example3.uk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>
            <a:off x="1901687" y="1115644"/>
            <a:ext cx="981390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DNS has the </a:t>
            </a:r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inverted tree structure.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Root </a:t>
            </a:r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servers are at the top of the inverted tree, </a:t>
            </a:r>
            <a:r>
              <a:rPr lang="en-IN" dirty="0" err="1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gTLD</a:t>
            </a: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Generic Top Level Domains) &amp; </a:t>
            </a: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CCTLD (</a:t>
            </a:r>
            <a:r>
              <a:rPr lang="en-IN" dirty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Country Code Top Level Domains) comes below the root servers, and then comes the DNS </a:t>
            </a:r>
            <a:r>
              <a:rPr lang="en-IN" dirty="0" smtClean="0">
                <a:solidFill>
                  <a:srgbClr val="222222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servers of the forest or domain.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43538" y="609600"/>
            <a:ext cx="8829261" cy="1981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ea typeface="SimSun" panose="02010600030101010101" pitchFamily="2" charset="-122"/>
              </a:rPr>
              <a:t>A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domain name</a:t>
            </a:r>
            <a:r>
              <a:rPr lang="en-US" altLang="zh-CN" sz="2000" dirty="0" smtClean="0">
                <a:ea typeface="SimSun" panose="02010600030101010101" pitchFamily="2" charset="-122"/>
              </a:rPr>
              <a:t> is the sequence of labels from a node to the root, separated by dots (“.”s), read left to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smtClean="0">
                <a:ea typeface="SimSun" panose="02010600030101010101" pitchFamily="2" charset="-122"/>
              </a:rPr>
              <a:t>The name space has a maximum depth of 127 levels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smtClean="0">
                <a:ea typeface="SimSun" panose="02010600030101010101" pitchFamily="2" charset="-122"/>
              </a:rPr>
              <a:t>Domain names are limited to 255 characters in length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ea typeface="SimSun" panose="02010600030101010101" pitchFamily="2" charset="-122"/>
              </a:rPr>
              <a:t>A node’s domain name identifies its position in the name space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34012"/>
              </p:ext>
            </p:extLst>
          </p:nvPr>
        </p:nvGraphicFramePr>
        <p:xfrm>
          <a:off x="2259495" y="3007138"/>
          <a:ext cx="9353922" cy="353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MS Org Chart" r:id="rId3" imgW="4584399" imgH="1757508" progId="OrgPlusWOPX.4">
                  <p:embed followColorScheme="full"/>
                </p:oleObj>
              </mc:Choice>
              <mc:Fallback>
                <p:oleObj name="MS Org Chart" r:id="rId3" imgW="4584399" imgH="1757508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495" y="3007138"/>
                        <a:ext cx="9353922" cy="3539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5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5698435" y="1179444"/>
            <a:ext cx="265043" cy="2517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3922644" y="2047461"/>
            <a:ext cx="265043" cy="25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/>
          <p:cNvSpPr/>
          <p:nvPr/>
        </p:nvSpPr>
        <p:spPr>
          <a:xfrm>
            <a:off x="4320207" y="3180522"/>
            <a:ext cx="265043" cy="25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4883426" y="4220817"/>
            <a:ext cx="265043" cy="25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4883425" y="5579167"/>
            <a:ext cx="265043" cy="25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3" idx="7"/>
            <a:endCxn id="2" idx="3"/>
          </p:cNvCxnSpPr>
          <p:nvPr/>
        </p:nvCxnSpPr>
        <p:spPr>
          <a:xfrm flipV="1">
            <a:off x="4148872" y="1394361"/>
            <a:ext cx="1588378" cy="689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3" idx="4"/>
          </p:cNvCxnSpPr>
          <p:nvPr/>
        </p:nvCxnSpPr>
        <p:spPr>
          <a:xfrm flipH="1" flipV="1">
            <a:off x="4055166" y="2299252"/>
            <a:ext cx="303856" cy="91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>
            <a:off x="4474483" y="3422805"/>
            <a:ext cx="447758" cy="834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 flipH="1">
            <a:off x="5015947" y="4472608"/>
            <a:ext cx="1" cy="1106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98435" y="78187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056015" y="2101911"/>
            <a:ext cx="8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15" y="3121751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Name: </a:t>
            </a:r>
            <a:r>
              <a:rPr lang="en-US" dirty="0" err="1" smtClean="0"/>
              <a:t>Bank.corp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419625" y="4234069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Name: </a:t>
            </a:r>
            <a:r>
              <a:rPr lang="en-US" dirty="0" err="1" smtClean="0"/>
              <a:t>wfb.bank.corp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619435" y="5474013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Name: </a:t>
            </a:r>
            <a:r>
              <a:rPr lang="en-US" dirty="0" err="1" smtClean="0"/>
              <a:t>ent.wfb.bank.corp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975246" y="210191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CORP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979765" y="205855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Name: Corp.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434423" y="314854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086890" y="41951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WFB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108649" y="557916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011914" y="3148545"/>
            <a:ext cx="8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679914" y="4211166"/>
            <a:ext cx="8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958032" y="5579167"/>
            <a:ext cx="8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IN" dirty="0"/>
          </a:p>
        </p:txBody>
      </p:sp>
      <p:sp>
        <p:nvSpPr>
          <p:cNvPr id="41" name="Up Arrow 40"/>
          <p:cNvSpPr/>
          <p:nvPr/>
        </p:nvSpPr>
        <p:spPr>
          <a:xfrm>
            <a:off x="5247861" y="4472608"/>
            <a:ext cx="171764" cy="12324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44060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ea typeface="SimSun" panose="02010600030101010101" pitchFamily="2" charset="-122"/>
              </a:rPr>
              <a:t>Comprised of three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Namespace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Name servers which make that namespace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Resolvers (clients) which query the servers about the name space</a:t>
            </a:r>
          </a:p>
        </p:txBody>
      </p:sp>
    </p:spTree>
    <p:extLst>
      <p:ext uri="{BB962C8B-B14F-4D97-AF65-F5344CB8AC3E}">
        <p14:creationId xmlns:p14="http://schemas.microsoft.com/office/powerpoint/2010/main" val="33816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712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 Unicode MS</vt:lpstr>
      <vt:lpstr>SimSun</vt:lpstr>
      <vt:lpstr>Arial</vt:lpstr>
      <vt:lpstr>Calibri</vt:lpstr>
      <vt:lpstr>Century Gothic</vt:lpstr>
      <vt:lpstr>inherit</vt:lpstr>
      <vt:lpstr>Times New Roman</vt:lpstr>
      <vt:lpstr>Verdana</vt:lpstr>
      <vt:lpstr>Wingdings</vt:lpstr>
      <vt:lpstr>Wingdings 3</vt:lpstr>
      <vt:lpstr>Wisp</vt:lpstr>
      <vt:lpstr>MS Organization Chart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</dc:creator>
  <cp:lastModifiedBy>JATIN</cp:lastModifiedBy>
  <cp:revision>51</cp:revision>
  <dcterms:created xsi:type="dcterms:W3CDTF">2017-08-28T06:09:43Z</dcterms:created>
  <dcterms:modified xsi:type="dcterms:W3CDTF">2017-08-30T06:12:35Z</dcterms:modified>
</cp:coreProperties>
</file>