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B3B3F-C0CE-47CB-BCED-F49A710726FF}"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FAKE BANK CURRENCY</a:t>
            </a:r>
            <a:r>
              <a:rPr lang="en-US" altLang="en-IN" dirty="0"/>
              <a:t> </a:t>
            </a:r>
            <a:r>
              <a:rPr lang="en-IN" dirty="0">
                <a:sym typeface="+mn-ea"/>
              </a:rPr>
              <a:t>DETECTION</a:t>
            </a:r>
            <a:endParaRPr lang="en-US" altLang="en-IN" dirty="0"/>
          </a:p>
        </p:txBody>
      </p:sp>
      <p:sp>
        <p:nvSpPr>
          <p:cNvPr id="3" name="Text Placeholder 2"/>
          <p:cNvSpPr>
            <a:spLocks noGrp="1"/>
          </p:cNvSpPr>
          <p:nvPr>
            <p:ph type="body" orient="vert" idx="1"/>
          </p:nvPr>
        </p:nvSpPr>
        <p:spPr>
          <a:xfrm rot="16200000">
            <a:off x="3658720" y="-1675281"/>
            <a:ext cx="4875196" cy="12191365"/>
          </a:xfrm>
        </p:spPr>
        <p:txBody>
          <a:bodyPr>
            <a:normAutofit fontScale="92500" lnSpcReduction="20000"/>
          </a:bodyPr>
          <a:lstStyle/>
          <a:p>
            <a:pPr marL="0" indent="0" algn="ctr">
              <a:buNone/>
            </a:pPr>
            <a:r>
              <a:rPr lang="en-IN" sz="2800" dirty="0"/>
              <a:t>Application Development 2 : Machine Learning</a:t>
            </a:r>
          </a:p>
          <a:p>
            <a:pPr marL="0" indent="0">
              <a:buNone/>
            </a:pPr>
            <a:endParaRPr lang="en-IN" dirty="0"/>
          </a:p>
          <a:p>
            <a:pPr marL="0" indent="0" algn="ctr">
              <a:buNone/>
            </a:pPr>
            <a:r>
              <a:rPr lang="en-IN" dirty="0"/>
              <a:t>PROJECT TEAM MEMBERS:</a:t>
            </a:r>
          </a:p>
          <a:p>
            <a:pPr marL="0" indent="0" algn="ctr">
              <a:buNone/>
            </a:pPr>
            <a:endParaRPr lang="en-IN" dirty="0"/>
          </a:p>
          <a:p>
            <a:pPr marL="0" indent="0" algn="ctr">
              <a:buNone/>
            </a:pPr>
            <a:r>
              <a:rPr lang="en-IN" sz="2800" dirty="0"/>
              <a:t>AJAY            2011CS020006</a:t>
            </a:r>
          </a:p>
          <a:p>
            <a:pPr marL="0" indent="0" algn="ctr">
              <a:buNone/>
            </a:pPr>
            <a:r>
              <a:rPr lang="en-IN" sz="2800" dirty="0"/>
              <a:t>AKASH          2011CS020007</a:t>
            </a:r>
          </a:p>
          <a:p>
            <a:pPr marL="0" indent="0" algn="ctr">
              <a:buNone/>
            </a:pPr>
            <a:r>
              <a:rPr lang="en-IN" sz="2800" dirty="0"/>
              <a:t>ANEESH        2011CS020008</a:t>
            </a:r>
          </a:p>
          <a:p>
            <a:pPr marL="0" indent="0" algn="ctr">
              <a:buNone/>
            </a:pPr>
            <a:r>
              <a:rPr lang="en-IN" sz="2800" dirty="0"/>
              <a:t>HARI            2011CS020009</a:t>
            </a:r>
          </a:p>
          <a:p>
            <a:pPr marL="0" indent="0" algn="ctr">
              <a:buNone/>
            </a:pPr>
            <a:r>
              <a:rPr lang="en-IN" sz="2800" dirty="0"/>
              <a:t>JATIN           2011CS020010</a:t>
            </a:r>
          </a:p>
          <a:p>
            <a:pPr marL="0" indent="0" algn="ctr">
              <a:buNone/>
            </a:pPr>
            <a:endParaRPr lang="en-IN" dirty="0"/>
          </a:p>
          <a:p>
            <a:pPr marL="0" indent="0" algn="ctr">
              <a:buNone/>
            </a:pPr>
            <a:r>
              <a:rPr lang="en-IN" dirty="0"/>
              <a:t>GUIDED BY</a:t>
            </a:r>
          </a:p>
          <a:p>
            <a:pPr marL="0" indent="0" algn="ctr">
              <a:buNone/>
            </a:pPr>
            <a:r>
              <a:rPr lang="en-IN" dirty="0"/>
              <a:t>Prof. Veena Rani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SCOPE:</a:t>
            </a:r>
          </a:p>
        </p:txBody>
      </p:sp>
      <p:sp>
        <p:nvSpPr>
          <p:cNvPr id="3" name="Content Placeholder 2"/>
          <p:cNvSpPr>
            <a:spLocks noGrp="1"/>
          </p:cNvSpPr>
          <p:nvPr>
            <p:ph idx="1"/>
          </p:nvPr>
        </p:nvSpPr>
        <p:spPr>
          <a:xfrm>
            <a:off x="231007" y="2336872"/>
            <a:ext cx="11588816" cy="4245647"/>
          </a:xfrm>
        </p:spPr>
        <p:txBody>
          <a:bodyPr/>
          <a:lstStyle/>
          <a:p>
            <a:r>
              <a:rPr lang="en-US" dirty="0"/>
              <a:t>Our System will be helpful for the regular peoples who are technically not involved in daily life with background processes. A smartphone app will provide its user an concise way to perform a very necessary task.</a:t>
            </a:r>
          </a:p>
          <a:p>
            <a:endParaRPr lang="en-US" dirty="0"/>
          </a:p>
          <a:p>
            <a:r>
              <a:rPr lang="en-US" dirty="0"/>
              <a:t>In forthcoming future, we will be able to embed this application in smart phones using OCR(Optical Character Recognition) hence there is no need for a user to go somewhere to verify whether the currency is real or forged.</a:t>
            </a:r>
            <a:endParaRPr lang="en-IN" dirty="0"/>
          </a:p>
        </p:txBody>
      </p:sp>
      <p:sp>
        <p:nvSpPr>
          <p:cNvPr id="5" name="TextBox 4"/>
          <p:cNvSpPr txBox="1"/>
          <p:nvPr/>
        </p:nvSpPr>
        <p:spPr>
          <a:xfrm>
            <a:off x="8463679" y="5936189"/>
            <a:ext cx="3356144" cy="646331"/>
          </a:xfrm>
          <a:prstGeom prst="rect">
            <a:avLst/>
          </a:prstGeom>
          <a:noFill/>
        </p:spPr>
        <p:txBody>
          <a:bodyPr wrap="square">
            <a:spAutoFit/>
          </a:bodyPr>
          <a:lstStyle/>
          <a:p>
            <a:r>
              <a:rPr lang="en-US" dirty="0"/>
              <a:t>You can find the project on Github.com/JatinAllamsetty27 </a:t>
            </a:r>
            <a:endParaRPr lang="en-IN" dirty="0"/>
          </a:p>
        </p:txBody>
      </p:sp>
      <p:pic>
        <p:nvPicPr>
          <p:cNvPr id="7" name="Picture 6"/>
          <p:cNvPicPr>
            <a:picLocks noChangeAspect="1"/>
          </p:cNvPicPr>
          <p:nvPr/>
        </p:nvPicPr>
        <p:blipFill>
          <a:blip r:embed="rId2"/>
          <a:stretch>
            <a:fillRect/>
          </a:stretch>
        </p:blipFill>
        <p:spPr>
          <a:xfrm>
            <a:off x="1505670" y="5512832"/>
            <a:ext cx="2222652" cy="10696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67377" y="2108445"/>
            <a:ext cx="12007734" cy="4682971"/>
          </a:xfrm>
        </p:spPr>
        <p:txBody>
          <a:bodyPr>
            <a:normAutofit/>
          </a:bodyPr>
          <a:lstStyle/>
          <a:p>
            <a:endParaRPr lang="en-US" dirty="0"/>
          </a:p>
          <a:p>
            <a:r>
              <a:rPr lang="en-US" dirty="0"/>
              <a:t>After Demonetization , Fake Currency has increased more in the society. This will reduce the country economy and decrease the poverty. To avoid this someone has to monitor the currency whether it is real or forged. It is very difficult for a human to check every currency. So here is an approach to decrease the man power and with the help of these algorithms we can find whether the given currency is fake or real.</a:t>
            </a:r>
          </a:p>
          <a:p>
            <a:endParaRPr lang="en-US" dirty="0"/>
          </a:p>
          <a:p>
            <a:r>
              <a:rPr lang="en-US" dirty="0"/>
              <a:t>The main moto of this project is to find whether the currency is forged or real. For that we have taken datasets such as 500/- , 2000/- currency datasets and train the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OF THE PROJECT:</a:t>
            </a:r>
          </a:p>
        </p:txBody>
      </p:sp>
      <p:sp>
        <p:nvSpPr>
          <p:cNvPr id="3" name="Content Placeholder 2"/>
          <p:cNvSpPr>
            <a:spLocks noGrp="1"/>
          </p:cNvSpPr>
          <p:nvPr>
            <p:ph idx="1"/>
          </p:nvPr>
        </p:nvSpPr>
        <p:spPr>
          <a:xfrm>
            <a:off x="115503" y="2204186"/>
            <a:ext cx="11700676" cy="4303146"/>
          </a:xfrm>
        </p:spPr>
        <p:txBody>
          <a:bodyPr>
            <a:normAutofit/>
          </a:bodyPr>
          <a:lstStyle/>
          <a:p>
            <a:r>
              <a:rPr lang="en-IN" dirty="0"/>
              <a:t> </a:t>
            </a:r>
            <a:r>
              <a:rPr lang="en-US" dirty="0"/>
              <a:t>Create discrepancies of money miscreants introduce the fake notes which resembles to original note in the financial market. During demonetization time it is seen that so much of fake currency is floating in market. In general by a human being it is very difficult to identify forged note from the genuine.</a:t>
            </a:r>
          </a:p>
          <a:p>
            <a:pPr marL="0" indent="0">
              <a:buNone/>
            </a:pPr>
            <a:r>
              <a:rPr lang="en-US" dirty="0"/>
              <a:t> </a:t>
            </a:r>
          </a:p>
          <a:p>
            <a:r>
              <a:rPr lang="en-US" dirty="0"/>
              <a:t>To discriminate between fake bank currency and original note is a challenging task. So, there must be an automated system that will be available in banks or in ATM machines. To design such an automated system there is need to design an efficient algorithm which is able to predict weather the banknote is genuine or forged bank currency as fake notes are designed with high precision. particular train test ratio.</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0" y="2005965"/>
            <a:ext cx="12192000" cy="4852035"/>
          </a:xfrm>
        </p:spPr>
        <p:txBody>
          <a:bodyPr>
            <a:normAutofit lnSpcReduction="20000"/>
          </a:bodyPr>
          <a:lstStyle/>
          <a:p>
            <a:r>
              <a:rPr lang="en-IN" b="1" dirty="0">
                <a:solidFill>
                  <a:schemeClr val="bg1"/>
                </a:solidFill>
                <a:latin typeface="+mj-lt"/>
                <a:cs typeface="+mj-lt"/>
              </a:rPr>
              <a:t>Support Vector Machine (SVM) : </a:t>
            </a:r>
            <a:r>
              <a:rPr lang="en-US" b="0" i="0" dirty="0">
                <a:effectLst/>
                <a:latin typeface="+mj-lt"/>
                <a:cs typeface="+mj-lt"/>
              </a:rPr>
              <a:t>Support Vector Machine or SVM is one of the most popular Supervised Learning algorithms, which is used for Classification as well as Regression problems. However, primarily, it is used for Classification problems in Machine Learning.</a:t>
            </a:r>
          </a:p>
          <a:p>
            <a:endParaRPr lang="en-IN" dirty="0">
              <a:latin typeface="+mj-lt"/>
              <a:cs typeface="+mj-lt"/>
            </a:endParaRPr>
          </a:p>
          <a:p>
            <a:r>
              <a:rPr lang="en-IN" b="1" dirty="0">
                <a:solidFill>
                  <a:schemeClr val="bg1"/>
                </a:solidFill>
                <a:latin typeface="+mj-lt"/>
                <a:cs typeface="+mj-lt"/>
              </a:rPr>
              <a:t>Random Forest : </a:t>
            </a:r>
            <a:r>
              <a:rPr lang="en-US" b="0" i="0" dirty="0">
                <a:effectLst/>
                <a:latin typeface="+mj-lt"/>
                <a:cs typeface="+mj-lt"/>
              </a:rPr>
              <a:t>Random Forest is a popular machine learning algorithm that belongs to the supervised learning technique. It can be used for both Classification and Regression problems in ML. It is based on the concept of </a:t>
            </a:r>
            <a:r>
              <a:rPr lang="en-US" b="1" i="0" dirty="0">
                <a:effectLst/>
                <a:latin typeface="+mj-lt"/>
                <a:cs typeface="+mj-lt"/>
              </a:rPr>
              <a:t>ensemble learning,</a:t>
            </a:r>
            <a:r>
              <a:rPr lang="en-US" b="0" i="0" dirty="0">
                <a:effectLst/>
                <a:latin typeface="+mj-lt"/>
                <a:cs typeface="+mj-lt"/>
              </a:rPr>
              <a:t> which is a process of </a:t>
            </a:r>
            <a:r>
              <a:rPr lang="en-US" b="0" i="1" dirty="0">
                <a:effectLst/>
                <a:latin typeface="+mj-lt"/>
                <a:cs typeface="+mj-lt"/>
              </a:rPr>
              <a:t>combining multiple classifiers to solve a complex problem and to improve the performance of the model.</a:t>
            </a:r>
          </a:p>
          <a:p>
            <a:endParaRPr lang="en-US" b="0" i="1" dirty="0">
              <a:effectLst/>
              <a:latin typeface="+mj-lt"/>
              <a:cs typeface="+mj-lt"/>
            </a:endParaRPr>
          </a:p>
          <a:p>
            <a:r>
              <a:rPr lang="en-US" b="1" dirty="0">
                <a:solidFill>
                  <a:schemeClr val="bg1"/>
                </a:solidFill>
                <a:latin typeface="+mj-lt"/>
                <a:cs typeface="+mj-lt"/>
              </a:rPr>
              <a:t>Decision Tree: </a:t>
            </a:r>
            <a:r>
              <a:rPr lang="en-US" b="0" i="0" dirty="0">
                <a:effectLst/>
                <a:latin typeface="+mj-lt"/>
                <a:cs typeface="+mj-lt"/>
              </a:rPr>
              <a:t>Decision Tree is a </a:t>
            </a:r>
            <a:r>
              <a:rPr lang="en-US" b="1" i="0" dirty="0">
                <a:effectLst/>
                <a:latin typeface="+mj-lt"/>
                <a:cs typeface="+mj-lt"/>
              </a:rPr>
              <a:t>Supervised learning technique </a:t>
            </a:r>
            <a:r>
              <a:rPr lang="en-US" b="0" i="0" dirty="0">
                <a:effectLst/>
                <a:latin typeface="+mj-lt"/>
                <a:cs typeface="+mj-lt"/>
              </a:rPr>
              <a:t>that can be used for both classification and Regression problems, but mostly it is preferred for solving Classification problems. It is a tree-structured classifier, where</a:t>
            </a:r>
            <a:r>
              <a:rPr lang="en-US" b="1" i="0" dirty="0">
                <a:effectLst/>
                <a:latin typeface="+mj-lt"/>
                <a:cs typeface="+mj-lt"/>
              </a:rPr>
              <a:t> internal nodes represent the features of a dataset, branches represent the decision rules</a:t>
            </a:r>
            <a:r>
              <a:rPr lang="en-US" b="0" i="0" dirty="0">
                <a:effectLst/>
                <a:latin typeface="+mj-lt"/>
                <a:cs typeface="+mj-lt"/>
              </a:rPr>
              <a:t> and </a:t>
            </a:r>
            <a:r>
              <a:rPr lang="en-US" b="1" i="0" dirty="0">
                <a:effectLst/>
                <a:latin typeface="+mj-lt"/>
                <a:cs typeface="+mj-lt"/>
              </a:rPr>
              <a:t>each leaf node represents the outcome.</a:t>
            </a:r>
            <a:endParaRPr lang="en-IN" dirty="0">
              <a:latin typeface="+mj-lt"/>
              <a:cs typeface="+mj-lt"/>
            </a:endParaRPr>
          </a:p>
          <a:p>
            <a:endParaRPr lang="en-IN" dirty="0">
              <a:latin typeface="+mj-lt"/>
              <a:cs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163830" y="2310130"/>
            <a:ext cx="11576050" cy="2966085"/>
          </a:xfrm>
        </p:spPr>
        <p:txBody>
          <a:bodyPr>
            <a:normAutofit/>
          </a:bodyPr>
          <a:lstStyle/>
          <a:p>
            <a:r>
              <a:rPr lang="en-IN" b="1" dirty="0">
                <a:solidFill>
                  <a:schemeClr val="bg1"/>
                </a:solidFill>
                <a:latin typeface="Trebuchet MS" panose="020B0603020202020204" charset="0"/>
                <a:cs typeface="Trebuchet MS" panose="020B0603020202020204" charset="0"/>
              </a:rPr>
              <a:t>K-Nearest Neighbour: </a:t>
            </a:r>
            <a:r>
              <a:rPr lang="en-US" b="0" i="0" dirty="0">
                <a:effectLst/>
                <a:latin typeface="Trebuchet MS" panose="020B0603020202020204" charset="0"/>
                <a:cs typeface="Trebuchet MS" panose="020B0603020202020204" charset="0"/>
              </a:rPr>
              <a:t>K-NN algorithm stores all the available data and classifies a new data point based on the similarity. This means when new data appears then it can be easily classified into a well suite category by using K- NN algorithm.</a:t>
            </a:r>
          </a:p>
          <a:p>
            <a:r>
              <a:rPr lang="en-US" b="1" dirty="0">
                <a:solidFill>
                  <a:schemeClr val="bg1"/>
                </a:solidFill>
                <a:latin typeface="Trebuchet MS" panose="020B0603020202020204" charset="0"/>
                <a:cs typeface="Trebuchet MS" panose="020B0603020202020204" charset="0"/>
              </a:rPr>
              <a:t>Naïve bayes: </a:t>
            </a:r>
            <a:r>
              <a:rPr lang="en-US" b="0" i="0" dirty="0">
                <a:effectLst/>
                <a:latin typeface="Trebuchet MS" panose="020B0603020202020204" charset="0"/>
                <a:cs typeface="Trebuchet MS" panose="020B0603020202020204" charset="0"/>
              </a:rPr>
              <a:t>Naïve Bayes algorithm is a supervised learning algorithm, which is based on </a:t>
            </a:r>
            <a:r>
              <a:rPr lang="en-US" b="1" i="0" dirty="0">
                <a:effectLst/>
                <a:latin typeface="Trebuchet MS" panose="020B0603020202020204" charset="0"/>
                <a:cs typeface="Trebuchet MS" panose="020B0603020202020204" charset="0"/>
              </a:rPr>
              <a:t>Bayes theorem</a:t>
            </a:r>
            <a:r>
              <a:rPr lang="en-US" b="0" i="0" dirty="0">
                <a:effectLst/>
                <a:latin typeface="Trebuchet MS" panose="020B0603020202020204" charset="0"/>
                <a:cs typeface="Trebuchet MS" panose="020B0603020202020204" charset="0"/>
              </a:rPr>
              <a:t> and used for solving classification problems. It is mainly used in </a:t>
            </a:r>
            <a:r>
              <a:rPr lang="en-US" b="0" i="1" dirty="0">
                <a:effectLst/>
                <a:latin typeface="Trebuchet MS" panose="020B0603020202020204" charset="0"/>
                <a:cs typeface="Trebuchet MS" panose="020B0603020202020204" charset="0"/>
              </a:rPr>
              <a:t>text classification</a:t>
            </a:r>
            <a:r>
              <a:rPr lang="en-US" b="0" i="0" dirty="0">
                <a:effectLst/>
                <a:latin typeface="Trebuchet MS" panose="020B0603020202020204" charset="0"/>
                <a:cs typeface="Trebuchet MS" panose="020B0603020202020204" charset="0"/>
              </a:rPr>
              <a:t> that includes a high-dimensional training dataset.</a:t>
            </a:r>
          </a:p>
          <a:p>
            <a:endParaRPr lang="en-US" b="0" i="0" dirty="0">
              <a:solidFill>
                <a:srgbClr val="000000"/>
              </a:solidFill>
              <a:effectLst/>
              <a:latin typeface="inter-regular"/>
            </a:endParaRPr>
          </a:p>
          <a:p>
            <a:endParaRPr lang="en-US" b="0" i="0" dirty="0">
              <a:effectLst/>
              <a:latin typeface="inter-regular"/>
            </a:endParaRPr>
          </a:p>
          <a:p>
            <a:pPr marL="0" indent="0">
              <a:buNone/>
            </a:pPr>
            <a:endParaRPr lang="en-IN" dirty="0"/>
          </a:p>
        </p:txBody>
      </p:sp>
      <p:pic>
        <p:nvPicPr>
          <p:cNvPr id="9" name="Picture 8"/>
          <p:cNvPicPr>
            <a:picLocks noChangeAspect="1"/>
          </p:cNvPicPr>
          <p:nvPr/>
        </p:nvPicPr>
        <p:blipFill>
          <a:blip r:embed="rId2"/>
          <a:stretch>
            <a:fillRect/>
          </a:stretch>
        </p:blipFill>
        <p:spPr>
          <a:xfrm>
            <a:off x="7799313" y="4879876"/>
            <a:ext cx="3503444" cy="1826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a:t>
            </a: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sp>
        <p:nvSpPr>
          <p:cNvPr id="4" name="TextBox 3"/>
          <p:cNvSpPr txBox="1"/>
          <p:nvPr/>
        </p:nvSpPr>
        <p:spPr>
          <a:xfrm>
            <a:off x="385011" y="2101516"/>
            <a:ext cx="10001207" cy="4555093"/>
          </a:xfrm>
          <a:prstGeom prst="rect">
            <a:avLst/>
          </a:prstGeom>
          <a:noFill/>
        </p:spPr>
        <p:txBody>
          <a:bodyPr wrap="square" rtlCol="0">
            <a:spAutoFit/>
          </a:bodyPr>
          <a:lstStyle/>
          <a:p>
            <a:r>
              <a:rPr lang="en-US" sz="2400" b="1" dirty="0">
                <a:solidFill>
                  <a:schemeClr val="bg1"/>
                </a:solidFill>
              </a:rPr>
              <a:t>SOFTWARE REQUIREMENT : </a:t>
            </a:r>
            <a:r>
              <a:rPr lang="en-US" dirty="0"/>
              <a:t>During this project, we have used some software tools to perform the tasks of the     modules. </a:t>
            </a:r>
          </a:p>
          <a:p>
            <a:r>
              <a:rPr lang="en-US" dirty="0"/>
              <a:t>• Jupyter Notebook </a:t>
            </a:r>
          </a:p>
          <a:p>
            <a:r>
              <a:rPr lang="en-US" dirty="0"/>
              <a:t>• PyCharm </a:t>
            </a:r>
          </a:p>
          <a:p>
            <a:r>
              <a:rPr lang="en-US" dirty="0"/>
              <a:t>• Spyder</a:t>
            </a:r>
          </a:p>
          <a:p>
            <a:endParaRPr lang="en-US" sz="2000" dirty="0"/>
          </a:p>
          <a:p>
            <a:r>
              <a:rPr lang="en-US" sz="2400" b="1" dirty="0">
                <a:solidFill>
                  <a:schemeClr val="bg1"/>
                </a:solidFill>
              </a:rPr>
              <a:t>HARDWARE REQUIREMENTS : </a:t>
            </a:r>
            <a:r>
              <a:rPr lang="en-US" dirty="0"/>
              <a:t>We performed this project based on some hardware requirements to better performance of the project. </a:t>
            </a:r>
          </a:p>
          <a:p>
            <a:r>
              <a:rPr lang="en-US" dirty="0"/>
              <a:t>• RAM : 4 GB </a:t>
            </a:r>
          </a:p>
          <a:p>
            <a:r>
              <a:rPr lang="en-US" dirty="0"/>
              <a:t>• ROM : 20 GB </a:t>
            </a:r>
          </a:p>
          <a:p>
            <a:r>
              <a:rPr lang="en-US" dirty="0"/>
              <a:t>• PROCESSOR : i5 </a:t>
            </a:r>
          </a:p>
          <a:p>
            <a:r>
              <a:rPr lang="en-US" dirty="0"/>
              <a:t>• ARCHITECTURE : 4 Core </a:t>
            </a:r>
          </a:p>
          <a:p>
            <a:endParaRPr lang="en-US" sz="2400" dirty="0"/>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OF CURRENCY :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961" y="2256902"/>
            <a:ext cx="2841769" cy="13480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3889" y="4221608"/>
            <a:ext cx="2841769" cy="1423343"/>
          </a:xfrm>
          <a:prstGeom prst="rect">
            <a:avLst/>
          </a:prstGeom>
        </p:spPr>
      </p:pic>
      <p:sp>
        <p:nvSpPr>
          <p:cNvPr id="5" name="TextBox 4"/>
          <p:cNvSpPr txBox="1"/>
          <p:nvPr/>
        </p:nvSpPr>
        <p:spPr>
          <a:xfrm>
            <a:off x="680258" y="3604161"/>
            <a:ext cx="2645545" cy="368300"/>
          </a:xfrm>
          <a:prstGeom prst="rect">
            <a:avLst/>
          </a:prstGeom>
          <a:noFill/>
        </p:spPr>
        <p:txBody>
          <a:bodyPr wrap="square" rtlCol="0">
            <a:spAutoFit/>
          </a:bodyPr>
          <a:lstStyle/>
          <a:p>
            <a:r>
              <a:rPr lang="en-US" altLang="en-IN" dirty="0"/>
              <a:t>     </a:t>
            </a:r>
            <a:r>
              <a:rPr lang="en-IN" dirty="0"/>
              <a:t>100 Rupee Note</a:t>
            </a:r>
          </a:p>
        </p:txBody>
      </p:sp>
      <p:sp>
        <p:nvSpPr>
          <p:cNvPr id="6" name="TextBox 5"/>
          <p:cNvSpPr txBox="1"/>
          <p:nvPr/>
        </p:nvSpPr>
        <p:spPr>
          <a:xfrm>
            <a:off x="680321" y="5743852"/>
            <a:ext cx="2648805" cy="368300"/>
          </a:xfrm>
          <a:prstGeom prst="rect">
            <a:avLst/>
          </a:prstGeom>
          <a:noFill/>
        </p:spPr>
        <p:txBody>
          <a:bodyPr wrap="square" rtlCol="0">
            <a:spAutoFit/>
          </a:bodyPr>
          <a:lstStyle/>
          <a:p>
            <a:r>
              <a:rPr lang="en-US" altLang="en-IN" dirty="0"/>
              <a:t>     </a:t>
            </a:r>
            <a:r>
              <a:rPr lang="en-IN" dirty="0"/>
              <a:t>2000 Rupee Note</a:t>
            </a:r>
          </a:p>
        </p:txBody>
      </p:sp>
      <p:sp>
        <p:nvSpPr>
          <p:cNvPr id="7" name="TextBox 6"/>
          <p:cNvSpPr txBox="1"/>
          <p:nvPr/>
        </p:nvSpPr>
        <p:spPr>
          <a:xfrm>
            <a:off x="4003829" y="2353855"/>
            <a:ext cx="6290353" cy="3416320"/>
          </a:xfrm>
          <a:prstGeom prst="rect">
            <a:avLst/>
          </a:prstGeom>
          <a:noFill/>
        </p:spPr>
        <p:txBody>
          <a:bodyPr wrap="square" rtlCol="0">
            <a:spAutoFit/>
          </a:bodyPr>
          <a:lstStyle/>
          <a:p>
            <a:r>
              <a:rPr lang="en-US" dirty="0"/>
              <a:t>We had taken some parameters to analyze the currency such as…. </a:t>
            </a:r>
          </a:p>
          <a:p>
            <a:r>
              <a:rPr lang="en-US" dirty="0"/>
              <a:t>✓ Towards the right side, you will find the signature of RBI Governor Urjit Patel with promise clause and the RBI emblem. </a:t>
            </a:r>
          </a:p>
          <a:p>
            <a:r>
              <a:rPr lang="en-US" dirty="0"/>
              <a:t>✓ To the left hand side of the Mahatma Gandhi portrait, you will see the number 2000 printed in Devnagari script. ✓ The security thread woven into the note is a multicolor one that carries the words ‘RBI’ and ‘Bharat’ in Devanagari and the numeral ‘2000’ when viewed from different angles. Based on these parameters we will be predicting the currency notes.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0000">
              <a:schemeClr val="tx1"/>
            </a:gs>
            <a:gs pos="100000">
              <a:schemeClr val="tx1"/>
            </a:gs>
          </a:gsLst>
          <a:lin ang="252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a:t>ARCHITECTURE</a:t>
            </a:r>
          </a:p>
        </p:txBody>
      </p:sp>
      <p:pic>
        <p:nvPicPr>
          <p:cNvPr id="5" name="Picture 4" descr="WhatsApp Image 2023-01-05 at 2.35.01 PM"/>
          <p:cNvPicPr>
            <a:picLocks noChangeAspect="1"/>
          </p:cNvPicPr>
          <p:nvPr/>
        </p:nvPicPr>
        <p:blipFill>
          <a:blip r:embed="rId2"/>
          <a:stretch>
            <a:fillRect/>
          </a:stretch>
        </p:blipFill>
        <p:spPr>
          <a:xfrm>
            <a:off x="0" y="1971040"/>
            <a:ext cx="12192000" cy="4886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0331" y="941085"/>
            <a:ext cx="3651046" cy="693135"/>
          </a:xfrm>
        </p:spPr>
        <p:txBody>
          <a:bodyPr>
            <a:normAutofit/>
          </a:bodyPr>
          <a:lstStyle/>
          <a:p>
            <a:r>
              <a:rPr lang="en-IN" sz="3200" dirty="0"/>
              <a:t>EXISTING SYSTEM:</a:t>
            </a:r>
          </a:p>
        </p:txBody>
      </p:sp>
      <p:sp>
        <p:nvSpPr>
          <p:cNvPr id="4" name="Content Placeholder 3"/>
          <p:cNvSpPr>
            <a:spLocks noGrp="1"/>
          </p:cNvSpPr>
          <p:nvPr>
            <p:ph sz="half" idx="2"/>
          </p:nvPr>
        </p:nvSpPr>
        <p:spPr>
          <a:xfrm>
            <a:off x="199059" y="2638581"/>
            <a:ext cx="4953590" cy="4606034"/>
          </a:xfrm>
        </p:spPr>
        <p:txBody>
          <a:bodyPr>
            <a:normAutofit/>
          </a:bodyPr>
          <a:lstStyle/>
          <a:p>
            <a:r>
              <a:rPr lang="en-US" dirty="0"/>
              <a:t>In existing system, Image processing Is being used with legacy version of machine learning algorithm. Also, they are using local database which reduces the portability of system and because of their system is limited to PC device user friendliness is not good.</a:t>
            </a:r>
            <a:endParaRPr lang="en-IN" dirty="0"/>
          </a:p>
        </p:txBody>
      </p:sp>
      <p:sp>
        <p:nvSpPr>
          <p:cNvPr id="5" name="Text Placeholder 4"/>
          <p:cNvSpPr>
            <a:spLocks noGrp="1"/>
          </p:cNvSpPr>
          <p:nvPr>
            <p:ph type="body" sz="quarter" idx="3"/>
          </p:nvPr>
        </p:nvSpPr>
        <p:spPr>
          <a:xfrm>
            <a:off x="5797541" y="942144"/>
            <a:ext cx="3933599" cy="692076"/>
          </a:xfrm>
        </p:spPr>
        <p:txBody>
          <a:bodyPr>
            <a:normAutofit/>
          </a:bodyPr>
          <a:lstStyle/>
          <a:p>
            <a:r>
              <a:rPr lang="en-IN" sz="3200" dirty="0"/>
              <a:t>PROPOSED SYSTEM:</a:t>
            </a:r>
          </a:p>
        </p:txBody>
      </p:sp>
      <p:sp>
        <p:nvSpPr>
          <p:cNvPr id="6" name="Content Placeholder 5"/>
          <p:cNvSpPr>
            <a:spLocks noGrp="1"/>
          </p:cNvSpPr>
          <p:nvPr>
            <p:ph sz="quarter" idx="4"/>
          </p:nvPr>
        </p:nvSpPr>
        <p:spPr>
          <a:xfrm>
            <a:off x="5239276" y="2638581"/>
            <a:ext cx="6840292" cy="3611423"/>
          </a:xfrm>
        </p:spPr>
        <p:txBody>
          <a:bodyPr>
            <a:noAutofit/>
          </a:bodyPr>
          <a:lstStyle/>
          <a:p>
            <a:r>
              <a:rPr lang="en-US" dirty="0"/>
              <a:t>In proposed work, we will develop a system that would perfectly assess the features of fake note and real notes based on the paper by Prof. Anju Yadav,  </a:t>
            </a:r>
            <a:r>
              <a:rPr lang="en-US" dirty="0" err="1"/>
              <a:t>Prof.Tarun</a:t>
            </a:r>
            <a:r>
              <a:rPr lang="en-US" dirty="0"/>
              <a:t> Jain, Prof. Vivek Kumar Varma, Prof. Vipin Paul. Our proposed system will be capable of performing real time detection of fake currency as we are using SVM, Logistic Regression, Random Forest.</a:t>
            </a:r>
            <a:endParaRPr lang="en-IN"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TotalTime>
  <Words>954</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inter-regular</vt:lpstr>
      <vt:lpstr>Trebuchet MS</vt:lpstr>
      <vt:lpstr>Berlin</vt:lpstr>
      <vt:lpstr>FAKE BANK CURRENCY DETECTION</vt:lpstr>
      <vt:lpstr>ABSTRACT:</vt:lpstr>
      <vt:lpstr>ANALYSIS OF THE PROJECT:</vt:lpstr>
      <vt:lpstr>MODULES:</vt:lpstr>
      <vt:lpstr>MODULES:</vt:lpstr>
      <vt:lpstr>REQUIREMENT:</vt:lpstr>
      <vt:lpstr>ANALYSIS OF CURRENCY : </vt:lpstr>
      <vt:lpstr>ARCHITECTURE</vt:lpstr>
      <vt:lpstr>PowerPoint Presentation</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FAKE BANK CURRENCY</dc:title>
  <dc:creator>Adidamu</dc:creator>
  <cp:lastModifiedBy>aneesh aitha</cp:lastModifiedBy>
  <cp:revision>5</cp:revision>
  <dcterms:created xsi:type="dcterms:W3CDTF">2023-01-06T09:50:00Z</dcterms:created>
  <dcterms:modified xsi:type="dcterms:W3CDTF">2023-01-06T17:15:36Z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61864FD033184CC9903856CD78F710A2</vt:lpwstr>
  </property>
  <property fmtid="{D5CDD505-2E9C-101B-9397-08002B2CF9AE}" pid="3" name="KSOProductBuildVer">
    <vt:lpwstr>1033-11.2.0.11440</vt:lpwstr>
  </property>
</Properties>
</file>