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sz="1300">
                <a:latin typeface="Lato"/>
                <a:ea typeface="Lato"/>
                <a:cs typeface="Lato"/>
                <a:sym typeface="Lato"/>
              </a:rPr>
              <a:t>The initial strategy for the implementation of the authentication system was multitiered users that would require a nested login from employees, this system was implemented naively after the creation of the initial database and using dropzone as a proxy user.  This implementation caused several errors when attempting to refactor the database or refactor the authentication system for the use of a User one-to-one.  After consideration and discussion the use of Employee as the User and their authentication would have not only made the authentication easier but also allow for a single tiered login, with the associated permissions that the employee would have.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RyRn7iHOCAY&amp;feature=youtu.be" TargetMode="External"/><Relationship Id="rId4" Type="http://schemas.openxmlformats.org/officeDocument/2006/relationships/hyperlink" Target="http://www.youtube.com/watch?v=RyRn7iHOCAY"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lgn="ctr">
              <a:spcBef>
                <a:spcPts val="0"/>
              </a:spcBef>
              <a:buNone/>
            </a:pPr>
            <a:r>
              <a:rPr lang="en"/>
              <a:t>Dropzone HQ</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indent="0" lvl="0" marL="0">
              <a:spcBef>
                <a:spcPts val="0"/>
              </a:spcBef>
              <a:buNone/>
            </a:pPr>
            <a:r>
              <a:rPr lang="en"/>
              <a:t>By Paul Bayruns, Jatin Bhakta</a:t>
            </a:r>
            <a:r>
              <a:rPr lang="en"/>
              <a:t>, </a:t>
            </a:r>
            <a:r>
              <a:rPr lang="en"/>
              <a:t> Andres Blotta, Brian Krick, Jon Spratt, Paul Turner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rPr lang="en"/>
              <a:t>Authentication</a:t>
            </a:r>
          </a:p>
        </p:txBody>
      </p:sp>
      <p:sp>
        <p:nvSpPr>
          <p:cNvPr id="191" name="Shape 19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rPr lang="en"/>
              <a:t>Dropzone as User</a:t>
            </a:r>
          </a:p>
          <a:p>
            <a:pPr indent="0" lvl="0" marL="0">
              <a:spcBef>
                <a:spcPts val="0"/>
              </a:spcBef>
              <a:buNone/>
            </a:pPr>
            <a:r>
              <a:rPr lang="en"/>
              <a:t>Employee </a:t>
            </a:r>
            <a:r>
              <a:rPr lang="en"/>
              <a:t>custom </a:t>
            </a:r>
            <a:r>
              <a:rPr lang="en"/>
              <a:t>pin authentication upon </a:t>
            </a:r>
            <a:r>
              <a:rPr lang="en"/>
              <a:t>necessary</a:t>
            </a:r>
            <a:r>
              <a:rPr lang="en"/>
              <a:t> screen or action</a:t>
            </a:r>
          </a:p>
          <a:p>
            <a:pPr indent="0" lvl="0" marL="0">
              <a:spcBef>
                <a:spcPts val="0"/>
              </a:spcBef>
              <a:buNone/>
            </a:pPr>
            <a:r>
              <a:t/>
            </a:r>
            <a:endParaRPr/>
          </a:p>
          <a:p>
            <a:pPr indent="0" lvl="0" marL="0">
              <a:spcBef>
                <a:spcPts val="0"/>
              </a:spcBef>
              <a:buNone/>
            </a:pPr>
            <a:r>
              <a:rPr lang="en"/>
              <a:t>After considerable conversation about the effects of the Authentication system there needs to be a rebuild of the system for Employee’s to be the User and Dropzone to be the database that they would connect to</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Two t</a:t>
            </a:r>
            <a:r>
              <a:rPr lang="en"/>
              <a:t>hings we learned along the way</a:t>
            </a:r>
          </a:p>
        </p:txBody>
      </p:sp>
      <p:sp>
        <p:nvSpPr>
          <p:cNvPr id="197" name="Shape 19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sz="1400"/>
              <a:t>The ability to  reuse components in ReactJS saved our team a significant amount of time in developing many screens. Managing updates is easy in ReactJS because all components are isolated and changing one doesn’t affect most others. </a:t>
            </a:r>
            <a:br>
              <a:rPr lang="en" sz="1400"/>
            </a:br>
          </a:p>
          <a:p>
            <a:pPr indent="-317500" lvl="0" marL="457200" rtl="0">
              <a:spcBef>
                <a:spcPts val="0"/>
              </a:spcBef>
              <a:buSzPts val="1400"/>
              <a:buChar char="●"/>
            </a:pPr>
            <a:r>
              <a:rPr lang="en" sz="1400"/>
              <a:t>Django offers generic API views.  Easy way to make different http requests and view responses.  Shortens code drastically while also creating an easy way to override request methods like post, put, and patch.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Future Implications</a:t>
            </a:r>
          </a:p>
        </p:txBody>
      </p:sp>
      <p:sp>
        <p:nvSpPr>
          <p:cNvPr id="203" name="Shape 20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Backend Revisit</a:t>
            </a:r>
          </a:p>
          <a:p>
            <a:pPr indent="-311150" lvl="0" marL="457200" rtl="0">
              <a:spcBef>
                <a:spcPts val="0"/>
              </a:spcBef>
              <a:spcAft>
                <a:spcPts val="0"/>
              </a:spcAft>
              <a:buSzPts val="1300"/>
              <a:buChar char="●"/>
            </a:pPr>
            <a:r>
              <a:rPr lang="en"/>
              <a:t>Pitching to Burble</a:t>
            </a:r>
          </a:p>
          <a:p>
            <a:pPr indent="-311150" lvl="0" marL="457200" rtl="0">
              <a:spcBef>
                <a:spcPts val="0"/>
              </a:spcBef>
              <a:buSzPts val="1300"/>
              <a:buChar char="●"/>
            </a:pPr>
            <a:r>
              <a:rPr lang="en"/>
              <a:t>Selling as a product</a:t>
            </a:r>
          </a:p>
          <a:p>
            <a:pPr indent="0" lvl="0" mar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052538" y="3235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Questions?</a:t>
            </a:r>
          </a:p>
        </p:txBody>
      </p:sp>
      <p:sp>
        <p:nvSpPr>
          <p:cNvPr id="209" name="Shape 20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210" name="Shape 210"/>
          <p:cNvPicPr preferRelativeResize="0"/>
          <p:nvPr/>
        </p:nvPicPr>
        <p:blipFill>
          <a:blip r:embed="rId3">
            <a:alphaModFix/>
          </a:blip>
          <a:stretch>
            <a:fillRect/>
          </a:stretch>
        </p:blipFill>
        <p:spPr>
          <a:xfrm>
            <a:off x="1854850" y="1421975"/>
            <a:ext cx="5434275" cy="3056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Concept and Motive</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sz="1800"/>
              <a:t>Burble Dropzone Management System - Covers Manifest and Customer Info</a:t>
            </a:r>
            <a:br>
              <a:rPr lang="en" sz="1800"/>
            </a:br>
          </a:p>
          <a:p>
            <a:pPr indent="-342900" lvl="0" marL="457200" rtl="0">
              <a:spcBef>
                <a:spcPts val="0"/>
              </a:spcBef>
              <a:spcAft>
                <a:spcPts val="0"/>
              </a:spcAft>
              <a:buSzPts val="1800"/>
              <a:buChar char="●"/>
            </a:pPr>
            <a:r>
              <a:rPr lang="en" sz="1800"/>
              <a:t>Paper / Whiteboard record keeping across the back end of the business</a:t>
            </a:r>
            <a:br>
              <a:rPr lang="en" sz="1800"/>
            </a:br>
          </a:p>
          <a:p>
            <a:pPr indent="-342900" lvl="0" marL="457200">
              <a:spcBef>
                <a:spcPts val="0"/>
              </a:spcBef>
              <a:buSzPts val="1800"/>
              <a:buChar char="●"/>
            </a:pPr>
            <a:r>
              <a:rPr lang="en" sz="1800"/>
              <a:t>Back end website for the dropzone for record keeping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Technical Terms</a:t>
            </a:r>
          </a:p>
        </p:txBody>
      </p:sp>
      <p:sp>
        <p:nvSpPr>
          <p:cNvPr id="147" name="Shape 147"/>
          <p:cNvSpPr txBox="1"/>
          <p:nvPr>
            <p:ph idx="1" type="body"/>
          </p:nvPr>
        </p:nvSpPr>
        <p:spPr>
          <a:xfrm>
            <a:off x="1297500" y="1495200"/>
            <a:ext cx="7038900" cy="2983500"/>
          </a:xfrm>
          <a:prstGeom prst="rect">
            <a:avLst/>
          </a:prstGeom>
        </p:spPr>
        <p:txBody>
          <a:bodyPr anchorCtr="0" anchor="t" bIns="91425" lIns="91425" rIns="91425" wrap="square" tIns="91425">
            <a:noAutofit/>
          </a:bodyPr>
          <a:lstStyle/>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AAD: </a:t>
            </a:r>
            <a:r>
              <a:rPr lang="en">
                <a:solidFill>
                  <a:srgbClr val="FFFFFF"/>
                </a:solidFill>
                <a:latin typeface="Arial"/>
                <a:ea typeface="Arial"/>
                <a:cs typeface="Arial"/>
                <a:sym typeface="Arial"/>
              </a:rPr>
              <a:t>Small device that deploys a parachute at a certain altitude if it hasn’t been already.</a:t>
            </a:r>
          </a:p>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Container: </a:t>
            </a:r>
            <a:r>
              <a:rPr lang="en">
                <a:solidFill>
                  <a:srgbClr val="FFFFFF"/>
                </a:solidFill>
                <a:latin typeface="Arial"/>
                <a:ea typeface="Arial"/>
                <a:cs typeface="Arial"/>
                <a:sym typeface="Arial"/>
              </a:rPr>
              <a:t>The part of the system that the skydiver wears.</a:t>
            </a:r>
          </a:p>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Canopy:</a:t>
            </a:r>
            <a:r>
              <a:rPr lang="en">
                <a:solidFill>
                  <a:srgbClr val="FFFFFF"/>
                </a:solidFill>
                <a:latin typeface="Arial"/>
                <a:ea typeface="Arial"/>
                <a:cs typeface="Arial"/>
                <a:sym typeface="Arial"/>
              </a:rPr>
              <a:t> The conventional idea of what is known as a "parachute."</a:t>
            </a:r>
          </a:p>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Main Canopy: </a:t>
            </a:r>
            <a:r>
              <a:rPr lang="en">
                <a:solidFill>
                  <a:srgbClr val="FFFFFF"/>
                </a:solidFill>
                <a:latin typeface="Arial"/>
                <a:ea typeface="Arial"/>
                <a:cs typeface="Arial"/>
                <a:sym typeface="Arial"/>
              </a:rPr>
              <a:t>The main canopy is the first one that is deployed.</a:t>
            </a:r>
          </a:p>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Reserve Canopy: </a:t>
            </a:r>
            <a:r>
              <a:rPr lang="en">
                <a:solidFill>
                  <a:srgbClr val="FFFFFF"/>
                </a:solidFill>
                <a:latin typeface="Arial"/>
                <a:ea typeface="Arial"/>
                <a:cs typeface="Arial"/>
                <a:sym typeface="Arial"/>
              </a:rPr>
              <a:t>The reserve canopy is the backup canopy used in cases of the main canopy malfunctioning.</a:t>
            </a:r>
          </a:p>
          <a:p>
            <a:pPr indent="-311150" lvl="0" marL="457200" rtl="0">
              <a:lnSpc>
                <a:spcPct val="115000"/>
              </a:lnSpc>
              <a:spcBef>
                <a:spcPts val="0"/>
              </a:spcBef>
              <a:spcAft>
                <a:spcPts val="0"/>
              </a:spcAft>
              <a:buClr>
                <a:srgbClr val="FFFFFF"/>
              </a:buClr>
              <a:buSzPts val="1300"/>
              <a:buFont typeface="Arial"/>
              <a:buChar char="●"/>
            </a:pPr>
            <a:r>
              <a:rPr b="1" lang="en">
                <a:solidFill>
                  <a:srgbClr val="FFFFFF"/>
                </a:solidFill>
                <a:latin typeface="Arial"/>
                <a:ea typeface="Arial"/>
                <a:cs typeface="Arial"/>
                <a:sym typeface="Arial"/>
              </a:rPr>
              <a:t>Rig: </a:t>
            </a:r>
            <a:r>
              <a:rPr lang="en">
                <a:solidFill>
                  <a:srgbClr val="FFFFFF"/>
                </a:solidFill>
                <a:latin typeface="Arial"/>
                <a:ea typeface="Arial"/>
                <a:cs typeface="Arial"/>
                <a:sym typeface="Arial"/>
              </a:rPr>
              <a:t>A Rig is the combination of all of the above. </a:t>
            </a:r>
          </a:p>
          <a:p>
            <a:pPr indent="-311150" lvl="0" marL="457200" rtl="0">
              <a:lnSpc>
                <a:spcPct val="115000"/>
              </a:lnSpc>
              <a:spcBef>
                <a:spcPts val="0"/>
              </a:spcBef>
              <a:spcAft>
                <a:spcPts val="1000"/>
              </a:spcAft>
              <a:buClr>
                <a:srgbClr val="FFFFFF"/>
              </a:buClr>
              <a:buSzPts val="1300"/>
              <a:buFont typeface="Arial"/>
              <a:buChar char="●"/>
            </a:pPr>
            <a:r>
              <a:rPr b="1" lang="en">
                <a:solidFill>
                  <a:srgbClr val="FFFFFF"/>
                </a:solidFill>
                <a:latin typeface="Arial"/>
                <a:ea typeface="Arial"/>
                <a:cs typeface="Arial"/>
                <a:sym typeface="Arial"/>
              </a:rPr>
              <a:t>Load:</a:t>
            </a:r>
            <a:r>
              <a:rPr lang="en">
                <a:solidFill>
                  <a:srgbClr val="FFFFFF"/>
                </a:solidFill>
                <a:latin typeface="Arial"/>
                <a:ea typeface="Arial"/>
                <a:cs typeface="Arial"/>
                <a:sym typeface="Arial"/>
              </a:rPr>
              <a:t> Each time the plane takes off with a group of skydivers.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Technologies</a:t>
            </a:r>
          </a:p>
        </p:txBody>
      </p:sp>
      <p:sp>
        <p:nvSpPr>
          <p:cNvPr id="153" name="Shape 153"/>
          <p:cNvSpPr txBox="1"/>
          <p:nvPr>
            <p:ph idx="1" type="body"/>
          </p:nvPr>
        </p:nvSpPr>
        <p:spPr>
          <a:xfrm>
            <a:off x="598075" y="1307850"/>
            <a:ext cx="8181900" cy="3692100"/>
          </a:xfrm>
          <a:prstGeom prst="rect">
            <a:avLst/>
          </a:prstGeom>
        </p:spPr>
        <p:txBody>
          <a:bodyPr anchorCtr="0" anchor="t" bIns="91425" lIns="91425" rIns="91425" wrap="square" tIns="91425">
            <a:noAutofit/>
          </a:bodyPr>
          <a:lstStyle/>
          <a:p>
            <a:pPr indent="0" lvl="0" marL="0" rtl="0">
              <a:spcBef>
                <a:spcPts val="0"/>
              </a:spcBef>
              <a:buNone/>
            </a:pPr>
            <a:r>
              <a:rPr lang="en" sz="2200"/>
              <a:t>Front End</a:t>
            </a:r>
          </a:p>
          <a:p>
            <a:pPr indent="-368300" lvl="0" marL="457200" rtl="0">
              <a:spcBef>
                <a:spcPts val="0"/>
              </a:spcBef>
              <a:buSzPts val="2200"/>
              <a:buChar char="●"/>
            </a:pPr>
            <a:r>
              <a:rPr lang="en" sz="2200"/>
              <a:t>ReactJS - A javascript library made by Facebook.</a:t>
            </a:r>
          </a:p>
          <a:p>
            <a:pPr indent="-69850" lvl="0" marL="0" rtl="0">
              <a:spcBef>
                <a:spcPts val="0"/>
              </a:spcBef>
              <a:buClr>
                <a:srgbClr val="000000"/>
              </a:buClr>
              <a:buSzPts val="1100"/>
              <a:buFont typeface="Arial"/>
              <a:buNone/>
            </a:pPr>
            <a:r>
              <a:rPr lang="en" sz="2200"/>
              <a:t>Back End</a:t>
            </a:r>
          </a:p>
          <a:p>
            <a:pPr indent="-368300" lvl="0" marL="457200" rtl="0">
              <a:spcBef>
                <a:spcPts val="0"/>
              </a:spcBef>
              <a:spcAft>
                <a:spcPts val="0"/>
              </a:spcAft>
              <a:buSzPts val="2200"/>
              <a:buChar char="●"/>
            </a:pPr>
            <a:r>
              <a:rPr lang="en" sz="2200"/>
              <a:t>Django - Backend framework and object relational model built to power complex data-driven websites. </a:t>
            </a:r>
          </a:p>
          <a:p>
            <a:pPr indent="-368300" lvl="0" marL="457200" rtl="0">
              <a:spcBef>
                <a:spcPts val="0"/>
              </a:spcBef>
              <a:spcAft>
                <a:spcPts val="0"/>
              </a:spcAft>
              <a:buSzPts val="2200"/>
              <a:buChar char="●"/>
            </a:pPr>
            <a:r>
              <a:rPr lang="en" sz="2200"/>
              <a:t>MySQL - Familiarity, compatibility with Django.</a:t>
            </a:r>
          </a:p>
          <a:p>
            <a:pPr indent="-368300" lvl="0" marL="457200" rtl="0">
              <a:spcBef>
                <a:spcPts val="0"/>
              </a:spcBef>
              <a:buSzPts val="2200"/>
              <a:buChar char="●"/>
            </a:pPr>
            <a:r>
              <a:rPr lang="en" sz="2200"/>
              <a:t>Amazon Web Services (AWS) - Hosting</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Video Overview</a:t>
            </a:r>
          </a:p>
        </p:txBody>
      </p:sp>
      <p:sp>
        <p:nvSpPr>
          <p:cNvPr id="159" name="Shape 159"/>
          <p:cNvSpPr txBox="1"/>
          <p:nvPr>
            <p:ph idx="1" type="body"/>
          </p:nvPr>
        </p:nvSpPr>
        <p:spPr>
          <a:xfrm>
            <a:off x="1173875" y="4286250"/>
            <a:ext cx="7038900" cy="462900"/>
          </a:xfrm>
          <a:prstGeom prst="rect">
            <a:avLst/>
          </a:prstGeom>
        </p:spPr>
        <p:txBody>
          <a:bodyPr anchorCtr="0" anchor="t" bIns="91425" lIns="91425" rIns="91425" wrap="square" tIns="91425">
            <a:noAutofit/>
          </a:bodyPr>
          <a:lstStyle/>
          <a:p>
            <a:pPr indent="0" lvl="0" marL="0">
              <a:spcBef>
                <a:spcPts val="0"/>
              </a:spcBef>
              <a:buNone/>
            </a:pPr>
            <a:r>
              <a:rPr lang="en" u="sng">
                <a:solidFill>
                  <a:schemeClr val="hlink"/>
                </a:solidFill>
                <a:hlinkClick r:id="rId3"/>
              </a:rPr>
              <a:t>https://www.youtube.com/watch?v=RyRn7iHOCAY&amp;feature=youtu.be</a:t>
            </a:r>
          </a:p>
        </p:txBody>
      </p:sp>
      <p:sp>
        <p:nvSpPr>
          <p:cNvPr id="160" name="Shape 160" title="DropzoneHQ">
            <a:hlinkClick r:id="rId4"/>
          </p:cNvPr>
          <p:cNvSpPr/>
          <p:nvPr/>
        </p:nvSpPr>
        <p:spPr>
          <a:xfrm>
            <a:off x="2286000" y="857250"/>
            <a:ext cx="4572000" cy="3429000"/>
          </a:xfrm>
          <a:prstGeom prst="rect">
            <a:avLst/>
          </a:prstGeom>
          <a:blipFill>
            <a:blip r:embed="rId5">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Database Design</a:t>
            </a:r>
          </a:p>
        </p:txBody>
      </p:sp>
      <p:sp>
        <p:nvSpPr>
          <p:cNvPr id="166" name="Shape 166"/>
          <p:cNvSpPr txBox="1"/>
          <p:nvPr>
            <p:ph idx="1" type="body"/>
          </p:nvPr>
        </p:nvSpPr>
        <p:spPr>
          <a:xfrm>
            <a:off x="1297500" y="1567550"/>
            <a:ext cx="7038900" cy="3134100"/>
          </a:xfrm>
          <a:prstGeom prst="rect">
            <a:avLst/>
          </a:prstGeom>
        </p:spPr>
        <p:txBody>
          <a:bodyPr anchorCtr="0" anchor="t" bIns="91425" lIns="91425" rIns="91425" wrap="square" tIns="91425">
            <a:noAutofit/>
          </a:bodyPr>
          <a:lstStyle/>
          <a:p>
            <a:pPr indent="0" lvl="0" marL="0">
              <a:spcBef>
                <a:spcPts val="0"/>
              </a:spcBef>
              <a:buNone/>
            </a:pPr>
            <a:r>
              <a:rPr lang="en"/>
              <a:t>Two main discussions on database design include:</a:t>
            </a:r>
          </a:p>
          <a:p>
            <a:pPr indent="-311150" lvl="0" marL="457200" rtl="0">
              <a:spcBef>
                <a:spcPts val="0"/>
              </a:spcBef>
              <a:spcAft>
                <a:spcPts val="0"/>
              </a:spcAft>
              <a:buSzPts val="1300"/>
              <a:buChar char="●"/>
            </a:pPr>
            <a:r>
              <a:rPr lang="en"/>
              <a:t>Use of a simple table vs. enumerated field:</a:t>
            </a:r>
          </a:p>
          <a:p>
            <a:pPr indent="-298450" lvl="1" marL="914400" rtl="0">
              <a:spcBef>
                <a:spcPts val="0"/>
              </a:spcBef>
              <a:spcAft>
                <a:spcPts val="0"/>
              </a:spcAft>
              <a:buSzPts val="1100"/>
              <a:buChar char="○"/>
            </a:pPr>
            <a:r>
              <a:rPr lang="en"/>
              <a:t>Case by case basis. </a:t>
            </a:r>
          </a:p>
          <a:p>
            <a:pPr indent="-298450" lvl="1" marL="914400" rtl="0">
              <a:spcBef>
                <a:spcPts val="0"/>
              </a:spcBef>
              <a:spcAft>
                <a:spcPts val="0"/>
              </a:spcAft>
              <a:buSzPts val="1100"/>
              <a:buChar char="○"/>
            </a:pPr>
            <a:r>
              <a:rPr lang="en"/>
              <a:t>Adding or removing from the field?  Simple table.  For example, item types.  </a:t>
            </a:r>
          </a:p>
          <a:p>
            <a:pPr indent="-298450" lvl="1" marL="914400" rtl="0">
              <a:spcBef>
                <a:spcPts val="0"/>
              </a:spcBef>
              <a:spcAft>
                <a:spcPts val="0"/>
              </a:spcAft>
              <a:buSzPts val="1100"/>
              <a:buChar char="○"/>
            </a:pPr>
            <a:r>
              <a:rPr lang="en"/>
              <a:t>Constant set of values that never change?  Enumerated field. Claim types is one example.  Our choices were critical, non-critical, and cosmetic.  Not likely to change. </a:t>
            </a:r>
          </a:p>
          <a:p>
            <a:pPr indent="-311150" lvl="0" marL="457200" rtl="0">
              <a:spcBef>
                <a:spcPts val="0"/>
              </a:spcBef>
              <a:spcAft>
                <a:spcPts val="0"/>
              </a:spcAft>
              <a:buSzPts val="1300"/>
              <a:buChar char="●"/>
            </a:pPr>
            <a:r>
              <a:rPr lang="en"/>
              <a:t>Two 1-to-many relationships  vs. One many-to-many relationship with a bridging table:</a:t>
            </a:r>
          </a:p>
          <a:p>
            <a:pPr indent="-298450" lvl="1" marL="914400" rtl="0">
              <a:spcBef>
                <a:spcPts val="0"/>
              </a:spcBef>
              <a:spcAft>
                <a:spcPts val="0"/>
              </a:spcAft>
              <a:buSzPts val="1100"/>
              <a:buChar char="○"/>
            </a:pPr>
            <a:r>
              <a:rPr lang="en"/>
              <a:t>Primarily seen in our model of employees to sign-outs.  </a:t>
            </a:r>
          </a:p>
          <a:p>
            <a:pPr indent="-298450" lvl="1" marL="914400" rtl="0">
              <a:spcBef>
                <a:spcPts val="0"/>
              </a:spcBef>
              <a:spcAft>
                <a:spcPts val="0"/>
              </a:spcAft>
              <a:buSzPts val="1100"/>
              <a:buChar char="○"/>
            </a:pPr>
            <a:r>
              <a:rPr lang="en"/>
              <a:t>2 employees are involved in each sign-out.  Who signed the rig out and who repacked the rig after the jump?</a:t>
            </a:r>
          </a:p>
          <a:p>
            <a:pPr indent="-298450" lvl="1" marL="914400" rtl="0">
              <a:spcBef>
                <a:spcPts val="0"/>
              </a:spcBef>
              <a:spcAft>
                <a:spcPts val="0"/>
              </a:spcAft>
              <a:buSzPts val="1100"/>
              <a:buChar char="○"/>
            </a:pPr>
            <a:r>
              <a:rPr lang="en"/>
              <a:t>We chose a many-to-many relationship.  Possibility of another association with a sign-out.  I.e. who inspected the repack?</a:t>
            </a:r>
          </a:p>
          <a:p>
            <a:pPr indent="-298450" lvl="1" marL="914400">
              <a:spcBef>
                <a:spcPts val="0"/>
              </a:spcBef>
              <a:buSzPts val="1100"/>
              <a:buChar char="○"/>
            </a:pPr>
            <a:r>
              <a:rPr lang="en"/>
              <a:t>Two 1-to-many relationships relies on the constancy of roles associated and focuses more on the role of the employee instead of who is “touched” the rig. </a:t>
            </a:r>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172" name="Shape 17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173" name="Shape 173"/>
          <p:cNvPicPr preferRelativeResize="0"/>
          <p:nvPr/>
        </p:nvPicPr>
        <p:blipFill>
          <a:blip r:embed="rId3">
            <a:alphaModFix/>
          </a:blip>
          <a:stretch>
            <a:fillRect/>
          </a:stretch>
        </p:blipFill>
        <p:spPr>
          <a:xfrm>
            <a:off x="2013550" y="321950"/>
            <a:ext cx="5308275" cy="4499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algn="ctr">
              <a:spcBef>
                <a:spcPts val="0"/>
              </a:spcBef>
              <a:buNone/>
            </a:pPr>
            <a:r>
              <a:rPr lang="en"/>
              <a:t>Frontend Difficulties and Solutions</a:t>
            </a:r>
          </a:p>
        </p:txBody>
      </p:sp>
      <p:sp>
        <p:nvSpPr>
          <p:cNvPr id="179" name="Shape 179"/>
          <p:cNvSpPr txBox="1"/>
          <p:nvPr>
            <p:ph idx="1" type="body"/>
          </p:nvPr>
        </p:nvSpPr>
        <p:spPr>
          <a:xfrm>
            <a:off x="1297500" y="1567550"/>
            <a:ext cx="7038900" cy="2911200"/>
          </a:xfrm>
          <a:prstGeom prst="rect">
            <a:avLst/>
          </a:prstGeom>
          <a:ln>
            <a:noFill/>
          </a:ln>
        </p:spPr>
        <p:txBody>
          <a:bodyPr anchorCtr="0" anchor="t" bIns="91425" lIns="91425" rIns="91425" wrap="square" tIns="91425">
            <a:noAutofit/>
          </a:bodyPr>
          <a:lstStyle/>
          <a:p>
            <a:pPr indent="0" lvl="0" marL="0">
              <a:spcBef>
                <a:spcPts val="0"/>
              </a:spcBef>
              <a:buNone/>
            </a:pPr>
            <a:r>
              <a:rPr b="1" lang="en" sz="1400">
                <a:solidFill>
                  <a:srgbClr val="F4CCCC"/>
                </a:solidFill>
              </a:rPr>
              <a:t>Difficulty: </a:t>
            </a:r>
            <a:r>
              <a:rPr lang="en" sz="1400">
                <a:solidFill>
                  <a:srgbClr val="F4CCCC"/>
                </a:solidFill>
              </a:rPr>
              <a:t> The application required a complex flow of data between components. </a:t>
            </a:r>
          </a:p>
          <a:p>
            <a:pPr indent="0" lvl="0" marL="0">
              <a:spcBef>
                <a:spcPts val="0"/>
              </a:spcBef>
              <a:buNone/>
            </a:pPr>
            <a:r>
              <a:rPr b="1" lang="en" sz="1400">
                <a:solidFill>
                  <a:srgbClr val="D0E0E3"/>
                </a:solidFill>
              </a:rPr>
              <a:t>Solution: </a:t>
            </a:r>
            <a:r>
              <a:rPr lang="en" sz="1400">
                <a:solidFill>
                  <a:srgbClr val="D0E0E3"/>
                </a:solidFill>
              </a:rPr>
              <a:t>Use generic modular components in React that help consolidate the passing of data to avoid writing dozens of callbacks.</a:t>
            </a:r>
          </a:p>
          <a:p>
            <a:pPr indent="0" lvl="0" marL="0">
              <a:spcBef>
                <a:spcPts val="0"/>
              </a:spcBef>
              <a:buNone/>
            </a:pPr>
            <a:r>
              <a:rPr b="1" lang="en" sz="1400">
                <a:solidFill>
                  <a:srgbClr val="F4CCCC"/>
                </a:solidFill>
              </a:rPr>
              <a:t>Difficulty: </a:t>
            </a:r>
            <a:r>
              <a:rPr lang="en" sz="1400">
                <a:solidFill>
                  <a:srgbClr val="F4CCCC"/>
                </a:solidFill>
              </a:rPr>
              <a:t>Some areas required two components at the same level to change each others’ data.</a:t>
            </a:r>
          </a:p>
          <a:p>
            <a:pPr indent="0" lvl="0" marL="0">
              <a:spcBef>
                <a:spcPts val="0"/>
              </a:spcBef>
              <a:buNone/>
            </a:pPr>
            <a:r>
              <a:rPr b="1" lang="en" sz="1400">
                <a:solidFill>
                  <a:srgbClr val="CFE2F3"/>
                </a:solidFill>
              </a:rPr>
              <a:t>Solution:</a:t>
            </a:r>
            <a:r>
              <a:rPr lang="en" sz="1400">
                <a:solidFill>
                  <a:srgbClr val="CFE2F3"/>
                </a:solidFill>
              </a:rPr>
              <a:t> Follow the pattern of having sibling components in a parent component that will manage both of their data and keep the data flow going from parent to child components (React’s overall design pattern)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lgn="ctr">
              <a:spcBef>
                <a:spcPts val="0"/>
              </a:spcBef>
              <a:buNone/>
            </a:pPr>
            <a:r>
              <a:rPr lang="en"/>
              <a:t>Backend </a:t>
            </a:r>
            <a:r>
              <a:rPr lang="en"/>
              <a:t>Difficulties and Solutions</a:t>
            </a:r>
          </a:p>
        </p:txBody>
      </p:sp>
      <p:sp>
        <p:nvSpPr>
          <p:cNvPr id="185" name="Shape 185"/>
          <p:cNvSpPr txBox="1"/>
          <p:nvPr>
            <p:ph idx="1" type="body"/>
          </p:nvPr>
        </p:nvSpPr>
        <p:spPr>
          <a:xfrm>
            <a:off x="1297500" y="1567550"/>
            <a:ext cx="7038900" cy="2911200"/>
          </a:xfrm>
          <a:prstGeom prst="rect">
            <a:avLst/>
          </a:prstGeom>
          <a:ln>
            <a:noFill/>
          </a:ln>
        </p:spPr>
        <p:txBody>
          <a:bodyPr anchorCtr="0" anchor="t" bIns="91425" lIns="91425" rIns="91425" wrap="square" tIns="91425">
            <a:noAutofit/>
          </a:bodyPr>
          <a:lstStyle/>
          <a:p>
            <a:pPr indent="0" lvl="0" marL="0">
              <a:spcBef>
                <a:spcPts val="0"/>
              </a:spcBef>
              <a:buNone/>
            </a:pPr>
            <a:r>
              <a:rPr b="1" lang="en">
                <a:solidFill>
                  <a:srgbClr val="F4CCCC"/>
                </a:solidFill>
              </a:rPr>
              <a:t>Difficulty: </a:t>
            </a:r>
            <a:r>
              <a:rPr lang="en">
                <a:solidFill>
                  <a:srgbClr val="F4CCCC"/>
                </a:solidFill>
              </a:rPr>
              <a:t>Authentication using Django’s Built-in functionality does not couple well to the functionality of React.  Ie : Serving the registration/login.html</a:t>
            </a:r>
          </a:p>
          <a:p>
            <a:pPr indent="0" lvl="0" marL="0">
              <a:spcBef>
                <a:spcPts val="0"/>
              </a:spcBef>
              <a:buNone/>
            </a:pPr>
            <a:r>
              <a:rPr b="1" lang="en">
                <a:solidFill>
                  <a:srgbClr val="D0E0E3"/>
                </a:solidFill>
              </a:rPr>
              <a:t>Solution: </a:t>
            </a:r>
            <a:r>
              <a:rPr lang="en">
                <a:solidFill>
                  <a:srgbClr val="D0E0E3"/>
                </a:solidFill>
              </a:rPr>
              <a:t>Create several custom authentication views that handle the authentication of the user, this is possible to fix the errors associated with the React routing system and the Django routing system.</a:t>
            </a:r>
          </a:p>
          <a:p>
            <a:pPr indent="0" lvl="0" marL="0">
              <a:spcBef>
                <a:spcPts val="0"/>
              </a:spcBef>
              <a:buNone/>
            </a:pPr>
            <a:r>
              <a:rPr lang="en">
                <a:solidFill>
                  <a:srgbClr val="F4CCCC"/>
                </a:solidFill>
              </a:rPr>
              <a:t>Difficulty: Creation of the MySQL Database in MySQL</a:t>
            </a:r>
          </a:p>
          <a:p>
            <a:pPr indent="0" lvl="0" marL="0" rtl="0">
              <a:spcBef>
                <a:spcPts val="0"/>
              </a:spcBef>
              <a:buNone/>
            </a:pPr>
            <a:r>
              <a:rPr lang="en">
                <a:solidFill>
                  <a:srgbClr val="D0E0E3"/>
                </a:solidFill>
              </a:rPr>
              <a:t>Solution: Use the Django migrate functionality and write consistently in only Django for the relational models to couple well together</a:t>
            </a:r>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