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Glacial Indifference Bold" charset="1" panose="00000800000000000000"/>
      <p:regular r:id="rId19"/>
    </p:embeddedFont>
    <p:embeddedFont>
      <p:font typeface="HK Grotesk Italics" charset="1" panose="00000500000000000000"/>
      <p:regular r:id="rId20"/>
    </p:embeddedFont>
    <p:embeddedFont>
      <p:font typeface="Canva Sans" charset="1" panose="020B0503030501040103"/>
      <p:regular r:id="rId21"/>
    </p:embeddedFont>
    <p:embeddedFont>
      <p:font typeface="Canva Sans Bold" charset="1" panose="020B08030305010401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52238"/>
        </a:solidFill>
      </p:bgPr>
    </p:bg>
    <p:spTree>
      <p:nvGrpSpPr>
        <p:cNvPr id="1" name=""/>
        <p:cNvGrpSpPr/>
        <p:nvPr/>
      </p:nvGrpSpPr>
      <p:grpSpPr>
        <a:xfrm>
          <a:off x="0" y="0"/>
          <a:ext cx="0" cy="0"/>
          <a:chOff x="0" y="0"/>
          <a:chExt cx="0" cy="0"/>
        </a:xfrm>
      </p:grpSpPr>
      <p:sp>
        <p:nvSpPr>
          <p:cNvPr name="TextBox 2" id="2"/>
          <p:cNvSpPr txBox="true"/>
          <p:nvPr/>
        </p:nvSpPr>
        <p:spPr>
          <a:xfrm rot="0">
            <a:off x="5050162" y="3465260"/>
            <a:ext cx="10865059" cy="2689859"/>
          </a:xfrm>
          <a:prstGeom prst="rect">
            <a:avLst/>
          </a:prstGeom>
        </p:spPr>
        <p:txBody>
          <a:bodyPr anchor="t" rtlCol="false" tIns="0" lIns="0" bIns="0" rIns="0">
            <a:spAutoFit/>
          </a:bodyPr>
          <a:lstStyle/>
          <a:p>
            <a:pPr algn="l">
              <a:lnSpc>
                <a:spcPts val="7140"/>
              </a:lnSpc>
              <a:spcBef>
                <a:spcPct val="0"/>
              </a:spcBef>
            </a:pPr>
            <a:r>
              <a:rPr lang="en-US" b="true" sz="5100">
                <a:solidFill>
                  <a:srgbClr val="FFFFFF"/>
                </a:solidFill>
                <a:latin typeface="Glacial Indifference Bold"/>
                <a:ea typeface="Glacial Indifference Bold"/>
                <a:cs typeface="Glacial Indifference Bold"/>
                <a:sym typeface="Glacial Indifference Bold"/>
              </a:rPr>
              <a:t>INDUCTION MOTOR FAULT DETECTION USING SVM AND WAVELET TRANSFORM</a:t>
            </a:r>
          </a:p>
        </p:txBody>
      </p:sp>
      <p:grpSp>
        <p:nvGrpSpPr>
          <p:cNvPr name="Group 3" id="3"/>
          <p:cNvGrpSpPr/>
          <p:nvPr/>
        </p:nvGrpSpPr>
        <p:grpSpPr>
          <a:xfrm rot="0">
            <a:off x="17082730" y="9258300"/>
            <a:ext cx="353140" cy="353140"/>
            <a:chOff x="0" y="0"/>
            <a:chExt cx="406400" cy="406400"/>
          </a:xfrm>
        </p:grpSpPr>
        <p:sp>
          <p:nvSpPr>
            <p:cNvPr name="Freeform 4" id="4"/>
            <p:cNvSpPr/>
            <p:nvPr/>
          </p:nvSpPr>
          <p:spPr>
            <a:xfrm flipH="false" flipV="false" rot="0">
              <a:off x="0" y="0"/>
              <a:ext cx="406400" cy="406400"/>
            </a:xfrm>
            <a:custGeom>
              <a:avLst/>
              <a:gdLst/>
              <a:ahLst/>
              <a:cxnLst/>
              <a:rect r="r" b="b" t="t" l="l"/>
              <a:pathLst>
                <a:path h="406400" w="406400">
                  <a:moveTo>
                    <a:pt x="203200" y="0"/>
                  </a:moveTo>
                  <a:cubicBezTo>
                    <a:pt x="90976" y="0"/>
                    <a:pt x="0" y="90976"/>
                    <a:pt x="0" y="203200"/>
                  </a:cubicBezTo>
                  <a:cubicBezTo>
                    <a:pt x="0" y="315424"/>
                    <a:pt x="90976" y="406400"/>
                    <a:pt x="203200" y="406400"/>
                  </a:cubicBezTo>
                  <a:cubicBezTo>
                    <a:pt x="315424" y="406400"/>
                    <a:pt x="406400" y="315424"/>
                    <a:pt x="406400" y="203200"/>
                  </a:cubicBezTo>
                  <a:cubicBezTo>
                    <a:pt x="406400" y="90976"/>
                    <a:pt x="315424" y="0"/>
                    <a:pt x="203200" y="0"/>
                  </a:cubicBezTo>
                  <a:close/>
                </a:path>
              </a:pathLst>
            </a:custGeom>
            <a:solidFill>
              <a:srgbClr val="FCD739"/>
            </a:solidFill>
          </p:spPr>
        </p:sp>
        <p:sp>
          <p:nvSpPr>
            <p:cNvPr name="TextBox 5" id="5"/>
            <p:cNvSpPr txBox="true"/>
            <p:nvPr/>
          </p:nvSpPr>
          <p:spPr>
            <a:xfrm>
              <a:off x="38100" y="-85725"/>
              <a:ext cx="330200" cy="454025"/>
            </a:xfrm>
            <a:prstGeom prst="rect">
              <a:avLst/>
            </a:prstGeom>
          </p:spPr>
          <p:txBody>
            <a:bodyPr anchor="ctr" rtlCol="false" tIns="50800" lIns="50800" bIns="50800" rIns="50800"/>
            <a:lstStyle/>
            <a:p>
              <a:pPr algn="ctr">
                <a:lnSpc>
                  <a:spcPts val="4249"/>
                </a:lnSpc>
              </a:pPr>
            </a:p>
          </p:txBody>
        </p:sp>
      </p:grpSp>
      <p:grpSp>
        <p:nvGrpSpPr>
          <p:cNvPr name="Group 6" id="6"/>
          <p:cNvGrpSpPr/>
          <p:nvPr/>
        </p:nvGrpSpPr>
        <p:grpSpPr>
          <a:xfrm rot="0">
            <a:off x="14117108" y="9258300"/>
            <a:ext cx="353140" cy="353140"/>
            <a:chOff x="0" y="0"/>
            <a:chExt cx="406400" cy="406400"/>
          </a:xfrm>
        </p:grpSpPr>
        <p:sp>
          <p:nvSpPr>
            <p:cNvPr name="Freeform 7" id="7"/>
            <p:cNvSpPr/>
            <p:nvPr/>
          </p:nvSpPr>
          <p:spPr>
            <a:xfrm flipH="false" flipV="false" rot="0">
              <a:off x="0" y="0"/>
              <a:ext cx="406400" cy="406400"/>
            </a:xfrm>
            <a:custGeom>
              <a:avLst/>
              <a:gdLst/>
              <a:ahLst/>
              <a:cxnLst/>
              <a:rect r="r" b="b" t="t" l="l"/>
              <a:pathLst>
                <a:path h="406400" w="406400">
                  <a:moveTo>
                    <a:pt x="203200" y="0"/>
                  </a:moveTo>
                  <a:cubicBezTo>
                    <a:pt x="90976" y="0"/>
                    <a:pt x="0" y="90976"/>
                    <a:pt x="0" y="203200"/>
                  </a:cubicBezTo>
                  <a:cubicBezTo>
                    <a:pt x="0" y="315424"/>
                    <a:pt x="90976" y="406400"/>
                    <a:pt x="203200" y="406400"/>
                  </a:cubicBezTo>
                  <a:cubicBezTo>
                    <a:pt x="315424" y="406400"/>
                    <a:pt x="406400" y="315424"/>
                    <a:pt x="406400" y="203200"/>
                  </a:cubicBezTo>
                  <a:cubicBezTo>
                    <a:pt x="406400" y="90976"/>
                    <a:pt x="315424" y="0"/>
                    <a:pt x="203200" y="0"/>
                  </a:cubicBezTo>
                  <a:close/>
                </a:path>
              </a:pathLst>
            </a:custGeom>
            <a:solidFill>
              <a:srgbClr val="000000">
                <a:alpha val="0"/>
              </a:srgbClr>
            </a:solidFill>
            <a:ln w="38100" cap="sq">
              <a:solidFill>
                <a:srgbClr val="FCD739"/>
              </a:solidFill>
              <a:prstDash val="solid"/>
              <a:miter/>
            </a:ln>
          </p:spPr>
        </p:sp>
        <p:sp>
          <p:nvSpPr>
            <p:cNvPr name="TextBox 8" id="8"/>
            <p:cNvSpPr txBox="true"/>
            <p:nvPr/>
          </p:nvSpPr>
          <p:spPr>
            <a:xfrm>
              <a:off x="38100" y="-85725"/>
              <a:ext cx="330200" cy="454025"/>
            </a:xfrm>
            <a:prstGeom prst="rect">
              <a:avLst/>
            </a:prstGeom>
          </p:spPr>
          <p:txBody>
            <a:bodyPr anchor="ctr" rtlCol="false" tIns="50800" lIns="50800" bIns="50800" rIns="50800"/>
            <a:lstStyle/>
            <a:p>
              <a:pPr algn="ctr">
                <a:lnSpc>
                  <a:spcPts val="4249"/>
                </a:lnSpc>
              </a:pPr>
            </a:p>
          </p:txBody>
        </p:sp>
      </p:grpSp>
      <p:sp>
        <p:nvSpPr>
          <p:cNvPr name="Freeform 9" id="9"/>
          <p:cNvSpPr/>
          <p:nvPr/>
        </p:nvSpPr>
        <p:spPr>
          <a:xfrm flipH="false" flipV="false" rot="0">
            <a:off x="16406791" y="6097722"/>
            <a:ext cx="1469539" cy="1469539"/>
          </a:xfrm>
          <a:custGeom>
            <a:avLst/>
            <a:gdLst/>
            <a:ahLst/>
            <a:cxnLst/>
            <a:rect r="r" b="b" t="t" l="l"/>
            <a:pathLst>
              <a:path h="1469539" w="1469539">
                <a:moveTo>
                  <a:pt x="0" y="0"/>
                </a:moveTo>
                <a:lnTo>
                  <a:pt x="1469538" y="0"/>
                </a:lnTo>
                <a:lnTo>
                  <a:pt x="1469538" y="1469539"/>
                </a:lnTo>
                <a:lnTo>
                  <a:pt x="0" y="14695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0666865">
            <a:off x="-2142840" y="-1230188"/>
            <a:ext cx="5717475" cy="5083355"/>
          </a:xfrm>
          <a:custGeom>
            <a:avLst/>
            <a:gdLst/>
            <a:ahLst/>
            <a:cxnLst/>
            <a:rect r="r" b="b" t="t" l="l"/>
            <a:pathLst>
              <a:path h="5083355" w="5717475">
                <a:moveTo>
                  <a:pt x="0" y="0"/>
                </a:moveTo>
                <a:lnTo>
                  <a:pt x="5717475" y="0"/>
                </a:lnTo>
                <a:lnTo>
                  <a:pt x="5717475" y="5083355"/>
                </a:lnTo>
                <a:lnTo>
                  <a:pt x="0" y="50833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7131701">
            <a:off x="-2296924" y="-3346241"/>
            <a:ext cx="5604927" cy="5827429"/>
          </a:xfrm>
          <a:custGeom>
            <a:avLst/>
            <a:gdLst/>
            <a:ahLst/>
            <a:cxnLst/>
            <a:rect r="r" b="b" t="t" l="l"/>
            <a:pathLst>
              <a:path h="5827429" w="5604927">
                <a:moveTo>
                  <a:pt x="0" y="0"/>
                </a:moveTo>
                <a:lnTo>
                  <a:pt x="5604928" y="0"/>
                </a:lnTo>
                <a:lnTo>
                  <a:pt x="5604928" y="5827429"/>
                </a:lnTo>
                <a:lnTo>
                  <a:pt x="0" y="58274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2" id="12"/>
          <p:cNvGrpSpPr/>
          <p:nvPr/>
        </p:nvGrpSpPr>
        <p:grpSpPr>
          <a:xfrm rot="0">
            <a:off x="3933209" y="3428277"/>
            <a:ext cx="570870" cy="2082166"/>
            <a:chOff x="0" y="0"/>
            <a:chExt cx="150353" cy="548389"/>
          </a:xfrm>
        </p:grpSpPr>
        <p:sp>
          <p:nvSpPr>
            <p:cNvPr name="Freeform 13" id="13"/>
            <p:cNvSpPr/>
            <p:nvPr/>
          </p:nvSpPr>
          <p:spPr>
            <a:xfrm flipH="false" flipV="false" rot="0">
              <a:off x="0" y="0"/>
              <a:ext cx="150353" cy="548389"/>
            </a:xfrm>
            <a:custGeom>
              <a:avLst/>
              <a:gdLst/>
              <a:ahLst/>
              <a:cxnLst/>
              <a:rect r="r" b="b" t="t" l="l"/>
              <a:pathLst>
                <a:path h="548389" w="150353">
                  <a:moveTo>
                    <a:pt x="75176" y="0"/>
                  </a:moveTo>
                  <a:lnTo>
                    <a:pt x="75176" y="0"/>
                  </a:lnTo>
                  <a:cubicBezTo>
                    <a:pt x="95114" y="0"/>
                    <a:pt x="114236" y="7920"/>
                    <a:pt x="128334" y="22019"/>
                  </a:cubicBezTo>
                  <a:cubicBezTo>
                    <a:pt x="142432" y="36117"/>
                    <a:pt x="150353" y="55238"/>
                    <a:pt x="150353" y="75176"/>
                  </a:cubicBezTo>
                  <a:lnTo>
                    <a:pt x="150353" y="473213"/>
                  </a:lnTo>
                  <a:cubicBezTo>
                    <a:pt x="150353" y="514732"/>
                    <a:pt x="116695" y="548389"/>
                    <a:pt x="75176" y="548389"/>
                  </a:cubicBezTo>
                  <a:lnTo>
                    <a:pt x="75176" y="548389"/>
                  </a:lnTo>
                  <a:cubicBezTo>
                    <a:pt x="33658" y="548389"/>
                    <a:pt x="0" y="514732"/>
                    <a:pt x="0" y="473213"/>
                  </a:cubicBezTo>
                  <a:lnTo>
                    <a:pt x="0" y="75176"/>
                  </a:lnTo>
                  <a:cubicBezTo>
                    <a:pt x="0" y="33658"/>
                    <a:pt x="33658" y="0"/>
                    <a:pt x="75176" y="0"/>
                  </a:cubicBezTo>
                  <a:close/>
                </a:path>
              </a:pathLst>
            </a:custGeom>
            <a:solidFill>
              <a:srgbClr val="FCD739"/>
            </a:solidFill>
          </p:spPr>
        </p:sp>
        <p:sp>
          <p:nvSpPr>
            <p:cNvPr name="TextBox 14" id="14"/>
            <p:cNvSpPr txBox="true"/>
            <p:nvPr/>
          </p:nvSpPr>
          <p:spPr>
            <a:xfrm>
              <a:off x="0" y="-123825"/>
              <a:ext cx="150353" cy="672214"/>
            </a:xfrm>
            <a:prstGeom prst="rect">
              <a:avLst/>
            </a:prstGeom>
          </p:spPr>
          <p:txBody>
            <a:bodyPr anchor="ctr" rtlCol="false" tIns="50800" lIns="50800" bIns="50800" rIns="50800"/>
            <a:lstStyle/>
            <a:p>
              <a:pPr algn="ctr">
                <a:lnSpc>
                  <a:spcPts val="4249"/>
                </a:lnSpc>
              </a:pPr>
            </a:p>
          </p:txBody>
        </p:sp>
      </p:grpSp>
      <p:grpSp>
        <p:nvGrpSpPr>
          <p:cNvPr name="Group 15" id="15"/>
          <p:cNvGrpSpPr/>
          <p:nvPr/>
        </p:nvGrpSpPr>
        <p:grpSpPr>
          <a:xfrm rot="-5400000">
            <a:off x="2621336" y="5651772"/>
            <a:ext cx="570870" cy="1005571"/>
            <a:chOff x="0" y="0"/>
            <a:chExt cx="150353" cy="264842"/>
          </a:xfrm>
        </p:grpSpPr>
        <p:sp>
          <p:nvSpPr>
            <p:cNvPr name="Freeform 16" id="16"/>
            <p:cNvSpPr/>
            <p:nvPr/>
          </p:nvSpPr>
          <p:spPr>
            <a:xfrm flipH="false" flipV="false" rot="0">
              <a:off x="0" y="0"/>
              <a:ext cx="150353" cy="264842"/>
            </a:xfrm>
            <a:custGeom>
              <a:avLst/>
              <a:gdLst/>
              <a:ahLst/>
              <a:cxnLst/>
              <a:rect r="r" b="b" t="t" l="l"/>
              <a:pathLst>
                <a:path h="264842" w="150353">
                  <a:moveTo>
                    <a:pt x="75176" y="0"/>
                  </a:moveTo>
                  <a:lnTo>
                    <a:pt x="75176" y="0"/>
                  </a:lnTo>
                  <a:cubicBezTo>
                    <a:pt x="95114" y="0"/>
                    <a:pt x="114236" y="7920"/>
                    <a:pt x="128334" y="22019"/>
                  </a:cubicBezTo>
                  <a:cubicBezTo>
                    <a:pt x="142432" y="36117"/>
                    <a:pt x="150353" y="55238"/>
                    <a:pt x="150353" y="75176"/>
                  </a:cubicBezTo>
                  <a:lnTo>
                    <a:pt x="150353" y="189665"/>
                  </a:lnTo>
                  <a:cubicBezTo>
                    <a:pt x="150353" y="231184"/>
                    <a:pt x="116695" y="264842"/>
                    <a:pt x="75176" y="264842"/>
                  </a:cubicBezTo>
                  <a:lnTo>
                    <a:pt x="75176" y="264842"/>
                  </a:lnTo>
                  <a:cubicBezTo>
                    <a:pt x="33658" y="264842"/>
                    <a:pt x="0" y="231184"/>
                    <a:pt x="0" y="189665"/>
                  </a:cubicBezTo>
                  <a:lnTo>
                    <a:pt x="0" y="75176"/>
                  </a:lnTo>
                  <a:cubicBezTo>
                    <a:pt x="0" y="33658"/>
                    <a:pt x="33658" y="0"/>
                    <a:pt x="75176" y="0"/>
                  </a:cubicBezTo>
                  <a:close/>
                </a:path>
              </a:pathLst>
            </a:custGeom>
            <a:solidFill>
              <a:srgbClr val="FCD739"/>
            </a:solidFill>
          </p:spPr>
        </p:sp>
        <p:sp>
          <p:nvSpPr>
            <p:cNvPr name="TextBox 17" id="17"/>
            <p:cNvSpPr txBox="true"/>
            <p:nvPr/>
          </p:nvSpPr>
          <p:spPr>
            <a:xfrm>
              <a:off x="0" y="-123825"/>
              <a:ext cx="150353" cy="388667"/>
            </a:xfrm>
            <a:prstGeom prst="rect">
              <a:avLst/>
            </a:prstGeom>
          </p:spPr>
          <p:txBody>
            <a:bodyPr anchor="ctr" rtlCol="false" tIns="50800" lIns="50800" bIns="50800" rIns="50800"/>
            <a:lstStyle/>
            <a:p>
              <a:pPr algn="ctr">
                <a:lnSpc>
                  <a:spcPts val="4249"/>
                </a:lnSpc>
              </a:pPr>
            </a:p>
          </p:txBody>
        </p:sp>
      </p:grpSp>
      <p:grpSp>
        <p:nvGrpSpPr>
          <p:cNvPr name="Group 18" id="18"/>
          <p:cNvGrpSpPr/>
          <p:nvPr/>
        </p:nvGrpSpPr>
        <p:grpSpPr>
          <a:xfrm rot="0">
            <a:off x="2084365" y="4570701"/>
            <a:ext cx="596224" cy="954816"/>
            <a:chOff x="0" y="0"/>
            <a:chExt cx="157030" cy="251474"/>
          </a:xfrm>
        </p:grpSpPr>
        <p:sp>
          <p:nvSpPr>
            <p:cNvPr name="Freeform 19" id="19"/>
            <p:cNvSpPr/>
            <p:nvPr/>
          </p:nvSpPr>
          <p:spPr>
            <a:xfrm flipH="false" flipV="false" rot="0">
              <a:off x="0" y="0"/>
              <a:ext cx="157030" cy="251474"/>
            </a:xfrm>
            <a:custGeom>
              <a:avLst/>
              <a:gdLst/>
              <a:ahLst/>
              <a:cxnLst/>
              <a:rect r="r" b="b" t="t" l="l"/>
              <a:pathLst>
                <a:path h="251474" w="157030">
                  <a:moveTo>
                    <a:pt x="78515" y="0"/>
                  </a:moveTo>
                  <a:lnTo>
                    <a:pt x="78515" y="0"/>
                  </a:lnTo>
                  <a:cubicBezTo>
                    <a:pt x="121878" y="0"/>
                    <a:pt x="157030" y="35152"/>
                    <a:pt x="157030" y="78515"/>
                  </a:cubicBezTo>
                  <a:lnTo>
                    <a:pt x="157030" y="172959"/>
                  </a:lnTo>
                  <a:cubicBezTo>
                    <a:pt x="157030" y="216322"/>
                    <a:pt x="121878" y="251474"/>
                    <a:pt x="78515" y="251474"/>
                  </a:cubicBezTo>
                  <a:lnTo>
                    <a:pt x="78515" y="251474"/>
                  </a:lnTo>
                  <a:cubicBezTo>
                    <a:pt x="35152" y="251474"/>
                    <a:pt x="0" y="216322"/>
                    <a:pt x="0" y="172959"/>
                  </a:cubicBezTo>
                  <a:lnTo>
                    <a:pt x="0" y="78515"/>
                  </a:lnTo>
                  <a:cubicBezTo>
                    <a:pt x="0" y="35152"/>
                    <a:pt x="35152" y="0"/>
                    <a:pt x="78515" y="0"/>
                  </a:cubicBezTo>
                  <a:close/>
                </a:path>
              </a:pathLst>
            </a:custGeom>
            <a:solidFill>
              <a:srgbClr val="000000">
                <a:alpha val="0"/>
              </a:srgbClr>
            </a:solidFill>
            <a:ln w="19050" cap="rnd">
              <a:solidFill>
                <a:srgbClr val="FCD739"/>
              </a:solidFill>
              <a:prstDash val="solid"/>
              <a:round/>
            </a:ln>
          </p:spPr>
        </p:sp>
        <p:sp>
          <p:nvSpPr>
            <p:cNvPr name="TextBox 20" id="20"/>
            <p:cNvSpPr txBox="true"/>
            <p:nvPr/>
          </p:nvSpPr>
          <p:spPr>
            <a:xfrm>
              <a:off x="0" y="-123825"/>
              <a:ext cx="157030" cy="375299"/>
            </a:xfrm>
            <a:prstGeom prst="rect">
              <a:avLst/>
            </a:prstGeom>
          </p:spPr>
          <p:txBody>
            <a:bodyPr anchor="ctr" rtlCol="false" tIns="50800" lIns="50800" bIns="50800" rIns="50800"/>
            <a:lstStyle/>
            <a:p>
              <a:pPr algn="ctr">
                <a:lnSpc>
                  <a:spcPts val="4249"/>
                </a:lnSpc>
              </a:pPr>
            </a:p>
          </p:txBody>
        </p:sp>
      </p:grpSp>
      <p:sp>
        <p:nvSpPr>
          <p:cNvPr name="Freeform 21" id="21"/>
          <p:cNvSpPr/>
          <p:nvPr/>
        </p:nvSpPr>
        <p:spPr>
          <a:xfrm flipH="false" flipV="false" rot="5400000">
            <a:off x="2000236" y="3946498"/>
            <a:ext cx="2524662" cy="816663"/>
          </a:xfrm>
          <a:custGeom>
            <a:avLst/>
            <a:gdLst/>
            <a:ahLst/>
            <a:cxnLst/>
            <a:rect r="r" b="b" t="t" l="l"/>
            <a:pathLst>
              <a:path h="816663" w="2524662">
                <a:moveTo>
                  <a:pt x="0" y="0"/>
                </a:moveTo>
                <a:lnTo>
                  <a:pt x="2524662" y="0"/>
                </a:lnTo>
                <a:lnTo>
                  <a:pt x="2524662" y="816663"/>
                </a:lnTo>
                <a:lnTo>
                  <a:pt x="0" y="816663"/>
                </a:lnTo>
                <a:lnTo>
                  <a:pt x="0" y="0"/>
                </a:lnTo>
                <a:close/>
              </a:path>
            </a:pathLst>
          </a:custGeom>
          <a:blipFill>
            <a:blip r:embed="rId8">
              <a:extLst>
                <a:ext uri="{96DAC541-7B7A-43D3-8B79-37D633B846F1}">
                  <asvg:svgBlip xmlns:asvg="http://schemas.microsoft.com/office/drawing/2016/SVG/main" r:embed="rId9"/>
                </a:ext>
              </a:extLst>
            </a:blip>
            <a:stretch>
              <a:fillRect l="0" t="0" r="-40141" b="-137100"/>
            </a:stretch>
          </a:blipFill>
        </p:spPr>
      </p:sp>
      <p:grpSp>
        <p:nvGrpSpPr>
          <p:cNvPr name="Group 22" id="22"/>
          <p:cNvGrpSpPr/>
          <p:nvPr/>
        </p:nvGrpSpPr>
        <p:grpSpPr>
          <a:xfrm rot="0">
            <a:off x="16663076" y="1511526"/>
            <a:ext cx="596224" cy="3631974"/>
            <a:chOff x="0" y="0"/>
            <a:chExt cx="157030" cy="956569"/>
          </a:xfrm>
        </p:grpSpPr>
        <p:sp>
          <p:nvSpPr>
            <p:cNvPr name="Freeform 23" id="23"/>
            <p:cNvSpPr/>
            <p:nvPr/>
          </p:nvSpPr>
          <p:spPr>
            <a:xfrm flipH="false" flipV="false" rot="0">
              <a:off x="0" y="0"/>
              <a:ext cx="157030" cy="956569"/>
            </a:xfrm>
            <a:custGeom>
              <a:avLst/>
              <a:gdLst/>
              <a:ahLst/>
              <a:cxnLst/>
              <a:rect r="r" b="b" t="t" l="l"/>
              <a:pathLst>
                <a:path h="956569" w="157030">
                  <a:moveTo>
                    <a:pt x="78515" y="0"/>
                  </a:moveTo>
                  <a:lnTo>
                    <a:pt x="78515" y="0"/>
                  </a:lnTo>
                  <a:cubicBezTo>
                    <a:pt x="121878" y="0"/>
                    <a:pt x="157030" y="35152"/>
                    <a:pt x="157030" y="78515"/>
                  </a:cubicBezTo>
                  <a:lnTo>
                    <a:pt x="157030" y="878054"/>
                  </a:lnTo>
                  <a:cubicBezTo>
                    <a:pt x="157030" y="921417"/>
                    <a:pt x="121878" y="956569"/>
                    <a:pt x="78515" y="956569"/>
                  </a:cubicBezTo>
                  <a:lnTo>
                    <a:pt x="78515" y="956569"/>
                  </a:lnTo>
                  <a:cubicBezTo>
                    <a:pt x="35152" y="956569"/>
                    <a:pt x="0" y="921417"/>
                    <a:pt x="0" y="878054"/>
                  </a:cubicBezTo>
                  <a:lnTo>
                    <a:pt x="0" y="78515"/>
                  </a:lnTo>
                  <a:cubicBezTo>
                    <a:pt x="0" y="35152"/>
                    <a:pt x="35152" y="0"/>
                    <a:pt x="78515" y="0"/>
                  </a:cubicBezTo>
                  <a:close/>
                </a:path>
              </a:pathLst>
            </a:custGeom>
            <a:solidFill>
              <a:srgbClr val="000000">
                <a:alpha val="0"/>
              </a:srgbClr>
            </a:solidFill>
            <a:ln w="19050" cap="rnd">
              <a:solidFill>
                <a:srgbClr val="FCD739"/>
              </a:solidFill>
              <a:prstDash val="solid"/>
              <a:round/>
            </a:ln>
          </p:spPr>
        </p:sp>
        <p:sp>
          <p:nvSpPr>
            <p:cNvPr name="TextBox 24" id="24"/>
            <p:cNvSpPr txBox="true"/>
            <p:nvPr/>
          </p:nvSpPr>
          <p:spPr>
            <a:xfrm>
              <a:off x="0" y="-123825"/>
              <a:ext cx="157030" cy="1080394"/>
            </a:xfrm>
            <a:prstGeom prst="rect">
              <a:avLst/>
            </a:prstGeom>
          </p:spPr>
          <p:txBody>
            <a:bodyPr anchor="ctr" rtlCol="false" tIns="50800" lIns="50800" bIns="50800" rIns="50800"/>
            <a:lstStyle/>
            <a:p>
              <a:pPr algn="ctr">
                <a:lnSpc>
                  <a:spcPts val="4249"/>
                </a:lnSpc>
              </a:pPr>
            </a:p>
          </p:txBody>
        </p:sp>
      </p:grpSp>
      <p:sp>
        <p:nvSpPr>
          <p:cNvPr name="Freeform 25" id="25"/>
          <p:cNvSpPr/>
          <p:nvPr/>
        </p:nvSpPr>
        <p:spPr>
          <a:xfrm flipH="false" flipV="false" rot="5400000">
            <a:off x="14892887" y="3132173"/>
            <a:ext cx="2424125" cy="131808"/>
          </a:xfrm>
          <a:custGeom>
            <a:avLst/>
            <a:gdLst/>
            <a:ahLst/>
            <a:cxnLst/>
            <a:rect r="r" b="b" t="t" l="l"/>
            <a:pathLst>
              <a:path h="131808" w="2424125">
                <a:moveTo>
                  <a:pt x="0" y="0"/>
                </a:moveTo>
                <a:lnTo>
                  <a:pt x="2424125" y="0"/>
                </a:lnTo>
                <a:lnTo>
                  <a:pt x="2424125" y="131808"/>
                </a:lnTo>
                <a:lnTo>
                  <a:pt x="0" y="131808"/>
                </a:lnTo>
                <a:lnTo>
                  <a:pt x="0" y="0"/>
                </a:lnTo>
                <a:close/>
              </a:path>
            </a:pathLst>
          </a:custGeom>
          <a:blipFill>
            <a:blip r:embed="rId8">
              <a:extLst>
                <a:ext uri="{96DAC541-7B7A-43D3-8B79-37D633B846F1}">
                  <asvg:svgBlip xmlns:asvg="http://schemas.microsoft.com/office/drawing/2016/SVG/main" r:embed="rId9"/>
                </a:ext>
              </a:extLst>
            </a:blip>
            <a:stretch>
              <a:fillRect l="0" t="0" r="-77023" b="-1681753"/>
            </a:stretch>
          </a:blipFill>
        </p:spPr>
      </p:sp>
      <p:sp>
        <p:nvSpPr>
          <p:cNvPr name="Freeform 26" id="26"/>
          <p:cNvSpPr/>
          <p:nvPr/>
        </p:nvSpPr>
        <p:spPr>
          <a:xfrm flipH="false" flipV="false" rot="5400000">
            <a:off x="15014898" y="2438244"/>
            <a:ext cx="2933245" cy="114156"/>
          </a:xfrm>
          <a:custGeom>
            <a:avLst/>
            <a:gdLst/>
            <a:ahLst/>
            <a:cxnLst/>
            <a:rect r="r" b="b" t="t" l="l"/>
            <a:pathLst>
              <a:path h="114156" w="2933245">
                <a:moveTo>
                  <a:pt x="0" y="0"/>
                </a:moveTo>
                <a:lnTo>
                  <a:pt x="2933245" y="0"/>
                </a:lnTo>
                <a:lnTo>
                  <a:pt x="2933245" y="114157"/>
                </a:lnTo>
                <a:lnTo>
                  <a:pt x="0" y="114157"/>
                </a:lnTo>
                <a:lnTo>
                  <a:pt x="0" y="0"/>
                </a:lnTo>
                <a:close/>
              </a:path>
            </a:pathLst>
          </a:custGeom>
          <a:blipFill>
            <a:blip r:embed="rId8">
              <a:extLst>
                <a:ext uri="{96DAC541-7B7A-43D3-8B79-37D633B846F1}">
                  <asvg:svgBlip xmlns:asvg="http://schemas.microsoft.com/office/drawing/2016/SVG/main" r:embed="rId9"/>
                </a:ext>
              </a:extLst>
            </a:blip>
            <a:stretch>
              <a:fillRect l="0" t="0" r="-46297" b="-1957264"/>
            </a:stretch>
          </a:blipFill>
        </p:spPr>
      </p:sp>
      <p:sp>
        <p:nvSpPr>
          <p:cNvPr name="Freeform 27" id="27"/>
          <p:cNvSpPr/>
          <p:nvPr/>
        </p:nvSpPr>
        <p:spPr>
          <a:xfrm flipH="false" flipV="false" rot="5400000">
            <a:off x="15725222" y="3164902"/>
            <a:ext cx="2471932" cy="114156"/>
          </a:xfrm>
          <a:custGeom>
            <a:avLst/>
            <a:gdLst/>
            <a:ahLst/>
            <a:cxnLst/>
            <a:rect r="r" b="b" t="t" l="l"/>
            <a:pathLst>
              <a:path h="114156" w="2471932">
                <a:moveTo>
                  <a:pt x="0" y="0"/>
                </a:moveTo>
                <a:lnTo>
                  <a:pt x="2471932" y="0"/>
                </a:lnTo>
                <a:lnTo>
                  <a:pt x="2471932" y="114156"/>
                </a:lnTo>
                <a:lnTo>
                  <a:pt x="0" y="114156"/>
                </a:lnTo>
                <a:lnTo>
                  <a:pt x="0" y="0"/>
                </a:lnTo>
                <a:close/>
              </a:path>
            </a:pathLst>
          </a:custGeom>
          <a:blipFill>
            <a:blip r:embed="rId8">
              <a:extLst>
                <a:ext uri="{96DAC541-7B7A-43D3-8B79-37D633B846F1}">
                  <asvg:svgBlip xmlns:asvg="http://schemas.microsoft.com/office/drawing/2016/SVG/main" r:embed="rId9"/>
                </a:ext>
              </a:extLst>
            </a:blip>
            <a:stretch>
              <a:fillRect l="0" t="0" r="-73600" b="-1957264"/>
            </a:stretch>
          </a:blipFill>
        </p:spPr>
      </p:sp>
      <p:sp>
        <p:nvSpPr>
          <p:cNvPr name="TextBox 28" id="28"/>
          <p:cNvSpPr txBox="true"/>
          <p:nvPr/>
        </p:nvSpPr>
        <p:spPr>
          <a:xfrm rot="0">
            <a:off x="5050162" y="6765816"/>
            <a:ext cx="9143597" cy="2287380"/>
          </a:xfrm>
          <a:prstGeom prst="rect">
            <a:avLst/>
          </a:prstGeom>
        </p:spPr>
        <p:txBody>
          <a:bodyPr anchor="t" rtlCol="false" tIns="0" lIns="0" bIns="0" rIns="0">
            <a:spAutoFit/>
          </a:bodyPr>
          <a:lstStyle/>
          <a:p>
            <a:pPr algn="ctr">
              <a:lnSpc>
                <a:spcPts val="4533"/>
              </a:lnSpc>
            </a:pPr>
            <a:r>
              <a:rPr lang="en-US" sz="3238" i="true">
                <a:solidFill>
                  <a:srgbClr val="FFFFFF"/>
                </a:solidFill>
                <a:latin typeface="HK Grotesk Italics"/>
                <a:ea typeface="HK Grotesk Italics"/>
                <a:cs typeface="HK Grotesk Italics"/>
                <a:sym typeface="HK Grotesk Italics"/>
              </a:rPr>
              <a:t>M JAYESH - CB.SC.U4AIE24128</a:t>
            </a:r>
          </a:p>
          <a:p>
            <a:pPr algn="ctr">
              <a:lnSpc>
                <a:spcPts val="4533"/>
              </a:lnSpc>
            </a:pPr>
            <a:r>
              <a:rPr lang="en-US" sz="3238" i="true">
                <a:solidFill>
                  <a:srgbClr val="FFFFFF"/>
                </a:solidFill>
                <a:latin typeface="HK Grotesk Italics"/>
                <a:ea typeface="HK Grotesk Italics"/>
                <a:cs typeface="HK Grotesk Italics"/>
                <a:sym typeface="HK Grotesk Italics"/>
              </a:rPr>
              <a:t>M RAKESH - CB.SC.U4AIE24134</a:t>
            </a:r>
          </a:p>
          <a:p>
            <a:pPr algn="ctr">
              <a:lnSpc>
                <a:spcPts val="4533"/>
              </a:lnSpc>
            </a:pPr>
            <a:r>
              <a:rPr lang="en-US" sz="3238" i="true">
                <a:solidFill>
                  <a:srgbClr val="FFFFFF"/>
                </a:solidFill>
                <a:latin typeface="HK Grotesk Italics"/>
                <a:ea typeface="HK Grotesk Italics"/>
                <a:cs typeface="HK Grotesk Italics"/>
                <a:sym typeface="HK Grotesk Italics"/>
              </a:rPr>
              <a:t>CH VIRINCHI SAI - CB.SC.U4AIE24158</a:t>
            </a:r>
          </a:p>
          <a:p>
            <a:pPr algn="ctr">
              <a:lnSpc>
                <a:spcPts val="4533"/>
              </a:lnSpc>
              <a:spcBef>
                <a:spcPct val="0"/>
              </a:spcBef>
            </a:pPr>
            <a:r>
              <a:rPr lang="en-US" sz="3238" i="true">
                <a:solidFill>
                  <a:srgbClr val="FFFFFF"/>
                </a:solidFill>
                <a:latin typeface="HK Grotesk Italics"/>
                <a:ea typeface="HK Grotesk Italics"/>
                <a:cs typeface="HK Grotesk Italics"/>
                <a:sym typeface="HK Grotesk Italics"/>
              </a:rPr>
              <a:t>K JATIN CHANDRA GUPTA - CB.SC.U4AIE24162 </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152238"/>
        </a:solidFill>
      </p:bgPr>
    </p:bg>
    <p:spTree>
      <p:nvGrpSpPr>
        <p:cNvPr id="1" name=""/>
        <p:cNvGrpSpPr/>
        <p:nvPr/>
      </p:nvGrpSpPr>
      <p:grpSpPr>
        <a:xfrm>
          <a:off x="0" y="0"/>
          <a:ext cx="0" cy="0"/>
          <a:chOff x="0" y="0"/>
          <a:chExt cx="0" cy="0"/>
        </a:xfrm>
      </p:grpSpPr>
      <p:sp>
        <p:nvSpPr>
          <p:cNvPr name="TextBox 2" id="2"/>
          <p:cNvSpPr txBox="true"/>
          <p:nvPr/>
        </p:nvSpPr>
        <p:spPr>
          <a:xfrm rot="0">
            <a:off x="909886" y="741355"/>
            <a:ext cx="9434711" cy="1401438"/>
          </a:xfrm>
          <a:prstGeom prst="rect">
            <a:avLst/>
          </a:prstGeom>
        </p:spPr>
        <p:txBody>
          <a:bodyPr anchor="t" rtlCol="false" tIns="0" lIns="0" bIns="0" rIns="0">
            <a:spAutoFit/>
          </a:bodyPr>
          <a:lstStyle/>
          <a:p>
            <a:pPr algn="ctr">
              <a:lnSpc>
                <a:spcPts val="11480"/>
              </a:lnSpc>
            </a:pPr>
            <a:r>
              <a:rPr lang="en-US" sz="8200" b="true">
                <a:solidFill>
                  <a:srgbClr val="FFFFFF"/>
                </a:solidFill>
                <a:latin typeface="Canva Sans Bold"/>
                <a:ea typeface="Canva Sans Bold"/>
                <a:cs typeface="Canva Sans Bold"/>
                <a:sym typeface="Canva Sans Bold"/>
              </a:rPr>
              <a:t>TOOLBOXES USED</a:t>
            </a:r>
          </a:p>
        </p:txBody>
      </p:sp>
      <p:sp>
        <p:nvSpPr>
          <p:cNvPr name="TextBox 3" id="3"/>
          <p:cNvSpPr txBox="true"/>
          <p:nvPr/>
        </p:nvSpPr>
        <p:spPr>
          <a:xfrm rot="0">
            <a:off x="1028700" y="2302518"/>
            <a:ext cx="13015378" cy="3146694"/>
          </a:xfrm>
          <a:prstGeom prst="rect">
            <a:avLst/>
          </a:prstGeom>
        </p:spPr>
        <p:txBody>
          <a:bodyPr anchor="t" rtlCol="false" tIns="0" lIns="0" bIns="0" rIns="0">
            <a:spAutoFit/>
          </a:bodyPr>
          <a:lstStyle/>
          <a:p>
            <a:pPr algn="l" marL="800273" indent="-400137" lvl="1">
              <a:lnSpc>
                <a:spcPts val="6301"/>
              </a:lnSpc>
              <a:buAutoNum type="arabicPeriod" startAt="1"/>
            </a:pPr>
            <a:r>
              <a:rPr lang="en-US" sz="3706" spc="-74">
                <a:solidFill>
                  <a:srgbClr val="FFFFFF"/>
                </a:solidFill>
                <a:latin typeface="Canva Sans"/>
                <a:ea typeface="Canva Sans"/>
                <a:cs typeface="Canva Sans"/>
                <a:sym typeface="Canva Sans"/>
              </a:rPr>
              <a:t>Wavelet Toolbox (For  Wavelet Transform )</a:t>
            </a:r>
          </a:p>
          <a:p>
            <a:pPr algn="l" marL="800273" indent="-400137" lvl="1">
              <a:lnSpc>
                <a:spcPts val="6301"/>
              </a:lnSpc>
              <a:buAutoNum type="arabicPeriod" startAt="1"/>
            </a:pPr>
            <a:r>
              <a:rPr lang="en-US" sz="3706" spc="-74">
                <a:solidFill>
                  <a:srgbClr val="FFFFFF"/>
                </a:solidFill>
                <a:latin typeface="Canva Sans"/>
                <a:ea typeface="Canva Sans"/>
                <a:cs typeface="Canva Sans"/>
                <a:sym typeface="Canva Sans"/>
              </a:rPr>
              <a:t>Signal Processing Toolbox (For vibration signal analysis)</a:t>
            </a:r>
          </a:p>
          <a:p>
            <a:pPr algn="l" marL="800273" indent="-400137" lvl="1">
              <a:lnSpc>
                <a:spcPts val="6301"/>
              </a:lnSpc>
              <a:buAutoNum type="arabicPeriod" startAt="1"/>
            </a:pPr>
            <a:r>
              <a:rPr lang="en-US" sz="3706" spc="-74">
                <a:solidFill>
                  <a:srgbClr val="FFFFFF"/>
                </a:solidFill>
                <a:latin typeface="Canva Sans"/>
                <a:ea typeface="Canva Sans"/>
                <a:cs typeface="Canva Sans"/>
                <a:sym typeface="Canva Sans"/>
              </a:rPr>
              <a:t>Statistics and Machine Learning Toolbox (For SVM classification)</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152238"/>
        </a:solidFill>
      </p:bgPr>
    </p:bg>
    <p:spTree>
      <p:nvGrpSpPr>
        <p:cNvPr id="1" name=""/>
        <p:cNvGrpSpPr/>
        <p:nvPr/>
      </p:nvGrpSpPr>
      <p:grpSpPr>
        <a:xfrm>
          <a:off x="0" y="0"/>
          <a:ext cx="0" cy="0"/>
          <a:chOff x="0" y="0"/>
          <a:chExt cx="0" cy="0"/>
        </a:xfrm>
      </p:grpSpPr>
      <p:sp>
        <p:nvSpPr>
          <p:cNvPr name="TextBox 2" id="2"/>
          <p:cNvSpPr txBox="true"/>
          <p:nvPr/>
        </p:nvSpPr>
        <p:spPr>
          <a:xfrm rot="0">
            <a:off x="734721" y="2569281"/>
            <a:ext cx="17420451" cy="4296381"/>
          </a:xfrm>
          <a:prstGeom prst="rect">
            <a:avLst/>
          </a:prstGeom>
        </p:spPr>
        <p:txBody>
          <a:bodyPr anchor="t" rtlCol="false" tIns="0" lIns="0" bIns="0" rIns="0">
            <a:spAutoFit/>
          </a:bodyPr>
          <a:lstStyle/>
          <a:p>
            <a:pPr algn="l" marL="729843" indent="-364922" lvl="1">
              <a:lnSpc>
                <a:spcPts val="5746"/>
              </a:lnSpc>
              <a:buFont typeface="Arial"/>
              <a:buChar char="•"/>
            </a:pPr>
            <a:r>
              <a:rPr lang="en-US" sz="3380" spc="-67">
                <a:solidFill>
                  <a:srgbClr val="FFFFFF"/>
                </a:solidFill>
                <a:latin typeface="Canva Sans"/>
                <a:ea typeface="Canva Sans"/>
                <a:cs typeface="Canva Sans"/>
                <a:sym typeface="Canva Sans"/>
              </a:rPr>
              <a:t>Difficulty in Finding Required Blocks</a:t>
            </a:r>
          </a:p>
          <a:p>
            <a:pPr algn="l" marL="1459687" indent="-486562" lvl="2">
              <a:lnSpc>
                <a:spcPts val="5746"/>
              </a:lnSpc>
              <a:buFont typeface="Arial"/>
              <a:buChar char="⚬"/>
            </a:pPr>
            <a:r>
              <a:rPr lang="en-US" sz="3380" spc="-67">
                <a:solidFill>
                  <a:srgbClr val="FFFFFF"/>
                </a:solidFill>
                <a:latin typeface="Canva Sans"/>
                <a:ea typeface="Canva Sans"/>
                <a:cs typeface="Canva Sans"/>
                <a:sym typeface="Canva Sans"/>
              </a:rPr>
              <a:t> We struggled to locate specific blocks like the Mechanical Load block  in Simulink.</a:t>
            </a:r>
          </a:p>
          <a:p>
            <a:pPr algn="l" marL="729843" indent="-364922" lvl="1">
              <a:lnSpc>
                <a:spcPts val="5746"/>
              </a:lnSpc>
              <a:buFont typeface="Arial"/>
              <a:buChar char="•"/>
            </a:pPr>
            <a:r>
              <a:rPr lang="en-US" sz="3380" spc="-67">
                <a:solidFill>
                  <a:srgbClr val="FFFFFF"/>
                </a:solidFill>
                <a:latin typeface="Canva Sans"/>
                <a:ea typeface="Canva Sans"/>
                <a:cs typeface="Canva Sans"/>
                <a:sym typeface="Canva Sans"/>
              </a:rPr>
              <a:t>Training Data Insufficiency</a:t>
            </a:r>
          </a:p>
          <a:p>
            <a:pPr algn="l" marL="1459687" indent="-486562" lvl="2">
              <a:lnSpc>
                <a:spcPts val="5746"/>
              </a:lnSpc>
              <a:buFont typeface="Arial"/>
              <a:buChar char="⚬"/>
            </a:pPr>
            <a:r>
              <a:rPr lang="en-US" sz="3380" spc="-67">
                <a:solidFill>
                  <a:srgbClr val="FFFFFF"/>
                </a:solidFill>
                <a:latin typeface="Canva Sans"/>
                <a:ea typeface="Canva Sans"/>
                <a:cs typeface="Canva Sans"/>
                <a:sym typeface="Canva Sans"/>
              </a:rPr>
              <a:t>If the SVM is trained with a limited dataset, it might not generalize well.</a:t>
            </a:r>
          </a:p>
          <a:p>
            <a:pPr algn="l" marL="1459687" indent="-486562" lvl="2">
              <a:lnSpc>
                <a:spcPts val="5746"/>
              </a:lnSpc>
              <a:spcBef>
                <a:spcPct val="0"/>
              </a:spcBef>
              <a:buFont typeface="Arial"/>
              <a:buChar char="⚬"/>
            </a:pPr>
            <a:r>
              <a:rPr lang="en-US" sz="3380" spc="-67">
                <a:solidFill>
                  <a:srgbClr val="FFFFFF"/>
                </a:solidFill>
                <a:latin typeface="Canva Sans"/>
                <a:ea typeface="Canva Sans"/>
                <a:cs typeface="Canva Sans"/>
                <a:sym typeface="Canva Sans"/>
              </a:rPr>
              <a:t>Increase the dataset size and ensure proper feature selection.</a:t>
            </a:r>
          </a:p>
        </p:txBody>
      </p:sp>
      <p:sp>
        <p:nvSpPr>
          <p:cNvPr name="TextBox 3" id="3"/>
          <p:cNvSpPr txBox="true"/>
          <p:nvPr/>
        </p:nvSpPr>
        <p:spPr>
          <a:xfrm rot="0">
            <a:off x="1028700" y="581204"/>
            <a:ext cx="13738948" cy="1259829"/>
          </a:xfrm>
          <a:prstGeom prst="rect">
            <a:avLst/>
          </a:prstGeom>
        </p:spPr>
        <p:txBody>
          <a:bodyPr anchor="t" rtlCol="false" tIns="0" lIns="0" bIns="0" rIns="0">
            <a:spAutoFit/>
          </a:bodyPr>
          <a:lstStyle/>
          <a:p>
            <a:pPr algn="l">
              <a:lnSpc>
                <a:spcPts val="10360"/>
              </a:lnSpc>
            </a:pPr>
            <a:r>
              <a:rPr lang="en-US" sz="7400" b="true">
                <a:solidFill>
                  <a:srgbClr val="FFFFFF"/>
                </a:solidFill>
                <a:latin typeface="Canva Sans Bold"/>
                <a:ea typeface="Canva Sans Bold"/>
                <a:cs typeface="Canva Sans Bold"/>
                <a:sym typeface="Canva Sans Bold"/>
              </a:rPr>
              <a:t>CHALLENGES FACED</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152238"/>
        </a:solidFill>
      </p:bgPr>
    </p:bg>
    <p:spTree>
      <p:nvGrpSpPr>
        <p:cNvPr id="1" name=""/>
        <p:cNvGrpSpPr/>
        <p:nvPr/>
      </p:nvGrpSpPr>
      <p:grpSpPr>
        <a:xfrm>
          <a:off x="0" y="0"/>
          <a:ext cx="0" cy="0"/>
          <a:chOff x="0" y="0"/>
          <a:chExt cx="0" cy="0"/>
        </a:xfrm>
      </p:grpSpPr>
      <p:sp>
        <p:nvSpPr>
          <p:cNvPr name="TextBox 2" id="2"/>
          <p:cNvSpPr txBox="true"/>
          <p:nvPr/>
        </p:nvSpPr>
        <p:spPr>
          <a:xfrm rot="0">
            <a:off x="690898" y="2215171"/>
            <a:ext cx="17146048" cy="6336342"/>
          </a:xfrm>
          <a:prstGeom prst="rect">
            <a:avLst/>
          </a:prstGeom>
        </p:spPr>
        <p:txBody>
          <a:bodyPr anchor="t" rtlCol="false" tIns="0" lIns="0" bIns="0" rIns="0">
            <a:spAutoFit/>
          </a:bodyPr>
          <a:lstStyle/>
          <a:p>
            <a:pPr algn="l">
              <a:lnSpc>
                <a:spcPts val="5040"/>
              </a:lnSpc>
            </a:pPr>
            <a:r>
              <a:rPr lang="en-US" sz="2965" spc="-59">
                <a:solidFill>
                  <a:srgbClr val="FFFFFF"/>
                </a:solidFill>
                <a:latin typeface="Canva Sans"/>
                <a:ea typeface="Canva Sans"/>
                <a:cs typeface="Canva Sans"/>
                <a:sym typeface="Canva Sans"/>
              </a:rPr>
              <a:t>The UI design of our Bearing Fault Detection System will focus on simplicity, clarity, and ease of use. The website will have an intuitive layout to ensure a smooth experience for users.</a:t>
            </a:r>
          </a:p>
          <a:p>
            <a:pPr algn="l" marL="640161" indent="-320080" lvl="1">
              <a:lnSpc>
                <a:spcPts val="5040"/>
              </a:lnSpc>
              <a:buFont typeface="Arial"/>
              <a:buChar char="•"/>
            </a:pPr>
            <a:r>
              <a:rPr lang="en-US" sz="2965" spc="-59">
                <a:solidFill>
                  <a:srgbClr val="FFFFFF"/>
                </a:solidFill>
                <a:latin typeface="Canva Sans"/>
                <a:ea typeface="Canva Sans"/>
                <a:cs typeface="Canva Sans"/>
                <a:sym typeface="Canva Sans"/>
              </a:rPr>
              <a:t>Home Page: Overview of the project and its importance.</a:t>
            </a:r>
          </a:p>
          <a:p>
            <a:pPr algn="l" marL="640161" indent="-320080" lvl="1">
              <a:lnSpc>
                <a:spcPts val="5040"/>
              </a:lnSpc>
              <a:buFont typeface="Arial"/>
              <a:buChar char="•"/>
            </a:pPr>
            <a:r>
              <a:rPr lang="en-US" sz="2965" spc="-59">
                <a:solidFill>
                  <a:srgbClr val="FFFFFF"/>
                </a:solidFill>
                <a:latin typeface="Canva Sans"/>
                <a:ea typeface="Canva Sans"/>
                <a:cs typeface="Canva Sans"/>
                <a:sym typeface="Canva Sans"/>
              </a:rPr>
              <a:t>Upload Data Page: Allows users to upload CSV files containing vibration data.</a:t>
            </a:r>
          </a:p>
          <a:p>
            <a:pPr algn="l" marL="640161" indent="-320080" lvl="1">
              <a:lnSpc>
                <a:spcPts val="5040"/>
              </a:lnSpc>
              <a:buFont typeface="Arial"/>
              <a:buChar char="•"/>
            </a:pPr>
            <a:r>
              <a:rPr lang="en-US" sz="2965" spc="-59">
                <a:solidFill>
                  <a:srgbClr val="FFFFFF"/>
                </a:solidFill>
                <a:latin typeface="Canva Sans"/>
                <a:ea typeface="Canva Sans"/>
                <a:cs typeface="Canva Sans"/>
                <a:sym typeface="Canva Sans"/>
              </a:rPr>
              <a:t>Preprocessing &amp; Feature Extraction: Automatically processes the uploaded data using Wavelet Transform.</a:t>
            </a:r>
          </a:p>
          <a:p>
            <a:pPr algn="l" marL="640161" indent="-320080" lvl="1">
              <a:lnSpc>
                <a:spcPts val="5040"/>
              </a:lnSpc>
              <a:buFont typeface="Arial"/>
              <a:buChar char="•"/>
            </a:pPr>
            <a:r>
              <a:rPr lang="en-US" sz="2965" spc="-59">
                <a:solidFill>
                  <a:srgbClr val="FFFFFF"/>
                </a:solidFill>
                <a:latin typeface="Canva Sans"/>
                <a:ea typeface="Canva Sans"/>
                <a:cs typeface="Canva Sans"/>
                <a:sym typeface="Canva Sans"/>
              </a:rPr>
              <a:t>Fault Prediction: Runs the trained SVM model on the uploaded data and displays results.</a:t>
            </a:r>
          </a:p>
          <a:p>
            <a:pPr algn="l" marL="640161" indent="-320080" lvl="1">
              <a:lnSpc>
                <a:spcPts val="5040"/>
              </a:lnSpc>
              <a:buFont typeface="Arial"/>
              <a:buChar char="•"/>
            </a:pPr>
            <a:r>
              <a:rPr lang="en-US" sz="2965" spc="-59">
                <a:solidFill>
                  <a:srgbClr val="FFFFFF"/>
                </a:solidFill>
                <a:latin typeface="Canva Sans"/>
                <a:ea typeface="Canva Sans"/>
                <a:cs typeface="Canva Sans"/>
                <a:sym typeface="Canva Sans"/>
              </a:rPr>
              <a:t>Visualization: Shows graphs like wavelet decomposition plots, confusion matrix, and vibration signals.</a:t>
            </a:r>
          </a:p>
          <a:p>
            <a:pPr algn="l" marL="640161" indent="-320080" lvl="1">
              <a:lnSpc>
                <a:spcPts val="5040"/>
              </a:lnSpc>
              <a:buFont typeface="Arial"/>
              <a:buChar char="•"/>
            </a:pPr>
            <a:r>
              <a:rPr lang="en-US" sz="2965" spc="-59">
                <a:solidFill>
                  <a:srgbClr val="FFFFFF"/>
                </a:solidFill>
                <a:latin typeface="Canva Sans"/>
                <a:ea typeface="Canva Sans"/>
                <a:cs typeface="Canva Sans"/>
                <a:sym typeface="Canva Sans"/>
              </a:rPr>
              <a:t> Download Report: Provides an option to download results as a PDF or CSV file.</a:t>
            </a:r>
          </a:p>
        </p:txBody>
      </p:sp>
      <p:sp>
        <p:nvSpPr>
          <p:cNvPr name="TextBox 3" id="3"/>
          <p:cNvSpPr txBox="true"/>
          <p:nvPr/>
        </p:nvSpPr>
        <p:spPr>
          <a:xfrm rot="0">
            <a:off x="900598" y="440629"/>
            <a:ext cx="8363324" cy="1154130"/>
          </a:xfrm>
          <a:prstGeom prst="rect">
            <a:avLst/>
          </a:prstGeom>
        </p:spPr>
        <p:txBody>
          <a:bodyPr anchor="t" rtlCol="false" tIns="0" lIns="0" bIns="0" rIns="0">
            <a:spAutoFit/>
          </a:bodyPr>
          <a:lstStyle/>
          <a:p>
            <a:pPr algn="l">
              <a:lnSpc>
                <a:spcPts val="9476"/>
              </a:lnSpc>
            </a:pPr>
            <a:r>
              <a:rPr lang="en-US" sz="6768" b="true">
                <a:solidFill>
                  <a:srgbClr val="FFFFFF"/>
                </a:solidFill>
                <a:latin typeface="Canva Sans Bold"/>
                <a:ea typeface="Canva Sans Bold"/>
                <a:cs typeface="Canva Sans Bold"/>
                <a:sym typeface="Canva Sans Bold"/>
              </a:rPr>
              <a:t>UID for the Website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52238"/>
        </a:solidFill>
      </p:bgPr>
    </p:bg>
    <p:spTree>
      <p:nvGrpSpPr>
        <p:cNvPr id="1" name=""/>
        <p:cNvGrpSpPr/>
        <p:nvPr/>
      </p:nvGrpSpPr>
      <p:grpSpPr>
        <a:xfrm>
          <a:off x="0" y="0"/>
          <a:ext cx="0" cy="0"/>
          <a:chOff x="0" y="0"/>
          <a:chExt cx="0" cy="0"/>
        </a:xfrm>
      </p:grpSpPr>
      <p:sp>
        <p:nvSpPr>
          <p:cNvPr name="Freeform 2" id="2"/>
          <p:cNvSpPr/>
          <p:nvPr/>
        </p:nvSpPr>
        <p:spPr>
          <a:xfrm flipH="false" flipV="false" rot="0">
            <a:off x="5163553" y="2158165"/>
            <a:ext cx="7960894" cy="5970671"/>
          </a:xfrm>
          <a:custGeom>
            <a:avLst/>
            <a:gdLst/>
            <a:ahLst/>
            <a:cxnLst/>
            <a:rect r="r" b="b" t="t" l="l"/>
            <a:pathLst>
              <a:path h="5970671" w="7960894">
                <a:moveTo>
                  <a:pt x="0" y="0"/>
                </a:moveTo>
                <a:lnTo>
                  <a:pt x="7960894" y="0"/>
                </a:lnTo>
                <a:lnTo>
                  <a:pt x="7960894" y="5970670"/>
                </a:lnTo>
                <a:lnTo>
                  <a:pt x="0" y="5970670"/>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52238"/>
        </a:solidFill>
      </p:bgPr>
    </p:bg>
    <p:spTree>
      <p:nvGrpSpPr>
        <p:cNvPr id="1" name=""/>
        <p:cNvGrpSpPr/>
        <p:nvPr/>
      </p:nvGrpSpPr>
      <p:grpSpPr>
        <a:xfrm>
          <a:off x="0" y="0"/>
          <a:ext cx="0" cy="0"/>
          <a:chOff x="0" y="0"/>
          <a:chExt cx="0" cy="0"/>
        </a:xfrm>
      </p:grpSpPr>
      <p:sp>
        <p:nvSpPr>
          <p:cNvPr name="Freeform 2" id="2"/>
          <p:cNvSpPr/>
          <p:nvPr/>
        </p:nvSpPr>
        <p:spPr>
          <a:xfrm flipH="false" flipV="false" rot="0">
            <a:off x="11294961" y="2239428"/>
            <a:ext cx="6356958" cy="6356958"/>
          </a:xfrm>
          <a:custGeom>
            <a:avLst/>
            <a:gdLst/>
            <a:ahLst/>
            <a:cxnLst/>
            <a:rect r="r" b="b" t="t" l="l"/>
            <a:pathLst>
              <a:path h="6356958" w="6356958">
                <a:moveTo>
                  <a:pt x="0" y="0"/>
                </a:moveTo>
                <a:lnTo>
                  <a:pt x="6356958" y="0"/>
                </a:lnTo>
                <a:lnTo>
                  <a:pt x="6356958" y="6356958"/>
                </a:lnTo>
                <a:lnTo>
                  <a:pt x="0" y="6356958"/>
                </a:lnTo>
                <a:lnTo>
                  <a:pt x="0" y="0"/>
                </a:lnTo>
                <a:close/>
              </a:path>
            </a:pathLst>
          </a:custGeom>
          <a:blipFill>
            <a:blip r:embed="rId2"/>
            <a:stretch>
              <a:fillRect l="0" t="0" r="0" b="0"/>
            </a:stretch>
          </a:blipFill>
        </p:spPr>
      </p:sp>
      <p:sp>
        <p:nvSpPr>
          <p:cNvPr name="TextBox 3" id="3"/>
          <p:cNvSpPr txBox="true"/>
          <p:nvPr/>
        </p:nvSpPr>
        <p:spPr>
          <a:xfrm rot="0">
            <a:off x="1329746" y="2106078"/>
            <a:ext cx="10050939" cy="5983639"/>
          </a:xfrm>
          <a:prstGeom prst="rect">
            <a:avLst/>
          </a:prstGeom>
        </p:spPr>
        <p:txBody>
          <a:bodyPr anchor="t" rtlCol="false" tIns="0" lIns="0" bIns="0" rIns="0">
            <a:spAutoFit/>
          </a:bodyPr>
          <a:lstStyle/>
          <a:p>
            <a:pPr algn="l">
              <a:lnSpc>
                <a:spcPts val="4804"/>
              </a:lnSpc>
            </a:pPr>
            <a:r>
              <a:rPr lang="en-US" sz="2826" spc="-56">
                <a:solidFill>
                  <a:srgbClr val="FFFFFF"/>
                </a:solidFill>
                <a:latin typeface="Canva Sans"/>
                <a:ea typeface="Canva Sans"/>
                <a:cs typeface="Canva Sans"/>
                <a:sym typeface="Canva Sans"/>
              </a:rPr>
              <a:t>Induction motors  face operational stresses that lead to faults and failures. Their critical role makes unexpected failures costly. Reliable fault diagnosis is essential, especially with increasing automation reducing direct supervision. </a:t>
            </a:r>
            <a:r>
              <a:rPr lang="en-US" sz="2826" spc="-56">
                <a:solidFill>
                  <a:srgbClr val="FFFFFF"/>
                </a:solidFill>
                <a:latin typeface="Canva Sans"/>
                <a:ea typeface="Canva Sans"/>
                <a:cs typeface="Canva Sans"/>
                <a:sym typeface="Canva Sans"/>
              </a:rPr>
              <a:t>Vibration analysis is a widely used and reliable method for diagnosing rotating machine faults, as each fault generates unique vibration patterns. However, traditional techniques like Fast Fourier Transform (FFT) are inadequate for analyzing transient signals.</a:t>
            </a:r>
          </a:p>
          <a:p>
            <a:pPr algn="l">
              <a:lnSpc>
                <a:spcPts val="4804"/>
              </a:lnSpc>
            </a:pPr>
          </a:p>
        </p:txBody>
      </p:sp>
      <p:sp>
        <p:nvSpPr>
          <p:cNvPr name="TextBox 4" id="4"/>
          <p:cNvSpPr txBox="true"/>
          <p:nvPr/>
        </p:nvSpPr>
        <p:spPr>
          <a:xfrm rot="0">
            <a:off x="2930087" y="413481"/>
            <a:ext cx="9525" cy="498475"/>
          </a:xfrm>
          <a:prstGeom prst="rect">
            <a:avLst/>
          </a:prstGeom>
        </p:spPr>
        <p:txBody>
          <a:bodyPr anchor="t" rtlCol="false" tIns="0" lIns="0" bIns="0" rIns="0">
            <a:spAutoFit/>
          </a:bodyPr>
          <a:lstStyle/>
          <a:p>
            <a:pPr algn="ctr">
              <a:lnSpc>
                <a:spcPts val="4249"/>
              </a:lnSpc>
              <a:spcBef>
                <a:spcPct val="0"/>
              </a:spcBef>
            </a:pPr>
          </a:p>
        </p:txBody>
      </p:sp>
      <p:sp>
        <p:nvSpPr>
          <p:cNvPr name="TextBox 5" id="5"/>
          <p:cNvSpPr txBox="true"/>
          <p:nvPr/>
        </p:nvSpPr>
        <p:spPr>
          <a:xfrm rot="0">
            <a:off x="366367" y="403956"/>
            <a:ext cx="9144000" cy="1259829"/>
          </a:xfrm>
          <a:prstGeom prst="rect">
            <a:avLst/>
          </a:prstGeom>
        </p:spPr>
        <p:txBody>
          <a:bodyPr anchor="t" rtlCol="false" tIns="0" lIns="0" bIns="0" rIns="0">
            <a:spAutoFit/>
          </a:bodyPr>
          <a:lstStyle/>
          <a:p>
            <a:pPr algn="ctr">
              <a:lnSpc>
                <a:spcPts val="10360"/>
              </a:lnSpc>
            </a:pPr>
            <a:r>
              <a:rPr lang="en-US" sz="7400" b="true">
                <a:solidFill>
                  <a:srgbClr val="FFFFFF"/>
                </a:solidFill>
                <a:latin typeface="Canva Sans Bold"/>
                <a:ea typeface="Canva Sans Bold"/>
                <a:cs typeface="Canva Sans Bold"/>
                <a:sym typeface="Canva Sans Bold"/>
              </a:rPr>
              <a:t>INTRODUCTION</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152238"/>
        </a:solidFill>
      </p:bgPr>
    </p:bg>
    <p:spTree>
      <p:nvGrpSpPr>
        <p:cNvPr id="1" name=""/>
        <p:cNvGrpSpPr/>
        <p:nvPr/>
      </p:nvGrpSpPr>
      <p:grpSpPr>
        <a:xfrm>
          <a:off x="0" y="0"/>
          <a:ext cx="0" cy="0"/>
          <a:chOff x="0" y="0"/>
          <a:chExt cx="0" cy="0"/>
        </a:xfrm>
      </p:grpSpPr>
      <p:sp>
        <p:nvSpPr>
          <p:cNvPr name="TextBox 2" id="2"/>
          <p:cNvSpPr txBox="true"/>
          <p:nvPr/>
        </p:nvSpPr>
        <p:spPr>
          <a:xfrm rot="0">
            <a:off x="828025" y="1778000"/>
            <a:ext cx="16897995" cy="6597650"/>
          </a:xfrm>
          <a:prstGeom prst="rect">
            <a:avLst/>
          </a:prstGeom>
        </p:spPr>
        <p:txBody>
          <a:bodyPr anchor="t" rtlCol="false" tIns="0" lIns="0" bIns="0" rIns="0">
            <a:spAutoFit/>
          </a:bodyPr>
          <a:lstStyle/>
          <a:p>
            <a:pPr algn="l" marL="561339" indent="-280669" lvl="1">
              <a:lnSpc>
                <a:spcPts val="4419"/>
              </a:lnSpc>
              <a:buFont typeface="Arial"/>
              <a:buChar char="•"/>
            </a:pPr>
            <a:r>
              <a:rPr lang="en-US" b="true" sz="2599" spc="-51">
                <a:solidFill>
                  <a:srgbClr val="FFFFFF"/>
                </a:solidFill>
                <a:latin typeface="Canva Sans Bold"/>
                <a:ea typeface="Canva Sans Bold"/>
                <a:cs typeface="Canva Sans Bold"/>
                <a:sym typeface="Canva Sans Bold"/>
              </a:rPr>
              <a:t>Develop an Efficient Fault Detection System:</a:t>
            </a:r>
          </a:p>
          <a:p>
            <a:pPr algn="l">
              <a:lnSpc>
                <a:spcPts val="4419"/>
              </a:lnSpc>
            </a:pPr>
            <a:r>
              <a:rPr lang="en-US" sz="2599" spc="-51">
                <a:solidFill>
                  <a:srgbClr val="FFFFFF"/>
                </a:solidFill>
                <a:latin typeface="Canva Sans"/>
                <a:ea typeface="Canva Sans"/>
                <a:cs typeface="Canva Sans"/>
                <a:sym typeface="Canva Sans"/>
              </a:rPr>
              <a:t>                 Implement a condition monitoring technique to detect bearing faults in an induction motor.</a:t>
            </a:r>
          </a:p>
          <a:p>
            <a:pPr algn="l">
              <a:lnSpc>
                <a:spcPts val="4419"/>
              </a:lnSpc>
            </a:pPr>
          </a:p>
          <a:p>
            <a:pPr algn="l" marL="561339" indent="-280669" lvl="1">
              <a:lnSpc>
                <a:spcPts val="4419"/>
              </a:lnSpc>
              <a:buFont typeface="Arial"/>
              <a:buChar char="•"/>
            </a:pPr>
            <a:r>
              <a:rPr lang="en-US" b="true" sz="2599" spc="-51">
                <a:solidFill>
                  <a:srgbClr val="FFFFFF"/>
                </a:solidFill>
                <a:latin typeface="Canva Sans Bold"/>
                <a:ea typeface="Canva Sans Bold"/>
                <a:cs typeface="Canva Sans Bold"/>
                <a:sym typeface="Canva Sans Bold"/>
              </a:rPr>
              <a:t>Utilize Advanced Signal Processing Techniques:</a:t>
            </a:r>
          </a:p>
          <a:p>
            <a:pPr algn="l">
              <a:lnSpc>
                <a:spcPts val="4419"/>
              </a:lnSpc>
            </a:pPr>
            <a:r>
              <a:rPr lang="en-US" sz="2599" spc="-51">
                <a:solidFill>
                  <a:srgbClr val="FFFFFF"/>
                </a:solidFill>
                <a:latin typeface="Canva Sans"/>
                <a:ea typeface="Canva Sans"/>
                <a:cs typeface="Canva Sans"/>
                <a:sym typeface="Canva Sans"/>
              </a:rPr>
              <a:t>                Apply Wavelet Transform for signal analysis to extract relevant fault-related features.</a:t>
            </a:r>
          </a:p>
          <a:p>
            <a:pPr algn="l">
              <a:lnSpc>
                <a:spcPts val="4419"/>
              </a:lnSpc>
            </a:pPr>
          </a:p>
          <a:p>
            <a:pPr algn="l" marL="561339" indent="-280669" lvl="1">
              <a:lnSpc>
                <a:spcPts val="4419"/>
              </a:lnSpc>
              <a:buFont typeface="Arial"/>
              <a:buChar char="•"/>
            </a:pPr>
            <a:r>
              <a:rPr lang="en-US" b="true" sz="2599" spc="-51">
                <a:solidFill>
                  <a:srgbClr val="FFFFFF"/>
                </a:solidFill>
                <a:latin typeface="Canva Sans Bold"/>
                <a:ea typeface="Canva Sans Bold"/>
                <a:cs typeface="Canva Sans Bold"/>
                <a:sym typeface="Canva Sans Bold"/>
              </a:rPr>
              <a:t>Improve Fault Classification Accuracy:</a:t>
            </a:r>
          </a:p>
          <a:p>
            <a:pPr algn="just">
              <a:lnSpc>
                <a:spcPts val="4393"/>
              </a:lnSpc>
            </a:pPr>
            <a:r>
              <a:rPr lang="en-US" sz="2599" spc="-116">
                <a:solidFill>
                  <a:srgbClr val="FFFFFF"/>
                </a:solidFill>
                <a:latin typeface="Canva Sans"/>
                <a:ea typeface="Canva Sans"/>
                <a:cs typeface="Canva Sans"/>
                <a:sym typeface="Canva Sans"/>
              </a:rPr>
              <a:t>                </a:t>
            </a:r>
            <a:r>
              <a:rPr lang="en-US" sz="2599" spc="-116">
                <a:solidFill>
                  <a:srgbClr val="FFFFFF"/>
                </a:solidFill>
                <a:latin typeface="Canva Sans"/>
                <a:ea typeface="Canva Sans"/>
                <a:cs typeface="Canva Sans"/>
                <a:sym typeface="Canva Sans"/>
              </a:rPr>
              <a:t>Use Support Vector Machine (SVM) as a classifier to distinguish between healthy and faulty motor conditions.</a:t>
            </a:r>
          </a:p>
          <a:p>
            <a:pPr algn="just">
              <a:lnSpc>
                <a:spcPts val="4419"/>
              </a:lnSpc>
            </a:pPr>
          </a:p>
          <a:p>
            <a:pPr algn="l" marL="561339" indent="-280669" lvl="1">
              <a:lnSpc>
                <a:spcPts val="4419"/>
              </a:lnSpc>
              <a:buFont typeface="Arial"/>
              <a:buChar char="•"/>
            </a:pPr>
            <a:r>
              <a:rPr lang="en-US" b="true" sz="2599" spc="-51">
                <a:solidFill>
                  <a:srgbClr val="FFFFFF"/>
                </a:solidFill>
                <a:latin typeface="Canva Sans Bold"/>
                <a:ea typeface="Canva Sans Bold"/>
                <a:cs typeface="Canva Sans Bold"/>
                <a:sym typeface="Canva Sans Bold"/>
              </a:rPr>
              <a:t>Create a Robust and Scalable System:</a:t>
            </a:r>
          </a:p>
          <a:p>
            <a:pPr algn="l">
              <a:lnSpc>
                <a:spcPts val="4419"/>
              </a:lnSpc>
            </a:pPr>
            <a:r>
              <a:rPr lang="en-US" sz="2599" spc="-51">
                <a:solidFill>
                  <a:srgbClr val="FFFFFF"/>
                </a:solidFill>
                <a:latin typeface="Canva Sans"/>
                <a:ea typeface="Canva Sans"/>
                <a:cs typeface="Canva Sans"/>
                <a:sym typeface="Canva Sans"/>
              </a:rPr>
              <a:t>                Develop a fault detection method that can be extended to other types of motor faults.</a:t>
            </a:r>
          </a:p>
          <a:p>
            <a:pPr algn="l">
              <a:lnSpc>
                <a:spcPts val="4419"/>
              </a:lnSpc>
            </a:pPr>
          </a:p>
        </p:txBody>
      </p:sp>
      <p:sp>
        <p:nvSpPr>
          <p:cNvPr name="TextBox 3" id="3"/>
          <p:cNvSpPr txBox="true"/>
          <p:nvPr/>
        </p:nvSpPr>
        <p:spPr>
          <a:xfrm rot="0">
            <a:off x="1579166" y="359373"/>
            <a:ext cx="5816997" cy="1259840"/>
          </a:xfrm>
          <a:prstGeom prst="rect">
            <a:avLst/>
          </a:prstGeom>
        </p:spPr>
        <p:txBody>
          <a:bodyPr anchor="t" rtlCol="false" tIns="0" lIns="0" bIns="0" rIns="0">
            <a:spAutoFit/>
          </a:bodyPr>
          <a:lstStyle/>
          <a:p>
            <a:pPr algn="ctr">
              <a:lnSpc>
                <a:spcPts val="10359"/>
              </a:lnSpc>
            </a:pPr>
            <a:r>
              <a:rPr lang="en-US" sz="7399" b="true">
                <a:solidFill>
                  <a:srgbClr val="FFFFFF"/>
                </a:solidFill>
                <a:latin typeface="Canva Sans Bold"/>
                <a:ea typeface="Canva Sans Bold"/>
                <a:cs typeface="Canva Sans Bold"/>
                <a:sym typeface="Canva Sans Bold"/>
              </a:rPr>
              <a:t>OBJECTIVES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52238"/>
        </a:solidFill>
      </p:bgPr>
    </p:bg>
    <p:spTree>
      <p:nvGrpSpPr>
        <p:cNvPr id="1" name=""/>
        <p:cNvGrpSpPr/>
        <p:nvPr/>
      </p:nvGrpSpPr>
      <p:grpSpPr>
        <a:xfrm>
          <a:off x="0" y="0"/>
          <a:ext cx="0" cy="0"/>
          <a:chOff x="0" y="0"/>
          <a:chExt cx="0" cy="0"/>
        </a:xfrm>
      </p:grpSpPr>
      <p:sp>
        <p:nvSpPr>
          <p:cNvPr name="TextBox 2" id="2"/>
          <p:cNvSpPr txBox="true"/>
          <p:nvPr/>
        </p:nvSpPr>
        <p:spPr>
          <a:xfrm rot="0">
            <a:off x="578401" y="1761174"/>
            <a:ext cx="10641222" cy="7137125"/>
          </a:xfrm>
          <a:prstGeom prst="rect">
            <a:avLst/>
          </a:prstGeom>
        </p:spPr>
        <p:txBody>
          <a:bodyPr anchor="t" rtlCol="false" tIns="0" lIns="0" bIns="0" rIns="0">
            <a:spAutoFit/>
          </a:bodyPr>
          <a:lstStyle/>
          <a:p>
            <a:pPr algn="l" marL="519776" indent="-259888" lvl="1">
              <a:lnSpc>
                <a:spcPts val="4092"/>
              </a:lnSpc>
              <a:buFont typeface="Arial"/>
              <a:buChar char="•"/>
            </a:pPr>
            <a:r>
              <a:rPr lang="en-US" sz="2407" spc="-48">
                <a:solidFill>
                  <a:srgbClr val="FFFFFF"/>
                </a:solidFill>
                <a:latin typeface="Canva Sans"/>
                <a:ea typeface="Canva Sans"/>
                <a:cs typeface="Canva Sans"/>
                <a:sym typeface="Canva Sans"/>
              </a:rPr>
              <a:t>SVM is a machine learning algorithm used for classification and pattern recognition.</a:t>
            </a:r>
          </a:p>
          <a:p>
            <a:pPr algn="l" marL="519776" indent="-259888" lvl="1">
              <a:lnSpc>
                <a:spcPts val="4092"/>
              </a:lnSpc>
              <a:buFont typeface="Arial"/>
              <a:buChar char="•"/>
            </a:pPr>
            <a:r>
              <a:rPr lang="en-US" sz="2407" spc="-48">
                <a:solidFill>
                  <a:srgbClr val="FFFFFF"/>
                </a:solidFill>
                <a:latin typeface="Canva Sans"/>
                <a:ea typeface="Canva Sans"/>
                <a:cs typeface="Canva Sans"/>
                <a:sym typeface="Canva Sans"/>
              </a:rPr>
              <a:t>It works by finding the best boundary (hyperplane) that separates different classes in the data.</a:t>
            </a:r>
          </a:p>
          <a:p>
            <a:pPr algn="l" marL="519776" indent="-259888" lvl="1">
              <a:lnSpc>
                <a:spcPts val="4092"/>
              </a:lnSpc>
              <a:buFont typeface="Arial"/>
              <a:buChar char="•"/>
            </a:pPr>
            <a:r>
              <a:rPr lang="en-US" sz="2407" spc="-48">
                <a:solidFill>
                  <a:srgbClr val="FFFFFF"/>
                </a:solidFill>
                <a:latin typeface="Canva Sans"/>
                <a:ea typeface="Canva Sans"/>
                <a:cs typeface="Canva Sans"/>
                <a:sym typeface="Canva Sans"/>
              </a:rPr>
              <a:t>Developed from the optimal separating hyperplane under linearly separable conditions.</a:t>
            </a:r>
          </a:p>
          <a:p>
            <a:pPr algn="l" marL="519776" indent="-259888" lvl="1">
              <a:lnSpc>
                <a:spcPts val="4092"/>
              </a:lnSpc>
              <a:buFont typeface="Arial"/>
              <a:buChar char="•"/>
            </a:pPr>
            <a:r>
              <a:rPr lang="en-US" sz="2407" spc="-48">
                <a:solidFill>
                  <a:srgbClr val="FFFFFF"/>
                </a:solidFill>
                <a:latin typeface="Canva Sans"/>
                <a:ea typeface="Canva Sans"/>
                <a:cs typeface="Canva Sans"/>
                <a:sym typeface="Canva Sans"/>
              </a:rPr>
              <a:t>SVM works by finding a hyperplane that best separates the two classes (Class I: ⚪ white squares, Class II: ⚫ black dots).</a:t>
            </a:r>
          </a:p>
          <a:p>
            <a:pPr algn="l" marL="519776" indent="-259888" lvl="1">
              <a:lnSpc>
                <a:spcPts val="4092"/>
              </a:lnSpc>
              <a:buFont typeface="Arial"/>
              <a:buChar char="•"/>
            </a:pPr>
            <a:r>
              <a:rPr lang="en-US" sz="2407" spc="-48">
                <a:solidFill>
                  <a:srgbClr val="FFFFFF"/>
                </a:solidFill>
                <a:latin typeface="Canva Sans"/>
                <a:ea typeface="Canva Sans"/>
                <a:cs typeface="Canva Sans"/>
                <a:sym typeface="Canva Sans"/>
              </a:rPr>
              <a:t>We extract features from vibration signals using Wavelet Transform.</a:t>
            </a:r>
          </a:p>
          <a:p>
            <a:pPr algn="l" marL="519776" indent="-259888" lvl="1">
              <a:lnSpc>
                <a:spcPts val="4092"/>
              </a:lnSpc>
              <a:buFont typeface="Arial"/>
              <a:buChar char="•"/>
            </a:pPr>
            <a:r>
              <a:rPr lang="en-US" sz="2407" spc="-48">
                <a:solidFill>
                  <a:srgbClr val="FFFFFF"/>
                </a:solidFill>
                <a:latin typeface="Canva Sans"/>
                <a:ea typeface="Canva Sans"/>
                <a:cs typeface="Canva Sans"/>
                <a:sym typeface="Canva Sans"/>
              </a:rPr>
              <a:t>These features are used to train an SVM classifier to identify different types of bearing faults (Normal, Ball Fault, Inner Race Fault, Outer Race Fault).</a:t>
            </a:r>
          </a:p>
          <a:p>
            <a:pPr algn="l" marL="519776" indent="-259888" lvl="1">
              <a:lnSpc>
                <a:spcPts val="4092"/>
              </a:lnSpc>
              <a:buFont typeface="Arial"/>
              <a:buChar char="•"/>
            </a:pPr>
            <a:r>
              <a:rPr lang="en-US" sz="2407" spc="-48">
                <a:solidFill>
                  <a:srgbClr val="FFFFFF"/>
                </a:solidFill>
                <a:latin typeface="Canva Sans"/>
                <a:ea typeface="Canva Sans"/>
                <a:cs typeface="Canva Sans"/>
                <a:sym typeface="Canva Sans"/>
              </a:rPr>
              <a:t>The trained SVM model classifies new vibration signals, helping detect motor faults accurately.</a:t>
            </a:r>
          </a:p>
        </p:txBody>
      </p:sp>
      <p:sp>
        <p:nvSpPr>
          <p:cNvPr name="Freeform 3" id="3"/>
          <p:cNvSpPr/>
          <p:nvPr/>
        </p:nvSpPr>
        <p:spPr>
          <a:xfrm flipH="false" flipV="false" rot="0">
            <a:off x="11954441" y="1947821"/>
            <a:ext cx="4980916" cy="4626379"/>
          </a:xfrm>
          <a:custGeom>
            <a:avLst/>
            <a:gdLst/>
            <a:ahLst/>
            <a:cxnLst/>
            <a:rect r="r" b="b" t="t" l="l"/>
            <a:pathLst>
              <a:path h="4626379" w="4980916">
                <a:moveTo>
                  <a:pt x="0" y="0"/>
                </a:moveTo>
                <a:lnTo>
                  <a:pt x="4980916" y="0"/>
                </a:lnTo>
                <a:lnTo>
                  <a:pt x="4980916" y="4626380"/>
                </a:lnTo>
                <a:lnTo>
                  <a:pt x="0" y="4626380"/>
                </a:lnTo>
                <a:lnTo>
                  <a:pt x="0" y="0"/>
                </a:lnTo>
                <a:close/>
              </a:path>
            </a:pathLst>
          </a:custGeom>
          <a:blipFill>
            <a:blip r:embed="rId2"/>
            <a:stretch>
              <a:fillRect l="-4407" t="-955" r="0" b="0"/>
            </a:stretch>
          </a:blipFill>
        </p:spPr>
      </p:sp>
      <p:sp>
        <p:nvSpPr>
          <p:cNvPr name="TextBox 4" id="4"/>
          <p:cNvSpPr txBox="true"/>
          <p:nvPr/>
        </p:nvSpPr>
        <p:spPr>
          <a:xfrm rot="0">
            <a:off x="0" y="332105"/>
            <a:ext cx="14444899" cy="1259840"/>
          </a:xfrm>
          <a:prstGeom prst="rect">
            <a:avLst/>
          </a:prstGeom>
        </p:spPr>
        <p:txBody>
          <a:bodyPr anchor="t" rtlCol="false" tIns="0" lIns="0" bIns="0" rIns="0">
            <a:spAutoFit/>
          </a:bodyPr>
          <a:lstStyle/>
          <a:p>
            <a:pPr algn="ctr">
              <a:lnSpc>
                <a:spcPts val="10359"/>
              </a:lnSpc>
            </a:pPr>
            <a:r>
              <a:rPr lang="en-US" sz="7399" b="true">
                <a:solidFill>
                  <a:srgbClr val="FFFFFF"/>
                </a:solidFill>
                <a:latin typeface="Canva Sans Bold"/>
                <a:ea typeface="Canva Sans Bold"/>
                <a:cs typeface="Canva Sans Bold"/>
                <a:sym typeface="Canva Sans Bold"/>
              </a:rPr>
              <a:t>SUPPORT VECTOR MACHINE</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152238"/>
        </a:solidFill>
      </p:bgPr>
    </p:bg>
    <p:spTree>
      <p:nvGrpSpPr>
        <p:cNvPr id="1" name=""/>
        <p:cNvGrpSpPr/>
        <p:nvPr/>
      </p:nvGrpSpPr>
      <p:grpSpPr>
        <a:xfrm>
          <a:off x="0" y="0"/>
          <a:ext cx="0" cy="0"/>
          <a:chOff x="0" y="0"/>
          <a:chExt cx="0" cy="0"/>
        </a:xfrm>
      </p:grpSpPr>
      <p:sp>
        <p:nvSpPr>
          <p:cNvPr name="TextBox 2" id="2"/>
          <p:cNvSpPr txBox="true"/>
          <p:nvPr/>
        </p:nvSpPr>
        <p:spPr>
          <a:xfrm rot="0">
            <a:off x="564055" y="2349712"/>
            <a:ext cx="16501201" cy="5839392"/>
          </a:xfrm>
          <a:prstGeom prst="rect">
            <a:avLst/>
          </a:prstGeom>
        </p:spPr>
        <p:txBody>
          <a:bodyPr anchor="t" rtlCol="false" tIns="0" lIns="0" bIns="0" rIns="0">
            <a:spAutoFit/>
          </a:bodyPr>
          <a:lstStyle/>
          <a:p>
            <a:pPr algn="l" marL="742928" indent="-371464" lvl="1">
              <a:lnSpc>
                <a:spcPts val="5849"/>
              </a:lnSpc>
              <a:spcBef>
                <a:spcPct val="0"/>
              </a:spcBef>
              <a:buFont typeface="Arial"/>
              <a:buChar char="•"/>
            </a:pPr>
            <a:r>
              <a:rPr lang="en-US" sz="3441" spc="-68">
                <a:solidFill>
                  <a:srgbClr val="FFFFFF"/>
                </a:solidFill>
                <a:latin typeface="Canva Sans"/>
                <a:ea typeface="Canva Sans"/>
                <a:cs typeface="Canva Sans"/>
                <a:sym typeface="Canva Sans"/>
              </a:rPr>
              <a:t>A wavelet is a special mathematical function used in signal processing.</a:t>
            </a:r>
          </a:p>
          <a:p>
            <a:pPr algn="l" marL="742928" indent="-371464" lvl="1">
              <a:lnSpc>
                <a:spcPts val="5849"/>
              </a:lnSpc>
              <a:spcBef>
                <a:spcPct val="0"/>
              </a:spcBef>
              <a:buFont typeface="Arial"/>
              <a:buChar char="•"/>
            </a:pPr>
            <a:r>
              <a:rPr lang="en-US" sz="3441" spc="-68">
                <a:solidFill>
                  <a:srgbClr val="FFFFFF"/>
                </a:solidFill>
                <a:latin typeface="Canva Sans"/>
                <a:ea typeface="Canva Sans"/>
                <a:cs typeface="Canva Sans"/>
                <a:sym typeface="Canva Sans"/>
              </a:rPr>
              <a:t>It helps analyze signals that change over time (non-stationary signals).</a:t>
            </a:r>
          </a:p>
          <a:p>
            <a:pPr algn="l">
              <a:lnSpc>
                <a:spcPts val="6019"/>
              </a:lnSpc>
              <a:spcBef>
                <a:spcPct val="0"/>
              </a:spcBef>
            </a:pPr>
            <a:r>
              <a:rPr lang="en-US" sz="3541" spc="-70">
                <a:solidFill>
                  <a:srgbClr val="FFFFFF"/>
                </a:solidFill>
                <a:latin typeface="Canva Sans"/>
                <a:ea typeface="Canva Sans"/>
                <a:cs typeface="Canva Sans"/>
                <a:sym typeface="Canva Sans"/>
              </a:rPr>
              <a:t>   </a:t>
            </a:r>
            <a:r>
              <a:rPr lang="en-US" b="true" sz="3541" spc="-70">
                <a:solidFill>
                  <a:srgbClr val="FFFFFF"/>
                </a:solidFill>
                <a:latin typeface="Canva Sans Bold"/>
                <a:ea typeface="Canva Sans Bold"/>
                <a:cs typeface="Canva Sans Bold"/>
                <a:sym typeface="Canva Sans Bold"/>
              </a:rPr>
              <a:t> Why Use Wavelet Transform?</a:t>
            </a:r>
          </a:p>
          <a:p>
            <a:pPr algn="l" marL="742928" indent="-371464" lvl="1">
              <a:lnSpc>
                <a:spcPts val="5849"/>
              </a:lnSpc>
              <a:spcBef>
                <a:spcPct val="0"/>
              </a:spcBef>
              <a:buFont typeface="Arial"/>
              <a:buChar char="•"/>
            </a:pPr>
            <a:r>
              <a:rPr lang="en-US" sz="3441" spc="-68">
                <a:solidFill>
                  <a:srgbClr val="FFFFFF"/>
                </a:solidFill>
                <a:latin typeface="Canva Sans"/>
                <a:ea typeface="Canva Sans"/>
                <a:cs typeface="Canva Sans"/>
                <a:sym typeface="Canva Sans"/>
              </a:rPr>
              <a:t>Unlike Fourier Transform, which only gives frequency information, wavelet transform provides both time and frequency details.</a:t>
            </a:r>
          </a:p>
          <a:p>
            <a:pPr algn="l" marL="742928" indent="-371464" lvl="1">
              <a:lnSpc>
                <a:spcPts val="5849"/>
              </a:lnSpc>
              <a:spcBef>
                <a:spcPct val="0"/>
              </a:spcBef>
              <a:buFont typeface="Arial"/>
              <a:buChar char="•"/>
            </a:pPr>
            <a:r>
              <a:rPr lang="en-US" sz="3441" spc="-68">
                <a:solidFill>
                  <a:srgbClr val="FFFFFF"/>
                </a:solidFill>
                <a:latin typeface="Canva Sans"/>
                <a:ea typeface="Canva Sans"/>
                <a:cs typeface="Canva Sans"/>
                <a:sym typeface="Canva Sans"/>
              </a:rPr>
              <a:t>This makes it perfect for studying sudden changes in signals, like motor vibrations during startup.</a:t>
            </a:r>
          </a:p>
          <a:p>
            <a:pPr algn="l">
              <a:lnSpc>
                <a:spcPts val="5849"/>
              </a:lnSpc>
              <a:spcBef>
                <a:spcPct val="0"/>
              </a:spcBef>
            </a:pPr>
          </a:p>
        </p:txBody>
      </p:sp>
      <p:sp>
        <p:nvSpPr>
          <p:cNvPr name="TextBox 3" id="3"/>
          <p:cNvSpPr txBox="true"/>
          <p:nvPr/>
        </p:nvSpPr>
        <p:spPr>
          <a:xfrm rot="0">
            <a:off x="466591" y="655846"/>
            <a:ext cx="10998997" cy="1259840"/>
          </a:xfrm>
          <a:prstGeom prst="rect">
            <a:avLst/>
          </a:prstGeom>
        </p:spPr>
        <p:txBody>
          <a:bodyPr anchor="t" rtlCol="false" tIns="0" lIns="0" bIns="0" rIns="0">
            <a:spAutoFit/>
          </a:bodyPr>
          <a:lstStyle/>
          <a:p>
            <a:pPr algn="ctr">
              <a:lnSpc>
                <a:spcPts val="10359"/>
              </a:lnSpc>
            </a:pPr>
            <a:r>
              <a:rPr lang="en-US" sz="7399" b="true">
                <a:solidFill>
                  <a:srgbClr val="FFFFFF"/>
                </a:solidFill>
                <a:latin typeface="Canva Sans Bold"/>
                <a:ea typeface="Canva Sans Bold"/>
                <a:cs typeface="Canva Sans Bold"/>
                <a:sym typeface="Canva Sans Bold"/>
              </a:rPr>
              <a:t>WAVELET TRANSFORM</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152238"/>
        </a:solidFill>
      </p:bgPr>
    </p:bg>
    <p:spTree>
      <p:nvGrpSpPr>
        <p:cNvPr id="1" name=""/>
        <p:cNvGrpSpPr/>
        <p:nvPr/>
      </p:nvGrpSpPr>
      <p:grpSpPr>
        <a:xfrm>
          <a:off x="0" y="0"/>
          <a:ext cx="0" cy="0"/>
          <a:chOff x="0" y="0"/>
          <a:chExt cx="0" cy="0"/>
        </a:xfrm>
      </p:grpSpPr>
      <p:sp>
        <p:nvSpPr>
          <p:cNvPr name="TextBox 2" id="2"/>
          <p:cNvSpPr txBox="true"/>
          <p:nvPr/>
        </p:nvSpPr>
        <p:spPr>
          <a:xfrm rot="0">
            <a:off x="1493998" y="2292891"/>
            <a:ext cx="15627093" cy="5634543"/>
          </a:xfrm>
          <a:prstGeom prst="rect">
            <a:avLst/>
          </a:prstGeom>
        </p:spPr>
        <p:txBody>
          <a:bodyPr anchor="t" rtlCol="false" tIns="0" lIns="0" bIns="0" rIns="0">
            <a:spAutoFit/>
          </a:bodyPr>
          <a:lstStyle/>
          <a:p>
            <a:pPr algn="just" marL="764843" indent="-382422" lvl="1">
              <a:lnSpc>
                <a:spcPts val="4959"/>
              </a:lnSpc>
              <a:buFont typeface="Arial"/>
              <a:buChar char="•"/>
            </a:pPr>
            <a:r>
              <a:rPr lang="en-US" sz="3542">
                <a:solidFill>
                  <a:srgbClr val="FFFFFF"/>
                </a:solidFill>
                <a:latin typeface="Canva Sans"/>
                <a:ea typeface="Canva Sans"/>
                <a:cs typeface="Canva Sans"/>
                <a:sym typeface="Canva Sans"/>
              </a:rPr>
              <a:t>Load Dataset</a:t>
            </a:r>
          </a:p>
          <a:p>
            <a:pPr algn="just" marL="764843" indent="-382422" lvl="1">
              <a:lnSpc>
                <a:spcPts val="4959"/>
              </a:lnSpc>
              <a:buFont typeface="Arial"/>
              <a:buChar char="•"/>
            </a:pPr>
            <a:r>
              <a:rPr lang="en-US" sz="3542">
                <a:solidFill>
                  <a:srgbClr val="FFFFFF"/>
                </a:solidFill>
                <a:latin typeface="Canva Sans"/>
                <a:ea typeface="Canva Sans"/>
                <a:cs typeface="Canva Sans"/>
                <a:sym typeface="Canva Sans"/>
              </a:rPr>
              <a:t>Preprocessing: Handle Missing Data &amp; Normalize (Clarifies    preprocessing steps before feature extraction)</a:t>
            </a:r>
          </a:p>
          <a:p>
            <a:pPr algn="just" marL="764843" indent="-382422" lvl="1">
              <a:lnSpc>
                <a:spcPts val="4959"/>
              </a:lnSpc>
              <a:buFont typeface="Arial"/>
              <a:buChar char="•"/>
            </a:pPr>
            <a:r>
              <a:rPr lang="en-US" sz="3542">
                <a:solidFill>
                  <a:srgbClr val="FFFFFF"/>
                </a:solidFill>
                <a:latin typeface="Canva Sans"/>
                <a:ea typeface="Canva Sans"/>
                <a:cs typeface="Canva Sans"/>
                <a:sym typeface="Canva Sans"/>
              </a:rPr>
              <a:t>Feature Extraction using Wavelet Transform</a:t>
            </a:r>
          </a:p>
          <a:p>
            <a:pPr algn="just" marL="764843" indent="-382422" lvl="1">
              <a:lnSpc>
                <a:spcPts val="4959"/>
              </a:lnSpc>
              <a:buFont typeface="Arial"/>
              <a:buChar char="•"/>
            </a:pPr>
            <a:r>
              <a:rPr lang="en-US" sz="3542">
                <a:solidFill>
                  <a:srgbClr val="FFFFFF"/>
                </a:solidFill>
                <a:latin typeface="Canva Sans"/>
                <a:ea typeface="Canva Sans"/>
                <a:cs typeface="Canva Sans"/>
                <a:sym typeface="Canva Sans"/>
              </a:rPr>
              <a:t>Split Dataset into Training and Testing Sets</a:t>
            </a:r>
          </a:p>
          <a:p>
            <a:pPr algn="just" marL="764843" indent="-382422" lvl="1">
              <a:lnSpc>
                <a:spcPts val="4959"/>
              </a:lnSpc>
              <a:buFont typeface="Arial"/>
              <a:buChar char="•"/>
            </a:pPr>
            <a:r>
              <a:rPr lang="en-US" sz="3542">
                <a:solidFill>
                  <a:srgbClr val="FFFFFF"/>
                </a:solidFill>
                <a:latin typeface="Canva Sans"/>
                <a:ea typeface="Canva Sans"/>
                <a:cs typeface="Canva Sans"/>
                <a:sym typeface="Canva Sans"/>
              </a:rPr>
              <a:t>Standardize Features (Ensures data is ready for training)</a:t>
            </a:r>
          </a:p>
          <a:p>
            <a:pPr algn="just" marL="764843" indent="-382422" lvl="1">
              <a:lnSpc>
                <a:spcPts val="4959"/>
              </a:lnSpc>
              <a:buFont typeface="Arial"/>
              <a:buChar char="•"/>
            </a:pPr>
            <a:r>
              <a:rPr lang="en-US" sz="3542">
                <a:solidFill>
                  <a:srgbClr val="FFFFFF"/>
                </a:solidFill>
                <a:latin typeface="Canva Sans"/>
                <a:ea typeface="Canva Sans"/>
                <a:cs typeface="Canva Sans"/>
                <a:sym typeface="Canva Sans"/>
              </a:rPr>
              <a:t>Train SVM Classifier</a:t>
            </a:r>
          </a:p>
          <a:p>
            <a:pPr algn="just" marL="764843" indent="-382422" lvl="1">
              <a:lnSpc>
                <a:spcPts val="4959"/>
              </a:lnSpc>
              <a:buFont typeface="Arial"/>
              <a:buChar char="•"/>
            </a:pPr>
            <a:r>
              <a:rPr lang="en-US" sz="3542">
                <a:solidFill>
                  <a:srgbClr val="FFFFFF"/>
                </a:solidFill>
                <a:latin typeface="Canva Sans"/>
                <a:ea typeface="Canva Sans"/>
                <a:cs typeface="Canva Sans"/>
                <a:sym typeface="Canva Sans"/>
              </a:rPr>
              <a:t>Predict and Evaluate the Model</a:t>
            </a:r>
          </a:p>
          <a:p>
            <a:pPr algn="just" marL="764843" indent="-382422" lvl="1">
              <a:lnSpc>
                <a:spcPts val="4959"/>
              </a:lnSpc>
              <a:buFont typeface="Arial"/>
              <a:buChar char="•"/>
            </a:pPr>
            <a:r>
              <a:rPr lang="en-US" sz="3542">
                <a:solidFill>
                  <a:srgbClr val="FFFFFF"/>
                </a:solidFill>
                <a:latin typeface="Canva Sans"/>
                <a:ea typeface="Canva Sans"/>
                <a:cs typeface="Canva Sans"/>
                <a:sym typeface="Canva Sans"/>
              </a:rPr>
              <a:t>Display Results</a:t>
            </a:r>
          </a:p>
        </p:txBody>
      </p:sp>
      <p:sp>
        <p:nvSpPr>
          <p:cNvPr name="TextBox 3" id="3"/>
          <p:cNvSpPr txBox="true"/>
          <p:nvPr/>
        </p:nvSpPr>
        <p:spPr>
          <a:xfrm rot="0">
            <a:off x="-2210406" y="365131"/>
            <a:ext cx="15167818" cy="1259829"/>
          </a:xfrm>
          <a:prstGeom prst="rect">
            <a:avLst/>
          </a:prstGeom>
        </p:spPr>
        <p:txBody>
          <a:bodyPr anchor="t" rtlCol="false" tIns="0" lIns="0" bIns="0" rIns="0">
            <a:spAutoFit/>
          </a:bodyPr>
          <a:lstStyle/>
          <a:p>
            <a:pPr algn="ctr">
              <a:lnSpc>
                <a:spcPts val="10360"/>
              </a:lnSpc>
            </a:pPr>
            <a:r>
              <a:rPr lang="en-US" sz="7400" b="true">
                <a:solidFill>
                  <a:srgbClr val="FFFFFF"/>
                </a:solidFill>
                <a:latin typeface="Canva Sans Bold"/>
                <a:ea typeface="Canva Sans Bold"/>
                <a:cs typeface="Canva Sans Bold"/>
                <a:sym typeface="Canva Sans Bold"/>
              </a:rPr>
              <a:t>IMPLEMENTATION</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152238"/>
        </a:solidFill>
      </p:bgPr>
    </p:bg>
    <p:spTree>
      <p:nvGrpSpPr>
        <p:cNvPr id="1" name=""/>
        <p:cNvGrpSpPr/>
        <p:nvPr/>
      </p:nvGrpSpPr>
      <p:grpSpPr>
        <a:xfrm>
          <a:off x="0" y="0"/>
          <a:ext cx="0" cy="0"/>
          <a:chOff x="0" y="0"/>
          <a:chExt cx="0" cy="0"/>
        </a:xfrm>
      </p:grpSpPr>
      <p:sp>
        <p:nvSpPr>
          <p:cNvPr name="TextBox 2" id="2"/>
          <p:cNvSpPr txBox="true"/>
          <p:nvPr/>
        </p:nvSpPr>
        <p:spPr>
          <a:xfrm rot="0">
            <a:off x="698058" y="2317672"/>
            <a:ext cx="15650972" cy="6524522"/>
          </a:xfrm>
          <a:prstGeom prst="rect">
            <a:avLst/>
          </a:prstGeom>
        </p:spPr>
        <p:txBody>
          <a:bodyPr anchor="t" rtlCol="false" tIns="0" lIns="0" bIns="0" rIns="0">
            <a:spAutoFit/>
          </a:bodyPr>
          <a:lstStyle/>
          <a:p>
            <a:pPr algn="l">
              <a:lnSpc>
                <a:spcPts val="4736"/>
              </a:lnSpc>
            </a:pPr>
            <a:r>
              <a:rPr lang="en-US" sz="2786" spc="-55">
                <a:solidFill>
                  <a:srgbClr val="FFFFFF"/>
                </a:solidFill>
                <a:latin typeface="Canva Sans"/>
                <a:ea typeface="Canva Sans"/>
                <a:cs typeface="Canva Sans"/>
                <a:sym typeface="Canva Sans"/>
              </a:rPr>
              <a:t>1.</a:t>
            </a:r>
            <a:r>
              <a:rPr lang="en-US" sz="2786" spc="-55">
                <a:solidFill>
                  <a:srgbClr val="FFFFFF"/>
                </a:solidFill>
                <a:latin typeface="Canva Sans"/>
                <a:ea typeface="Canva Sans"/>
                <a:cs typeface="Canva Sans"/>
                <a:sym typeface="Canva Sans"/>
              </a:rPr>
              <a:t> Data Acquisition</a:t>
            </a:r>
          </a:p>
          <a:p>
            <a:pPr algn="l" marL="601522" indent="-300761" lvl="1">
              <a:lnSpc>
                <a:spcPts val="4736"/>
              </a:lnSpc>
              <a:spcBef>
                <a:spcPct val="0"/>
              </a:spcBef>
              <a:buFont typeface="Arial"/>
              <a:buChar char="•"/>
            </a:pPr>
            <a:r>
              <a:rPr lang="en-US" sz="2786" spc="-55">
                <a:solidFill>
                  <a:srgbClr val="FFFFFF"/>
                </a:solidFill>
                <a:latin typeface="Canva Sans"/>
                <a:ea typeface="Canva Sans"/>
                <a:cs typeface="Canva Sans"/>
                <a:sym typeface="Canva Sans"/>
              </a:rPr>
              <a:t>The</a:t>
            </a:r>
            <a:r>
              <a:rPr lang="en-US" sz="2786" spc="-55">
                <a:solidFill>
                  <a:srgbClr val="FFFFFF"/>
                </a:solidFill>
                <a:latin typeface="Canva Sans"/>
                <a:ea typeface="Canva Sans"/>
                <a:cs typeface="Canva Sans"/>
                <a:sym typeface="Canva Sans"/>
              </a:rPr>
              <a:t> dataset consists of multiple CSV files, each representing vibration data for a specific fault condition.</a:t>
            </a:r>
          </a:p>
          <a:p>
            <a:pPr algn="l">
              <a:lnSpc>
                <a:spcPts val="4736"/>
              </a:lnSpc>
              <a:spcBef>
                <a:spcPct val="0"/>
              </a:spcBef>
            </a:pPr>
            <a:r>
              <a:rPr lang="en-US" sz="2786" spc="-55">
                <a:solidFill>
                  <a:srgbClr val="FFFFFF"/>
                </a:solidFill>
                <a:latin typeface="Canva Sans"/>
                <a:ea typeface="Canva Sans"/>
                <a:cs typeface="Canva Sans"/>
                <a:sym typeface="Canva Sans"/>
              </a:rPr>
              <a:t>2. Data Preprocessing</a:t>
            </a:r>
          </a:p>
          <a:p>
            <a:pPr algn="l" marL="601522" indent="-300761" lvl="1">
              <a:lnSpc>
                <a:spcPts val="4736"/>
              </a:lnSpc>
              <a:spcBef>
                <a:spcPct val="0"/>
              </a:spcBef>
              <a:buFont typeface="Arial"/>
              <a:buChar char="•"/>
            </a:pPr>
            <a:r>
              <a:rPr lang="en-US" sz="2786" spc="-55">
                <a:solidFill>
                  <a:srgbClr val="FFFFFF"/>
                </a:solidFill>
                <a:latin typeface="Canva Sans"/>
                <a:ea typeface="Canva Sans"/>
                <a:cs typeface="Canva Sans"/>
                <a:sym typeface="Canva Sans"/>
              </a:rPr>
              <a:t>Handling Missing Values: NaN/Inf values are replaced with the column mean.</a:t>
            </a:r>
          </a:p>
          <a:p>
            <a:pPr algn="l" marL="601522" indent="-300761" lvl="1">
              <a:lnSpc>
                <a:spcPts val="4736"/>
              </a:lnSpc>
              <a:spcBef>
                <a:spcPct val="0"/>
              </a:spcBef>
              <a:buFont typeface="Arial"/>
              <a:buChar char="•"/>
            </a:pPr>
            <a:r>
              <a:rPr lang="en-US" sz="2786" spc="-55">
                <a:solidFill>
                  <a:srgbClr val="FFFFFF"/>
                </a:solidFill>
                <a:latin typeface="Canva Sans"/>
                <a:ea typeface="Canva Sans"/>
                <a:cs typeface="Canva Sans"/>
                <a:sym typeface="Canva Sans"/>
              </a:rPr>
              <a:t>Standardizing Column Sizes: Ensures uniform feature dimensions across all datasets.</a:t>
            </a:r>
          </a:p>
          <a:p>
            <a:pPr algn="l" marL="601522" indent="-300761" lvl="1">
              <a:lnSpc>
                <a:spcPts val="4736"/>
              </a:lnSpc>
              <a:spcBef>
                <a:spcPct val="0"/>
              </a:spcBef>
              <a:buFont typeface="Arial"/>
              <a:buChar char="•"/>
            </a:pPr>
            <a:r>
              <a:rPr lang="en-US" sz="2786" spc="-55">
                <a:solidFill>
                  <a:srgbClr val="FFFFFF"/>
                </a:solidFill>
                <a:latin typeface="Canva Sans"/>
                <a:ea typeface="Canva Sans"/>
                <a:cs typeface="Canva Sans"/>
                <a:sym typeface="Canva Sans"/>
              </a:rPr>
              <a:t>Normalization: Min-Max normalization is applied to scale data between 0 and 1.</a:t>
            </a:r>
          </a:p>
          <a:p>
            <a:pPr algn="l">
              <a:lnSpc>
                <a:spcPts val="4736"/>
              </a:lnSpc>
              <a:spcBef>
                <a:spcPct val="0"/>
              </a:spcBef>
            </a:pPr>
            <a:r>
              <a:rPr lang="en-US" sz="2786" spc="-55">
                <a:solidFill>
                  <a:srgbClr val="FFFFFF"/>
                </a:solidFill>
                <a:latin typeface="Canva Sans"/>
                <a:ea typeface="Canva Sans"/>
                <a:cs typeface="Canva Sans"/>
                <a:sym typeface="Canva Sans"/>
              </a:rPr>
              <a:t>3. Feature Extraction using Wavelet Transform</a:t>
            </a:r>
          </a:p>
          <a:p>
            <a:pPr algn="l" marL="601522" indent="-300761" lvl="1">
              <a:lnSpc>
                <a:spcPts val="4736"/>
              </a:lnSpc>
              <a:spcBef>
                <a:spcPct val="0"/>
              </a:spcBef>
              <a:buFont typeface="Arial"/>
              <a:buChar char="•"/>
            </a:pPr>
            <a:r>
              <a:rPr lang="en-US" sz="2786" spc="-55">
                <a:solidFill>
                  <a:srgbClr val="FFFFFF"/>
                </a:solidFill>
                <a:latin typeface="Canva Sans"/>
                <a:ea typeface="Canva Sans"/>
                <a:cs typeface="Canva Sans"/>
                <a:sym typeface="Canva Sans"/>
              </a:rPr>
              <a:t> Wavelet Transform  is applied to extract time-frequency features.</a:t>
            </a:r>
          </a:p>
          <a:p>
            <a:pPr algn="l" marL="601522" indent="-300761" lvl="1">
              <a:lnSpc>
                <a:spcPts val="4736"/>
              </a:lnSpc>
              <a:spcBef>
                <a:spcPct val="0"/>
              </a:spcBef>
              <a:buFont typeface="Arial"/>
              <a:buChar char="•"/>
            </a:pPr>
            <a:r>
              <a:rPr lang="en-US" sz="2786" spc="-55">
                <a:solidFill>
                  <a:srgbClr val="FFFFFF"/>
                </a:solidFill>
                <a:latin typeface="Canva Sans"/>
                <a:ea typeface="Canva Sans"/>
                <a:cs typeface="Canva Sans"/>
                <a:sym typeface="Canva Sans"/>
              </a:rPr>
              <a:t>Features like mean, standard deviation, skewness, kurtosis, and energy are computed from wavelet coefficients.</a:t>
            </a:r>
          </a:p>
        </p:txBody>
      </p:sp>
      <p:sp>
        <p:nvSpPr>
          <p:cNvPr name="TextBox 3" id="3"/>
          <p:cNvSpPr txBox="true"/>
          <p:nvPr/>
        </p:nvSpPr>
        <p:spPr>
          <a:xfrm rot="0">
            <a:off x="698058" y="753600"/>
            <a:ext cx="7494588" cy="1259840"/>
          </a:xfrm>
          <a:prstGeom prst="rect">
            <a:avLst/>
          </a:prstGeom>
        </p:spPr>
        <p:txBody>
          <a:bodyPr anchor="t" rtlCol="false" tIns="0" lIns="0" bIns="0" rIns="0">
            <a:spAutoFit/>
          </a:bodyPr>
          <a:lstStyle/>
          <a:p>
            <a:pPr algn="ctr">
              <a:lnSpc>
                <a:spcPts val="10359"/>
              </a:lnSpc>
            </a:pPr>
            <a:r>
              <a:rPr lang="en-US" sz="7399" b="true">
                <a:solidFill>
                  <a:srgbClr val="FFFFFF"/>
                </a:solidFill>
                <a:latin typeface="Canva Sans Bold"/>
                <a:ea typeface="Canva Sans Bold"/>
                <a:cs typeface="Canva Sans Bold"/>
                <a:sym typeface="Canva Sans Bold"/>
              </a:rPr>
              <a:t>METHODOLOGY</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152238"/>
        </a:solidFill>
      </p:bgPr>
    </p:bg>
    <p:spTree>
      <p:nvGrpSpPr>
        <p:cNvPr id="1" name=""/>
        <p:cNvGrpSpPr/>
        <p:nvPr/>
      </p:nvGrpSpPr>
      <p:grpSpPr>
        <a:xfrm>
          <a:off x="0" y="0"/>
          <a:ext cx="0" cy="0"/>
          <a:chOff x="0" y="0"/>
          <a:chExt cx="0" cy="0"/>
        </a:xfrm>
      </p:grpSpPr>
      <p:sp>
        <p:nvSpPr>
          <p:cNvPr name="TextBox 2" id="2"/>
          <p:cNvSpPr txBox="true"/>
          <p:nvPr/>
        </p:nvSpPr>
        <p:spPr>
          <a:xfrm rot="0">
            <a:off x="824987" y="2309181"/>
            <a:ext cx="15537286" cy="7150100"/>
          </a:xfrm>
          <a:prstGeom prst="rect">
            <a:avLst/>
          </a:prstGeom>
        </p:spPr>
        <p:txBody>
          <a:bodyPr anchor="t" rtlCol="false" tIns="0" lIns="0" bIns="0" rIns="0">
            <a:spAutoFit/>
          </a:bodyPr>
          <a:lstStyle/>
          <a:p>
            <a:pPr algn="l">
              <a:lnSpc>
                <a:spcPts val="4419"/>
              </a:lnSpc>
            </a:pPr>
            <a:r>
              <a:rPr lang="en-US" sz="2599" spc="-51">
                <a:solidFill>
                  <a:srgbClr val="FFFFFF"/>
                </a:solidFill>
                <a:latin typeface="Canva Sans"/>
                <a:ea typeface="Canva Sans"/>
                <a:cs typeface="Canva Sans"/>
                <a:sym typeface="Canva Sans"/>
              </a:rPr>
              <a:t> 4. Feature Selection using PCA</a:t>
            </a:r>
          </a:p>
          <a:p>
            <a:pPr algn="l" marL="561339" indent="-280669" lvl="1">
              <a:lnSpc>
                <a:spcPts val="4419"/>
              </a:lnSpc>
              <a:buFont typeface="Arial"/>
              <a:buChar char="•"/>
            </a:pPr>
            <a:r>
              <a:rPr lang="en-US" sz="2599" spc="-51">
                <a:solidFill>
                  <a:srgbClr val="FFFFFF"/>
                </a:solidFill>
                <a:latin typeface="Canva Sans"/>
                <a:ea typeface="Canva Sans"/>
                <a:cs typeface="Canva Sans"/>
                <a:sym typeface="Canva Sans"/>
              </a:rPr>
              <a:t>Principal Component Analysis (PCA) is used to reduce dimensionality while preserving 95% variance.</a:t>
            </a:r>
          </a:p>
          <a:p>
            <a:pPr algn="l" marL="561339" indent="-280669" lvl="1">
              <a:lnSpc>
                <a:spcPts val="4419"/>
              </a:lnSpc>
              <a:buFont typeface="Arial"/>
              <a:buChar char="•"/>
            </a:pPr>
            <a:r>
              <a:rPr lang="en-US" sz="2599" spc="-51">
                <a:solidFill>
                  <a:srgbClr val="FFFFFF"/>
                </a:solidFill>
                <a:latin typeface="Canva Sans"/>
                <a:ea typeface="Canva Sans"/>
                <a:cs typeface="Canva Sans"/>
                <a:sym typeface="Canva Sans"/>
              </a:rPr>
              <a:t>This step helps in improving the efficiency and accuracy of the SVM model.</a:t>
            </a:r>
          </a:p>
          <a:p>
            <a:pPr algn="l">
              <a:lnSpc>
                <a:spcPts val="4419"/>
              </a:lnSpc>
            </a:pPr>
            <a:r>
              <a:rPr lang="en-US" sz="2599" spc="-51">
                <a:solidFill>
                  <a:srgbClr val="FFFFFF"/>
                </a:solidFill>
                <a:latin typeface="Canva Sans"/>
                <a:ea typeface="Canva Sans"/>
                <a:cs typeface="Canva Sans"/>
                <a:sym typeface="Canva Sans"/>
              </a:rPr>
              <a:t>5. Splitting the Dataset</a:t>
            </a:r>
          </a:p>
          <a:p>
            <a:pPr algn="l" marL="561339" indent="-280669" lvl="1">
              <a:lnSpc>
                <a:spcPts val="4419"/>
              </a:lnSpc>
              <a:spcBef>
                <a:spcPct val="0"/>
              </a:spcBef>
              <a:buFont typeface="Arial"/>
              <a:buChar char="•"/>
            </a:pPr>
            <a:r>
              <a:rPr lang="en-US" sz="2599" spc="-51">
                <a:solidFill>
                  <a:srgbClr val="FFFFFF"/>
                </a:solidFill>
                <a:latin typeface="Canva Sans"/>
                <a:ea typeface="Canva Sans"/>
                <a:cs typeface="Canva Sans"/>
                <a:sym typeface="Canva Sans"/>
              </a:rPr>
              <a:t>The</a:t>
            </a:r>
            <a:r>
              <a:rPr lang="en-US" sz="2599" spc="-51">
                <a:solidFill>
                  <a:srgbClr val="FFFFFF"/>
                </a:solidFill>
                <a:latin typeface="Canva Sans"/>
                <a:ea typeface="Canva Sans"/>
                <a:cs typeface="Canva Sans"/>
                <a:sym typeface="Canva Sans"/>
              </a:rPr>
              <a:t> data is split into training (80%) and testing (20%) sets using cross-validation.</a:t>
            </a:r>
          </a:p>
          <a:p>
            <a:pPr algn="l">
              <a:lnSpc>
                <a:spcPts val="4419"/>
              </a:lnSpc>
              <a:spcBef>
                <a:spcPct val="0"/>
              </a:spcBef>
            </a:pPr>
            <a:r>
              <a:rPr lang="en-US" sz="2599" spc="-51">
                <a:solidFill>
                  <a:srgbClr val="FFFFFF"/>
                </a:solidFill>
                <a:latin typeface="Canva Sans"/>
                <a:ea typeface="Canva Sans"/>
                <a:cs typeface="Canva Sans"/>
                <a:sym typeface="Canva Sans"/>
              </a:rPr>
              <a:t>6. Training the SVM Model</a:t>
            </a:r>
          </a:p>
          <a:p>
            <a:pPr algn="l" marL="561339" indent="-280669" lvl="1">
              <a:lnSpc>
                <a:spcPts val="4419"/>
              </a:lnSpc>
              <a:spcBef>
                <a:spcPct val="0"/>
              </a:spcBef>
              <a:buFont typeface="Arial"/>
              <a:buChar char="•"/>
            </a:pPr>
            <a:r>
              <a:rPr lang="en-US" sz="2599" spc="-51">
                <a:solidFill>
                  <a:srgbClr val="FFFFFF"/>
                </a:solidFill>
                <a:latin typeface="Canva Sans"/>
                <a:ea typeface="Canva Sans"/>
                <a:cs typeface="Canva Sans"/>
                <a:sym typeface="Canva Sans"/>
              </a:rPr>
              <a:t>An SVM classifier with RBF kernel is trained on the extracted wavelet features.</a:t>
            </a:r>
          </a:p>
          <a:p>
            <a:pPr algn="l" marL="561339" indent="-280669" lvl="1">
              <a:lnSpc>
                <a:spcPts val="4419"/>
              </a:lnSpc>
              <a:spcBef>
                <a:spcPct val="0"/>
              </a:spcBef>
              <a:buFont typeface="Arial"/>
              <a:buChar char="•"/>
            </a:pPr>
            <a:r>
              <a:rPr lang="en-US" sz="2599" spc="-51">
                <a:solidFill>
                  <a:srgbClr val="FFFFFF"/>
                </a:solidFill>
                <a:latin typeface="Canva Sans"/>
                <a:ea typeface="Canva Sans"/>
                <a:cs typeface="Canva Sans"/>
                <a:sym typeface="Canva Sans"/>
              </a:rPr>
              <a:t>Hyperparameter tuning is done using Grid Search for optimal performance.</a:t>
            </a:r>
          </a:p>
          <a:p>
            <a:pPr algn="l">
              <a:lnSpc>
                <a:spcPts val="4419"/>
              </a:lnSpc>
              <a:spcBef>
                <a:spcPct val="0"/>
              </a:spcBef>
            </a:pPr>
            <a:r>
              <a:rPr lang="en-US" sz="2599" spc="-51">
                <a:solidFill>
                  <a:srgbClr val="FFFFFF"/>
                </a:solidFill>
                <a:latin typeface="Canva Sans"/>
                <a:ea typeface="Canva Sans"/>
                <a:cs typeface="Canva Sans"/>
                <a:sym typeface="Canva Sans"/>
              </a:rPr>
              <a:t>7. Model Evaluation and Testing</a:t>
            </a:r>
          </a:p>
          <a:p>
            <a:pPr algn="l" marL="561339" indent="-280669" lvl="1">
              <a:lnSpc>
                <a:spcPts val="4419"/>
              </a:lnSpc>
              <a:spcBef>
                <a:spcPct val="0"/>
              </a:spcBef>
              <a:buFont typeface="Arial"/>
              <a:buChar char="•"/>
            </a:pPr>
            <a:r>
              <a:rPr lang="en-US" sz="2599" spc="-51">
                <a:solidFill>
                  <a:srgbClr val="FFFFFF"/>
                </a:solidFill>
                <a:latin typeface="Canva Sans"/>
                <a:ea typeface="Canva Sans"/>
                <a:cs typeface="Canva Sans"/>
                <a:sym typeface="Canva Sans"/>
              </a:rPr>
              <a:t>The trained SVM model predicts fault conditions on test data.</a:t>
            </a:r>
          </a:p>
          <a:p>
            <a:pPr algn="l" marL="561339" indent="-280669" lvl="1">
              <a:lnSpc>
                <a:spcPts val="4419"/>
              </a:lnSpc>
              <a:spcBef>
                <a:spcPct val="0"/>
              </a:spcBef>
              <a:buFont typeface="Arial"/>
              <a:buChar char="•"/>
            </a:pPr>
            <a:r>
              <a:rPr lang="en-US" sz="2599" spc="-51">
                <a:solidFill>
                  <a:srgbClr val="FFFFFF"/>
                </a:solidFill>
                <a:latin typeface="Canva Sans"/>
                <a:ea typeface="Canva Sans"/>
                <a:cs typeface="Canva Sans"/>
                <a:sym typeface="Canva Sans"/>
              </a:rPr>
              <a:t>Performance metrics (accuracy, confusion matrix) are used to evaluate the classifier.</a:t>
            </a:r>
          </a:p>
          <a:p>
            <a:pPr algn="l">
              <a:lnSpc>
                <a:spcPts val="4419"/>
              </a:lnSpc>
              <a:spcBef>
                <a:spcPct val="0"/>
              </a:spcBef>
            </a:pPr>
          </a:p>
        </p:txBody>
      </p:sp>
      <p:sp>
        <p:nvSpPr>
          <p:cNvPr name="TextBox 3" id="3"/>
          <p:cNvSpPr txBox="true"/>
          <p:nvPr/>
        </p:nvSpPr>
        <p:spPr>
          <a:xfrm rot="0">
            <a:off x="698058" y="753600"/>
            <a:ext cx="7494588" cy="1259840"/>
          </a:xfrm>
          <a:prstGeom prst="rect">
            <a:avLst/>
          </a:prstGeom>
        </p:spPr>
        <p:txBody>
          <a:bodyPr anchor="t" rtlCol="false" tIns="0" lIns="0" bIns="0" rIns="0">
            <a:spAutoFit/>
          </a:bodyPr>
          <a:lstStyle/>
          <a:p>
            <a:pPr algn="ctr">
              <a:lnSpc>
                <a:spcPts val="10359"/>
              </a:lnSpc>
            </a:pPr>
            <a:r>
              <a:rPr lang="en-US" sz="7399" b="true">
                <a:solidFill>
                  <a:srgbClr val="FFFFFF"/>
                </a:solidFill>
                <a:latin typeface="Canva Sans Bold"/>
                <a:ea typeface="Canva Sans Bold"/>
                <a:cs typeface="Canva Sans Bold"/>
                <a:sym typeface="Canva Sans Bold"/>
              </a:rPr>
              <a:t>METHODOLOGY</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152238"/>
        </a:solidFill>
      </p:bgPr>
    </p:bg>
    <p:spTree>
      <p:nvGrpSpPr>
        <p:cNvPr id="1" name=""/>
        <p:cNvGrpSpPr/>
        <p:nvPr/>
      </p:nvGrpSpPr>
      <p:grpSpPr>
        <a:xfrm>
          <a:off x="0" y="0"/>
          <a:ext cx="0" cy="0"/>
          <a:chOff x="0" y="0"/>
          <a:chExt cx="0" cy="0"/>
        </a:xfrm>
      </p:grpSpPr>
      <p:sp>
        <p:nvSpPr>
          <p:cNvPr name="TextBox 2" id="2"/>
          <p:cNvSpPr txBox="true"/>
          <p:nvPr/>
        </p:nvSpPr>
        <p:spPr>
          <a:xfrm rot="0">
            <a:off x="1028700" y="1457046"/>
            <a:ext cx="11353531" cy="6025068"/>
          </a:xfrm>
          <a:prstGeom prst="rect">
            <a:avLst/>
          </a:prstGeom>
        </p:spPr>
        <p:txBody>
          <a:bodyPr anchor="t" rtlCol="false" tIns="0" lIns="0" bIns="0" rIns="0">
            <a:spAutoFit/>
          </a:bodyPr>
          <a:lstStyle/>
          <a:p>
            <a:pPr algn="l" marL="614473" indent="-307237" lvl="1">
              <a:lnSpc>
                <a:spcPts val="4838"/>
              </a:lnSpc>
              <a:buFont typeface="Arial"/>
              <a:buChar char="•"/>
            </a:pPr>
            <a:r>
              <a:rPr lang="en-US" sz="2846" spc="-56">
                <a:solidFill>
                  <a:srgbClr val="FFFFFF"/>
                </a:solidFill>
                <a:latin typeface="Canva Sans"/>
                <a:ea typeface="Canva Sans"/>
                <a:cs typeface="Canva Sans"/>
                <a:sym typeface="Canva Sans"/>
              </a:rPr>
              <a:t>Induction Machine (Our main machine)</a:t>
            </a:r>
          </a:p>
          <a:p>
            <a:pPr algn="l" marL="614473" indent="-307237" lvl="1">
              <a:lnSpc>
                <a:spcPts val="4838"/>
              </a:lnSpc>
              <a:buFont typeface="Arial"/>
              <a:buChar char="•"/>
            </a:pPr>
            <a:r>
              <a:rPr lang="en-US" sz="2846" spc="-56">
                <a:solidFill>
                  <a:srgbClr val="FFFFFF"/>
                </a:solidFill>
                <a:latin typeface="Canva Sans"/>
                <a:ea typeface="Canva Sans"/>
                <a:cs typeface="Canva Sans"/>
                <a:sym typeface="Canva Sans"/>
              </a:rPr>
              <a:t>Three-Phase Source (To power the Induction Machine)</a:t>
            </a:r>
          </a:p>
          <a:p>
            <a:pPr algn="l" marL="614473" indent="-307237" lvl="1">
              <a:lnSpc>
                <a:spcPts val="4838"/>
              </a:lnSpc>
              <a:buFont typeface="Arial"/>
              <a:buChar char="•"/>
            </a:pPr>
            <a:r>
              <a:rPr lang="en-US" sz="2846" spc="-56">
                <a:solidFill>
                  <a:srgbClr val="FFFFFF"/>
                </a:solidFill>
                <a:latin typeface="Canva Sans"/>
                <a:ea typeface="Canva Sans"/>
                <a:cs typeface="Canva Sans"/>
                <a:sym typeface="Canva Sans"/>
              </a:rPr>
              <a:t>Discrete Wavelet Transform (DWT) Block (For feature extraction)</a:t>
            </a:r>
          </a:p>
          <a:p>
            <a:pPr algn="l" marL="614473" indent="-307237" lvl="1">
              <a:lnSpc>
                <a:spcPts val="4838"/>
              </a:lnSpc>
              <a:buFont typeface="Arial"/>
              <a:buChar char="•"/>
            </a:pPr>
            <a:r>
              <a:rPr lang="en-US" sz="2846" spc="-56">
                <a:solidFill>
                  <a:srgbClr val="FFFFFF"/>
                </a:solidFill>
                <a:latin typeface="Canva Sans"/>
                <a:ea typeface="Canva Sans"/>
                <a:cs typeface="Canva Sans"/>
                <a:sym typeface="Canva Sans"/>
              </a:rPr>
              <a:t>SVM Classifier (For fault detection)</a:t>
            </a:r>
          </a:p>
          <a:p>
            <a:pPr algn="l" marL="614473" indent="-307237" lvl="1">
              <a:lnSpc>
                <a:spcPts val="4838"/>
              </a:lnSpc>
              <a:buFont typeface="Arial"/>
              <a:buChar char="•"/>
            </a:pPr>
            <a:r>
              <a:rPr lang="en-US" sz="2846" spc="-56">
                <a:solidFill>
                  <a:srgbClr val="FFFFFF"/>
                </a:solidFill>
                <a:latin typeface="Canva Sans"/>
                <a:ea typeface="Canva Sans"/>
                <a:cs typeface="Canva Sans"/>
                <a:sym typeface="Canva Sans"/>
              </a:rPr>
              <a:t>From File Block (To load the dataset)</a:t>
            </a:r>
          </a:p>
          <a:p>
            <a:pPr algn="l" marL="614473" indent="-307237" lvl="1">
              <a:lnSpc>
                <a:spcPts val="4838"/>
              </a:lnSpc>
              <a:buFont typeface="Arial"/>
              <a:buChar char="•"/>
            </a:pPr>
            <a:r>
              <a:rPr lang="en-US" sz="2846" spc="-56">
                <a:solidFill>
                  <a:srgbClr val="FFFFFF"/>
                </a:solidFill>
                <a:latin typeface="Canva Sans"/>
                <a:ea typeface="Canva Sans"/>
                <a:cs typeface="Canva Sans"/>
                <a:sym typeface="Canva Sans"/>
              </a:rPr>
              <a:t>Scope (To visualize output)</a:t>
            </a:r>
          </a:p>
          <a:p>
            <a:pPr algn="l" marL="614473" indent="-307237" lvl="1">
              <a:lnSpc>
                <a:spcPts val="4838"/>
              </a:lnSpc>
              <a:buFont typeface="Arial"/>
              <a:buChar char="•"/>
            </a:pPr>
            <a:r>
              <a:rPr lang="en-US" sz="2846" spc="-56">
                <a:solidFill>
                  <a:srgbClr val="FFFFFF"/>
                </a:solidFill>
                <a:latin typeface="Canva Sans"/>
                <a:ea typeface="Canva Sans"/>
                <a:cs typeface="Canva Sans"/>
                <a:sym typeface="Canva Sans"/>
              </a:rPr>
              <a:t>Gain Block</a:t>
            </a:r>
          </a:p>
          <a:p>
            <a:pPr algn="l" marL="614473" indent="-307237" lvl="1">
              <a:lnSpc>
                <a:spcPts val="4838"/>
              </a:lnSpc>
              <a:buFont typeface="Arial"/>
              <a:buChar char="•"/>
            </a:pPr>
            <a:r>
              <a:rPr lang="en-US" sz="2846" spc="-56">
                <a:solidFill>
                  <a:srgbClr val="FFFFFF"/>
                </a:solidFill>
                <a:latin typeface="Canva Sans"/>
                <a:ea typeface="Canva Sans"/>
                <a:cs typeface="Canva Sans"/>
                <a:sym typeface="Canva Sans"/>
              </a:rPr>
              <a:t>Voltage and Current Measurement Blocks (For analysis)</a:t>
            </a:r>
          </a:p>
          <a:p>
            <a:pPr algn="l" marL="614473" indent="-307237" lvl="1">
              <a:lnSpc>
                <a:spcPts val="4838"/>
              </a:lnSpc>
              <a:buFont typeface="Arial"/>
              <a:buChar char="•"/>
            </a:pPr>
            <a:r>
              <a:rPr lang="en-US" sz="2846" spc="-56">
                <a:solidFill>
                  <a:srgbClr val="FFFFFF"/>
                </a:solidFill>
                <a:latin typeface="Canva Sans"/>
                <a:ea typeface="Canva Sans"/>
                <a:cs typeface="Canva Sans"/>
                <a:sym typeface="Canva Sans"/>
              </a:rPr>
              <a:t>Power GUI</a:t>
            </a:r>
          </a:p>
          <a:p>
            <a:pPr algn="l" marL="614473" indent="-307237" lvl="1">
              <a:lnSpc>
                <a:spcPts val="4838"/>
              </a:lnSpc>
              <a:buFont typeface="Arial"/>
              <a:buChar char="•"/>
            </a:pPr>
            <a:r>
              <a:rPr lang="en-US" sz="2846" spc="-56">
                <a:solidFill>
                  <a:srgbClr val="FFFFFF"/>
                </a:solidFill>
                <a:latin typeface="Canva Sans"/>
                <a:ea typeface="Canva Sans"/>
                <a:cs typeface="Canva Sans"/>
                <a:sym typeface="Canva Sans"/>
              </a:rPr>
              <a:t>Mux and Demux</a:t>
            </a:r>
          </a:p>
        </p:txBody>
      </p:sp>
      <p:sp>
        <p:nvSpPr>
          <p:cNvPr name="TextBox 3" id="3"/>
          <p:cNvSpPr txBox="true"/>
          <p:nvPr/>
        </p:nvSpPr>
        <p:spPr>
          <a:xfrm rot="0">
            <a:off x="339923" y="217164"/>
            <a:ext cx="14722094" cy="1111238"/>
          </a:xfrm>
          <a:prstGeom prst="rect">
            <a:avLst/>
          </a:prstGeom>
        </p:spPr>
        <p:txBody>
          <a:bodyPr anchor="t" rtlCol="false" tIns="0" lIns="0" bIns="0" rIns="0">
            <a:spAutoFit/>
          </a:bodyPr>
          <a:lstStyle/>
          <a:p>
            <a:pPr algn="ctr">
              <a:lnSpc>
                <a:spcPts val="9100"/>
              </a:lnSpc>
            </a:pPr>
            <a:r>
              <a:rPr lang="en-US" sz="6500" b="true">
                <a:solidFill>
                  <a:srgbClr val="FFFFFF"/>
                </a:solidFill>
                <a:latin typeface="Canva Sans Bold"/>
                <a:ea typeface="Canva Sans Bold"/>
                <a:cs typeface="Canva Sans Bold"/>
                <a:sym typeface="Canva Sans Bold"/>
              </a:rPr>
              <a:t>COMPONENTS FOR SIMULATION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DAGhUfyqipA</dc:identifier>
  <dcterms:modified xsi:type="dcterms:W3CDTF">2011-08-01T06:04:30Z</dcterms:modified>
  <cp:revision>1</cp:revision>
  <dc:title>FAULT DIAGNOSIS USING SVM AND WAVELET TRANSFORM</dc:title>
</cp:coreProperties>
</file>