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5" r:id="rId6"/>
    <p:sldId id="276" r:id="rId7"/>
    <p:sldId id="296" r:id="rId8"/>
    <p:sldId id="277" r:id="rId9"/>
    <p:sldId id="301" r:id="rId10"/>
    <p:sldId id="302" r:id="rId11"/>
    <p:sldId id="303" r:id="rId12"/>
    <p:sldId id="279" r:id="rId13"/>
    <p:sldId id="300" r:id="rId14"/>
    <p:sldId id="295" r:id="rId15"/>
    <p:sldId id="304" r:id="rId16"/>
    <p:sldId id="305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87200" autoAdjust="0"/>
  </p:normalViewPr>
  <p:slideViewPr>
    <p:cSldViewPr snapToGrid="0" showGuides="1">
      <p:cViewPr varScale="1">
        <p:scale>
          <a:sx n="73" d="100"/>
          <a:sy n="73" d="100"/>
        </p:scale>
        <p:origin x="936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Q.5) What product sold the most? Why do you think it sold the most?</a:t>
            </a:r>
          </a:p>
          <a:p>
            <a:r>
              <a:rPr lang="en-US" sz="1200" dirty="0"/>
              <a:t>a) High demand for triple-A and double-A batteries and electronic accessories (e.g., Lightning and USB-C cables) drives their high quantity ordered.</a:t>
            </a:r>
          </a:p>
          <a:p>
            <a:r>
              <a:rPr lang="en-US" sz="1200" dirty="0"/>
              <a:t>b) Expensive products like the LG dryer have lower demand due to their price.</a:t>
            </a:r>
          </a:p>
          <a:p>
            <a:r>
              <a:rPr lang="en-US" sz="1200" dirty="0"/>
              <a:t>c) Popular items like MacBooks and ThinkPad laptops see high quantities ordered, primarily because of their widespread appeal, especially among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8353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59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835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29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Q.1) What was the best month for Sales? How much was earned that month?</a:t>
            </a:r>
          </a:p>
          <a:p>
            <a:r>
              <a:rPr lang="en-US" sz="1200" dirty="0"/>
              <a:t>a) Sales in January month is worse than December month and there is slight improvement in month of April.</a:t>
            </a:r>
          </a:p>
          <a:p>
            <a:r>
              <a:rPr lang="en-US" sz="1200" dirty="0"/>
              <a:t>b) We like to spend more money on Advertisement like in months of April and December.</a:t>
            </a:r>
          </a:p>
          <a:p>
            <a:r>
              <a:rPr lang="en-US" sz="1200" dirty="0"/>
              <a:t>c) In the month of December, there are holidays like Christmas and New Year Eve, and everybody buys gift for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7741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Q.2) What city had the highest number of Sales?</a:t>
            </a:r>
          </a:p>
          <a:p>
            <a:r>
              <a:rPr lang="en-US" dirty="0"/>
              <a:t>a) </a:t>
            </a:r>
            <a:r>
              <a:rPr lang="en-US" sz="1200" dirty="0"/>
              <a:t>San Francisco is city which have the big market for Electronics sales and advertising there will benefit a lot.</a:t>
            </a:r>
          </a:p>
          <a:p>
            <a:r>
              <a:rPr lang="en-US" sz="1200" dirty="0"/>
              <a:t>b) Silicon Valley's location in the San Francisco area contributes to its strong electronics market.</a:t>
            </a:r>
          </a:p>
          <a:p>
            <a:r>
              <a:rPr lang="en-US" sz="1200" dirty="0"/>
              <a:t>c) On the other hand, Portland, Maine, has the smallest electronics market among all US cities.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8909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Q.3) What time should we display advertisements to maximize the likelihood of customer’s buying product? </a:t>
            </a:r>
          </a:p>
          <a:p>
            <a:r>
              <a:rPr lang="en-US" sz="1200" dirty="0"/>
              <a:t>a) Data analysis reveals two main peaks in customer orders: around 11 a.m. and 7 p.m.</a:t>
            </a:r>
          </a:p>
          <a:p>
            <a:r>
              <a:rPr lang="en-US" sz="1200" dirty="0"/>
              <a:t>b) These times coincide with morning and post-work activities.</a:t>
            </a:r>
          </a:p>
          <a:p>
            <a:r>
              <a:rPr lang="en-US" sz="1200" dirty="0"/>
              <a:t>c) To maximize advertising effectiveness, consider targeting ads just before 11 a.m., around 12 p.m., and at 6 p.m. or 7 p.m.</a:t>
            </a:r>
          </a:p>
          <a:p>
            <a:r>
              <a:rPr lang="en-US" sz="1200" dirty="0"/>
              <a:t>d) Segmenting data by specific cities could offer additional insights for tailored advertising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935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Q.4) What products are most often sold together?</a:t>
            </a:r>
          </a:p>
          <a:p>
            <a:r>
              <a:rPr lang="en-US" sz="1200" dirty="0"/>
              <a:t>a) To identify common sets of three items, start by analyzing data for pairs.</a:t>
            </a:r>
          </a:p>
          <a:p>
            <a:r>
              <a:rPr lang="en-US" sz="1200" dirty="0"/>
              <a:t>b) Utilize this insight to create more intelligent promotions for business.</a:t>
            </a:r>
          </a:p>
          <a:p>
            <a:r>
              <a:rPr lang="en-US" sz="1200" dirty="0"/>
              <a:t>c) For example, when selling an iPhone, offer bundle deals that include related items like a lightning charging cable to attract a wider audience.</a:t>
            </a:r>
          </a:p>
          <a:p>
            <a:r>
              <a:rPr lang="en-US" sz="1200" dirty="0"/>
              <a:t>d) Use this data strategically to inform business decisions and boost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JatinD1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Electronic Sales 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327697" cy="7602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Jatin Naresh Dolas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Data Analyst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alphaModFix amt="85000"/>
          </a:blip>
          <a:srcRect l="17391" t="9471" r="17391" b="11554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6C42D0-B04E-A8C2-05CA-EDA93502AB6B}"/>
              </a:ext>
            </a:extLst>
          </p:cNvPr>
          <p:cNvSpPr txBox="1">
            <a:spLocks/>
          </p:cNvSpPr>
          <p:nvPr/>
        </p:nvSpPr>
        <p:spPr>
          <a:xfrm>
            <a:off x="651102" y="274955"/>
            <a:ext cx="10889796" cy="63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Q.5) What product sold the most? Why do you think it sold the most?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3C990-6950-9522-D44D-4D18980ED6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02" y="1114425"/>
            <a:ext cx="10543067" cy="4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8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96840" y="707105"/>
            <a:ext cx="6697329" cy="643999"/>
          </a:xfrm>
        </p:spPr>
        <p:txBody>
          <a:bodyPr/>
          <a:lstStyle/>
          <a:p>
            <a:r>
              <a:rPr lang="en-US" sz="2000" dirty="0"/>
              <a:t>Q.1) What was the best month for Sales? How much was earned that month?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6834" y="1383704"/>
            <a:ext cx="6697329" cy="1700380"/>
          </a:xfrm>
        </p:spPr>
        <p:txBody>
          <a:bodyPr/>
          <a:lstStyle/>
          <a:p>
            <a:r>
              <a:rPr lang="en-US" sz="1600" dirty="0"/>
              <a:t>Sales in January month is worse than December month and there is slight improvement in month of April.</a:t>
            </a:r>
          </a:p>
          <a:p>
            <a:r>
              <a:rPr lang="en-US" sz="1600" dirty="0"/>
              <a:t>We like to spend more money on Advertisement like in months of April and December.</a:t>
            </a:r>
          </a:p>
          <a:p>
            <a:r>
              <a:rPr lang="en-US" sz="1600" dirty="0"/>
              <a:t>In the month of December, there are holidays like Christmas and New Year Eve, and everybody buys gift for each other.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96834" y="3681546"/>
            <a:ext cx="6697328" cy="420683"/>
          </a:xfrm>
        </p:spPr>
        <p:txBody>
          <a:bodyPr/>
          <a:lstStyle/>
          <a:p>
            <a:r>
              <a:rPr lang="en-US" sz="2000" dirty="0"/>
              <a:t>Q.2) What city had the highest number of Sales?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96834" y="4138614"/>
            <a:ext cx="6697328" cy="1690686"/>
          </a:xfrm>
        </p:spPr>
        <p:txBody>
          <a:bodyPr/>
          <a:lstStyle/>
          <a:p>
            <a:r>
              <a:rPr lang="en-US" sz="1600" dirty="0"/>
              <a:t>San Francisco is city which have the big market for Electronics sales and advertising there will benefit a lot.</a:t>
            </a:r>
          </a:p>
          <a:p>
            <a:r>
              <a:rPr lang="en-US" sz="1600" dirty="0"/>
              <a:t>Silicon Valley's location in the San Francisco area contributes to its strong electronics market.</a:t>
            </a:r>
          </a:p>
          <a:p>
            <a:r>
              <a:rPr lang="en-US" sz="1600" dirty="0"/>
              <a:t>On the other hand, Portland, Maine, has the smallest electronics market among all US cities.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46500" y="707105"/>
            <a:ext cx="6697328" cy="643999"/>
          </a:xfrm>
        </p:spPr>
        <p:txBody>
          <a:bodyPr/>
          <a:lstStyle/>
          <a:p>
            <a:r>
              <a:rPr lang="en-US" sz="2000" dirty="0"/>
              <a:t>Q.3) What time should we display advertisements to maximize the likelihood of customer’s buying product?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46500" y="1351104"/>
            <a:ext cx="6697328" cy="2077896"/>
          </a:xfrm>
        </p:spPr>
        <p:txBody>
          <a:bodyPr/>
          <a:lstStyle/>
          <a:p>
            <a:r>
              <a:rPr lang="en-US" sz="1600" dirty="0"/>
              <a:t>Data analysis reveals two main peaks in customer orders: around 11 a.m. and 7 p.m.</a:t>
            </a:r>
          </a:p>
          <a:p>
            <a:r>
              <a:rPr lang="en-US" sz="1600" dirty="0"/>
              <a:t>These times coincide with morning and post-work activities.</a:t>
            </a:r>
          </a:p>
          <a:p>
            <a:r>
              <a:rPr lang="en-US" sz="1600" dirty="0"/>
              <a:t>To maximize advertising effectiveness, consider targeting ads just before 11 a.m., around 12 p.m., and at 6 p.m. or 7 p.m.</a:t>
            </a:r>
          </a:p>
          <a:p>
            <a:r>
              <a:rPr lang="en-US" sz="1600" dirty="0"/>
              <a:t>Segmenting data by specific cities could offer additional insights for tailored advertising strategies.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C30B880-E9EA-07A9-C500-AA0971FCE1B9}"/>
              </a:ext>
            </a:extLst>
          </p:cNvPr>
          <p:cNvSpPr txBox="1">
            <a:spLocks/>
          </p:cNvSpPr>
          <p:nvPr/>
        </p:nvSpPr>
        <p:spPr>
          <a:xfrm>
            <a:off x="4346500" y="3431435"/>
            <a:ext cx="6697328" cy="454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Q.4) What products are most often sold together?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C4120F2-56DC-4655-EC4E-45BCE73FE5AC}"/>
              </a:ext>
            </a:extLst>
          </p:cNvPr>
          <p:cNvSpPr txBox="1">
            <a:spLocks/>
          </p:cNvSpPr>
          <p:nvPr/>
        </p:nvSpPr>
        <p:spPr>
          <a:xfrm>
            <a:off x="4346500" y="4072999"/>
            <a:ext cx="6697328" cy="207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identify common sets of three items, start by analyzing data for pairs.</a:t>
            </a:r>
          </a:p>
          <a:p>
            <a:r>
              <a:rPr lang="en-US" sz="1600" dirty="0"/>
              <a:t>Utilize this insight to create more intelligent promotions for business.</a:t>
            </a:r>
          </a:p>
          <a:p>
            <a:r>
              <a:rPr lang="en-US" sz="1600" dirty="0"/>
              <a:t>For example, when selling an iPhone, offer bundle deals that include related items like a lightning charging cable to attract a wider audience.</a:t>
            </a:r>
          </a:p>
          <a:p>
            <a:r>
              <a:rPr lang="en-US" sz="1600" dirty="0"/>
              <a:t>Use this data strategically to inform business decisions and boost sales.</a:t>
            </a:r>
          </a:p>
        </p:txBody>
      </p:sp>
    </p:spTree>
    <p:extLst>
      <p:ext uri="{BB962C8B-B14F-4D97-AF65-F5344CB8AC3E}">
        <p14:creationId xmlns:p14="http://schemas.microsoft.com/office/powerpoint/2010/main" val="90339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46500" y="1414464"/>
            <a:ext cx="6697328" cy="810814"/>
          </a:xfrm>
        </p:spPr>
        <p:txBody>
          <a:bodyPr/>
          <a:lstStyle/>
          <a:p>
            <a:r>
              <a:rPr lang="en-US" sz="2400" dirty="0"/>
              <a:t>Q.5) What product sold the most? Why do you think it sold the most?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46500" y="2462892"/>
            <a:ext cx="6697328" cy="3109233"/>
          </a:xfrm>
        </p:spPr>
        <p:txBody>
          <a:bodyPr/>
          <a:lstStyle/>
          <a:p>
            <a:r>
              <a:rPr lang="en-US" sz="1800" dirty="0"/>
              <a:t>High demand for triple-A and double-A batteries and electronic accessories (e.g., Lightning and USB-C cables) drives their high quantity ordered.</a:t>
            </a:r>
          </a:p>
          <a:p>
            <a:r>
              <a:rPr lang="en-US" sz="1800" dirty="0"/>
              <a:t>Expensive products like the LG dryer have lower demand due to their price.</a:t>
            </a:r>
          </a:p>
          <a:p>
            <a:r>
              <a:rPr lang="en-US" sz="1800" dirty="0"/>
              <a:t>Popular items like MacBooks and ThinkPad laptops see high quantities ordered, primarily because of their widespread appeal, especially among students.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1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>
            <a:alphaModFix amt="85000"/>
          </a:blip>
          <a:srcRect t="8496" b="10927"/>
          <a:stretch/>
        </p:blipFill>
        <p:spPr>
          <a:xfrm>
            <a:off x="391110" y="2493385"/>
            <a:ext cx="1465840" cy="128939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>
            <a:alphaModFix amt="85000"/>
          </a:blip>
          <a:srcRect l="19492" r="13452"/>
          <a:stretch/>
        </p:blipFill>
        <p:spPr>
          <a:xfrm>
            <a:off x="2754948" y="2502098"/>
            <a:ext cx="1465840" cy="1289394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>
            <a:alphaModFix amt="85000"/>
          </a:blip>
          <a:srcRect l="11324" r="11987"/>
          <a:stretch/>
        </p:blipFill>
        <p:spPr>
          <a:xfrm>
            <a:off x="3948599" y="3194928"/>
            <a:ext cx="1465840" cy="1289394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Jatin Naresh Dolas</a:t>
            </a:r>
          </a:p>
          <a:p>
            <a:pPr lvl="0"/>
            <a:r>
              <a:rPr lang="en-US" dirty="0"/>
              <a:t>jatindolas18@gmail.com</a:t>
            </a:r>
          </a:p>
          <a:p>
            <a:pPr lvl="0"/>
            <a:r>
              <a:rPr lang="en-US" sz="1800" u="sng" dirty="0">
                <a:solidFill>
                  <a:schemeClr val="accent5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github.com/JatinD18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3">
            <a:alphaModFix amt="85000"/>
          </a:blip>
          <a:srcRect t="12034" b="10393"/>
          <a:stretch/>
        </p:blipFill>
        <p:spPr>
          <a:xfrm>
            <a:off x="5151412" y="5238680"/>
            <a:ext cx="1465840" cy="1289394"/>
          </a:xfr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Electronic Sales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273700"/>
            <a:ext cx="5117162" cy="1032097"/>
          </a:xfrm>
        </p:spPr>
        <p:txBody>
          <a:bodyPr/>
          <a:lstStyle/>
          <a:p>
            <a:r>
              <a:rPr lang="en-US" altLang="zh-CN" sz="4800" dirty="0"/>
              <a:t>Introduction</a:t>
            </a:r>
            <a:endParaRPr lang="en-US" sz="4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5117162" cy="2136579"/>
          </a:xfrm>
        </p:spPr>
        <p:txBody>
          <a:bodyPr/>
          <a:lstStyle/>
          <a:p>
            <a:r>
              <a:rPr lang="en-US" sz="2000" dirty="0"/>
              <a:t>Electronic Sales Analysis involves the comprehensive examination of the purchases of electronic devices, equipment, and accessories made over a period of 12 months from retail stores located in various regions throughout the United States of America.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clrChange>
              <a:clrFrom>
                <a:srgbClr val="EEFEFE"/>
              </a:clrFrom>
              <a:clrTo>
                <a:srgbClr val="EEFEFE">
                  <a:alpha val="0"/>
                </a:srgbClr>
              </a:clrTo>
            </a:clrChange>
            <a:alphaModFix amt="85000"/>
          </a:blip>
          <a:srcRect l="23561" r="23561"/>
          <a:stretch/>
        </p:blipFill>
        <p:spPr>
          <a:xfrm>
            <a:off x="5745163" y="0"/>
            <a:ext cx="6446837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77" y="949324"/>
            <a:ext cx="4722478" cy="859919"/>
          </a:xfrm>
        </p:spPr>
        <p:txBody>
          <a:bodyPr/>
          <a:lstStyle/>
          <a:p>
            <a:r>
              <a:rPr lang="en-US" sz="5400" dirty="0"/>
              <a:t>Data Processing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96839" y="2253989"/>
            <a:ext cx="6697330" cy="641773"/>
          </a:xfrm>
        </p:spPr>
        <p:txBody>
          <a:bodyPr/>
          <a:lstStyle/>
          <a:p>
            <a:r>
              <a:rPr lang="en-US" sz="3200" dirty="0"/>
              <a:t>Processing Data 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Workflow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6839" y="2973606"/>
            <a:ext cx="6697330" cy="2935070"/>
          </a:xfrm>
        </p:spPr>
        <p:txBody>
          <a:bodyPr/>
          <a:lstStyle/>
          <a:p>
            <a:r>
              <a:rPr lang="en-US" sz="2400" dirty="0"/>
              <a:t>I used the Python tool its libraries to process the data like Pandas, OS, and NumPy.</a:t>
            </a:r>
          </a:p>
          <a:p>
            <a:r>
              <a:rPr lang="en-US" sz="2400" dirty="0"/>
              <a:t>Merged 12 csv files into single csv file.</a:t>
            </a:r>
          </a:p>
          <a:p>
            <a:r>
              <a:rPr lang="en-US" sz="2400" dirty="0"/>
              <a:t>Dropped all null values and removed columns from data frame.</a:t>
            </a:r>
          </a:p>
          <a:p>
            <a:r>
              <a:rPr lang="en-US" sz="2400" dirty="0"/>
              <a:t>Augmented the data with additional columns like Month, Sales, and City.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67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0155466-9883-B5DB-6186-4C42C56280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850" cy="2051050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Representations in upcoming slides</a:t>
            </a:r>
          </a:p>
        </p:txBody>
      </p:sp>
      <p:pic>
        <p:nvPicPr>
          <p:cNvPr id="10" name="Picture Placeholder 9" descr="A hand with a finger pointing at a diagram&#10;&#10;Description automatically generated with medium confidence">
            <a:extLst>
              <a:ext uri="{FF2B5EF4-FFF2-40B4-BE49-F238E27FC236}">
                <a16:creationId xmlns:a16="http://schemas.microsoft.com/office/drawing/2014/main" id="{B93C6852-E631-56F5-7C60-1BB5AB2A746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>
            <a:alphaModFix amt="85000"/>
          </a:blip>
          <a:srcRect l="18288" r="28833"/>
          <a:stretch/>
        </p:blipFill>
        <p:spPr>
          <a:xfrm>
            <a:off x="5745001" y="10"/>
            <a:ext cx="6446999" cy="6857990"/>
          </a:xfrm>
          <a:noFill/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264CD71A-A95F-5D0E-D7CA-46CA5D8C2D52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Electronic Sales Analysis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9F1DDB5B-0AE2-97DC-4CA8-C55212F2C33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6C42D0-B04E-A8C2-05CA-EDA93502AB6B}"/>
              </a:ext>
            </a:extLst>
          </p:cNvPr>
          <p:cNvSpPr txBox="1">
            <a:spLocks/>
          </p:cNvSpPr>
          <p:nvPr/>
        </p:nvSpPr>
        <p:spPr>
          <a:xfrm>
            <a:off x="651101" y="274955"/>
            <a:ext cx="11007499" cy="853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Q.1) What was the best month for Sales? How much was earned that month? </a:t>
            </a:r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65758DBE-0B74-2034-5474-FD4218F1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1" y="1343025"/>
            <a:ext cx="10543068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6C42D0-B04E-A8C2-05CA-EDA93502AB6B}"/>
              </a:ext>
            </a:extLst>
          </p:cNvPr>
          <p:cNvSpPr txBox="1">
            <a:spLocks/>
          </p:cNvSpPr>
          <p:nvPr/>
        </p:nvSpPr>
        <p:spPr>
          <a:xfrm>
            <a:off x="651102" y="274955"/>
            <a:ext cx="10889796" cy="633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Q.2) What city had the highest number of Sales?</a:t>
            </a:r>
          </a:p>
        </p:txBody>
      </p:sp>
      <p:pic>
        <p:nvPicPr>
          <p:cNvPr id="6" name="Picture 5" descr="A graph of sales in different cities&#10;&#10;Description automatically generated with medium confidence">
            <a:extLst>
              <a:ext uri="{FF2B5EF4-FFF2-40B4-BE49-F238E27FC236}">
                <a16:creationId xmlns:a16="http://schemas.microsoft.com/office/drawing/2014/main" id="{33D7CC66-FCA1-A799-C7B0-EDA27B21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1" y="1014413"/>
            <a:ext cx="10692000" cy="49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6C42D0-B04E-A8C2-05CA-EDA93502AB6B}"/>
              </a:ext>
            </a:extLst>
          </p:cNvPr>
          <p:cNvSpPr txBox="1">
            <a:spLocks/>
          </p:cNvSpPr>
          <p:nvPr/>
        </p:nvSpPr>
        <p:spPr>
          <a:xfrm>
            <a:off x="651102" y="274955"/>
            <a:ext cx="10889796" cy="7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Q.3) What time should we display advertisements to maximize the likelihood of customer’s buying product?</a:t>
            </a:r>
            <a:endParaRPr lang="en-US" sz="11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9D1574D2-8F10-E76F-161A-54B797FF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2" y="1225723"/>
            <a:ext cx="10709537" cy="48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2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08788000"/>
              </p:ext>
            </p:extLst>
          </p:nvPr>
        </p:nvGraphicFramePr>
        <p:xfrm>
          <a:off x="651102" y="1228723"/>
          <a:ext cx="10613144" cy="48320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306572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5306572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</a:tblGrid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iPhone and Lightning Charging Cable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Phone and USB-C Charging Cable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987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iPhone and Wired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447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Phone and Wired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/>
                          </a:solidFill>
                        </a:rPr>
                        <a:t>414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Vareebadd Phone and USB-C Charging Cable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25764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iPhone and Apple Air pods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84426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Phone and Bose SoundSport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544188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USB-C Charging Cable and Wired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499097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Vareebadd Phone and Wired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757269"/>
                  </a:ext>
                </a:extLst>
              </a:tr>
              <a:tr h="4392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Lightning Charging Cable and Wired Headphones</a:t>
                      </a:r>
                      <a:endParaRPr lang="en-US" b="0" i="0" dirty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accent6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25869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Electronic Sales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E35170C-B42F-EC94-5E0A-C3502287CFDB}"/>
              </a:ext>
            </a:extLst>
          </p:cNvPr>
          <p:cNvSpPr txBox="1">
            <a:spLocks/>
          </p:cNvSpPr>
          <p:nvPr/>
        </p:nvSpPr>
        <p:spPr>
          <a:xfrm>
            <a:off x="651102" y="274955"/>
            <a:ext cx="10889796" cy="7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Q.4) What products are most often sold together?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597</TotalTime>
  <Words>1179</Words>
  <Application>Microsoft Office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Abadi</vt:lpstr>
      <vt:lpstr>Arial</vt:lpstr>
      <vt:lpstr>Calibri</vt:lpstr>
      <vt:lpstr>Helvetica Neue</vt:lpstr>
      <vt:lpstr>Lato</vt:lpstr>
      <vt:lpstr>Posterama</vt:lpstr>
      <vt:lpstr>Posterama Text Black</vt:lpstr>
      <vt:lpstr>Posterama Text SemiBold</vt:lpstr>
      <vt:lpstr>Custom​​</vt:lpstr>
      <vt:lpstr>Electronic Sales Analysis</vt:lpstr>
      <vt:lpstr>Agenda</vt:lpstr>
      <vt:lpstr>Introduction</vt:lpstr>
      <vt:lpstr>Data Processing</vt:lpstr>
      <vt:lpstr>Data 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Insights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Sales Analysis</dc:title>
  <dc:creator>Jatin Dolas</dc:creator>
  <cp:lastModifiedBy>Jatin Dolas</cp:lastModifiedBy>
  <cp:revision>13</cp:revision>
  <dcterms:created xsi:type="dcterms:W3CDTF">2023-10-20T05:11:38Z</dcterms:created>
  <dcterms:modified xsi:type="dcterms:W3CDTF">2023-11-27T04:46:31Z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