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77" r:id="rId8"/>
    <p:sldId id="276" r:id="rId9"/>
    <p:sldId id="278" r:id="rId10"/>
    <p:sldId id="279" r:id="rId11"/>
    <p:sldId id="280" r:id="rId12"/>
    <p:sldId id="281" r:id="rId13"/>
    <p:sldId id="282" r:id="rId14"/>
    <p:sldId id="283" r:id="rId15"/>
    <p:sldId id="269" r:id="rId16"/>
    <p:sldId id="284"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837" autoAdjust="0"/>
  </p:normalViewPr>
  <p:slideViewPr>
    <p:cSldViewPr snapToGrid="0">
      <p:cViewPr varScale="1">
        <p:scale>
          <a:sx n="63" d="100"/>
          <a:sy n="63" d="100"/>
        </p:scale>
        <p:origin x="1284" y="6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3A1CA-A05A-4F84-BC86-C01D31C2D16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79A04BA-BB66-4BF6-A0FB-9F907278A548}">
      <dgm:prSet/>
      <dgm:spPr/>
      <dgm:t>
        <a:bodyPr/>
        <a:lstStyle/>
        <a:p>
          <a:r>
            <a:rPr lang="en-US"/>
            <a:t>Introduction</a:t>
          </a:r>
        </a:p>
      </dgm:t>
    </dgm:pt>
    <dgm:pt modelId="{AA8BFE1A-E559-435C-915A-EC90D0EB8C13}" type="parTrans" cxnId="{9AA028F7-D196-4460-9053-E9BDC2C7D400}">
      <dgm:prSet/>
      <dgm:spPr/>
      <dgm:t>
        <a:bodyPr/>
        <a:lstStyle/>
        <a:p>
          <a:endParaRPr lang="en-US"/>
        </a:p>
      </dgm:t>
    </dgm:pt>
    <dgm:pt modelId="{BFD3E076-C24D-437F-91D4-F135038EFEA8}" type="sibTrans" cxnId="{9AA028F7-D196-4460-9053-E9BDC2C7D400}">
      <dgm:prSet/>
      <dgm:spPr/>
      <dgm:t>
        <a:bodyPr/>
        <a:lstStyle/>
        <a:p>
          <a:endParaRPr lang="en-US"/>
        </a:p>
      </dgm:t>
    </dgm:pt>
    <dgm:pt modelId="{14C94C14-C88C-4982-9F0F-A9D786D840E5}">
      <dgm:prSet/>
      <dgm:spPr/>
      <dgm:t>
        <a:bodyPr/>
        <a:lstStyle/>
        <a:p>
          <a:r>
            <a:rPr lang="en-US"/>
            <a:t>Data Processing</a:t>
          </a:r>
        </a:p>
      </dgm:t>
    </dgm:pt>
    <dgm:pt modelId="{DED3FC18-780C-414B-9DAB-0A69CC3D2D3E}" type="parTrans" cxnId="{D2573389-3581-456B-8AFE-BB7FD69AAFA1}">
      <dgm:prSet/>
      <dgm:spPr/>
      <dgm:t>
        <a:bodyPr/>
        <a:lstStyle/>
        <a:p>
          <a:endParaRPr lang="en-US"/>
        </a:p>
      </dgm:t>
    </dgm:pt>
    <dgm:pt modelId="{81612243-ACFC-4FA6-A8C2-801AD02B0722}" type="sibTrans" cxnId="{D2573389-3581-456B-8AFE-BB7FD69AAFA1}">
      <dgm:prSet/>
      <dgm:spPr/>
      <dgm:t>
        <a:bodyPr/>
        <a:lstStyle/>
        <a:p>
          <a:endParaRPr lang="en-US"/>
        </a:p>
      </dgm:t>
    </dgm:pt>
    <dgm:pt modelId="{4BB32D3B-1118-421D-BDB4-9FC927400709}">
      <dgm:prSet/>
      <dgm:spPr/>
      <dgm:t>
        <a:bodyPr/>
        <a:lstStyle/>
        <a:p>
          <a:r>
            <a:rPr lang="en-US"/>
            <a:t>Data Visualization</a:t>
          </a:r>
        </a:p>
      </dgm:t>
    </dgm:pt>
    <dgm:pt modelId="{552E65F5-0556-4C8C-876F-356E4FB68CB1}" type="parTrans" cxnId="{FE18E085-6414-4A99-B94B-B5BF1C2361D6}">
      <dgm:prSet/>
      <dgm:spPr/>
      <dgm:t>
        <a:bodyPr/>
        <a:lstStyle/>
        <a:p>
          <a:endParaRPr lang="en-US"/>
        </a:p>
      </dgm:t>
    </dgm:pt>
    <dgm:pt modelId="{BD42B1C1-9A34-444C-AAA9-9DD4ECC97761}" type="sibTrans" cxnId="{FE18E085-6414-4A99-B94B-B5BF1C2361D6}">
      <dgm:prSet/>
      <dgm:spPr/>
      <dgm:t>
        <a:bodyPr/>
        <a:lstStyle/>
        <a:p>
          <a:endParaRPr lang="en-US"/>
        </a:p>
      </dgm:t>
    </dgm:pt>
    <dgm:pt modelId="{02EBF10B-FE16-4DB7-AB4D-F4A54D60567C}">
      <dgm:prSet/>
      <dgm:spPr/>
      <dgm:t>
        <a:bodyPr/>
        <a:lstStyle/>
        <a:p>
          <a:r>
            <a:rPr lang="en-US"/>
            <a:t>Insights</a:t>
          </a:r>
        </a:p>
      </dgm:t>
    </dgm:pt>
    <dgm:pt modelId="{25DC4446-05B4-44B9-B81A-8059688373B5}" type="parTrans" cxnId="{CEC7A4F5-1F40-40EB-906B-15BA48FE5FD4}">
      <dgm:prSet/>
      <dgm:spPr/>
      <dgm:t>
        <a:bodyPr/>
        <a:lstStyle/>
        <a:p>
          <a:endParaRPr lang="en-US"/>
        </a:p>
      </dgm:t>
    </dgm:pt>
    <dgm:pt modelId="{2B093D87-D265-4612-AF16-A50F7CA4A758}" type="sibTrans" cxnId="{CEC7A4F5-1F40-40EB-906B-15BA48FE5FD4}">
      <dgm:prSet/>
      <dgm:spPr/>
      <dgm:t>
        <a:bodyPr/>
        <a:lstStyle/>
        <a:p>
          <a:endParaRPr lang="en-US"/>
        </a:p>
      </dgm:t>
    </dgm:pt>
    <dgm:pt modelId="{67FB031C-6632-48E6-A81E-E22D3B56F2B8}">
      <dgm:prSet/>
      <dgm:spPr/>
      <dgm:t>
        <a:bodyPr/>
        <a:lstStyle/>
        <a:p>
          <a:r>
            <a:rPr lang="en-US"/>
            <a:t>Conclusion</a:t>
          </a:r>
        </a:p>
      </dgm:t>
    </dgm:pt>
    <dgm:pt modelId="{F305ADF9-00CC-465A-99D4-016B97835173}" type="parTrans" cxnId="{2BE55E5E-A783-4341-8E92-CF7E928983CC}">
      <dgm:prSet/>
      <dgm:spPr/>
      <dgm:t>
        <a:bodyPr/>
        <a:lstStyle/>
        <a:p>
          <a:endParaRPr lang="en-US"/>
        </a:p>
      </dgm:t>
    </dgm:pt>
    <dgm:pt modelId="{810B68DB-44E8-494D-9F10-BE795427C1D6}" type="sibTrans" cxnId="{2BE55E5E-A783-4341-8E92-CF7E928983CC}">
      <dgm:prSet/>
      <dgm:spPr/>
      <dgm:t>
        <a:bodyPr/>
        <a:lstStyle/>
        <a:p>
          <a:endParaRPr lang="en-US"/>
        </a:p>
      </dgm:t>
    </dgm:pt>
    <dgm:pt modelId="{3F4E8CB2-2EFC-4EA0-B80B-A328527A343F}" type="pres">
      <dgm:prSet presAssocID="{7CB3A1CA-A05A-4F84-BC86-C01D31C2D16F}" presName="vert0" presStyleCnt="0">
        <dgm:presLayoutVars>
          <dgm:dir/>
          <dgm:animOne val="branch"/>
          <dgm:animLvl val="lvl"/>
        </dgm:presLayoutVars>
      </dgm:prSet>
      <dgm:spPr/>
    </dgm:pt>
    <dgm:pt modelId="{64908A43-C22D-4D82-BBFC-D72D2416C62B}" type="pres">
      <dgm:prSet presAssocID="{A79A04BA-BB66-4BF6-A0FB-9F907278A548}" presName="thickLine" presStyleLbl="alignNode1" presStyleIdx="0" presStyleCnt="5"/>
      <dgm:spPr/>
    </dgm:pt>
    <dgm:pt modelId="{B0BDFFE3-4EDA-4152-9B0B-EAE2BA3B43D5}" type="pres">
      <dgm:prSet presAssocID="{A79A04BA-BB66-4BF6-A0FB-9F907278A548}" presName="horz1" presStyleCnt="0"/>
      <dgm:spPr/>
    </dgm:pt>
    <dgm:pt modelId="{EDCEB649-D48F-4994-9999-4F87B21B3F8C}" type="pres">
      <dgm:prSet presAssocID="{A79A04BA-BB66-4BF6-A0FB-9F907278A548}" presName="tx1" presStyleLbl="revTx" presStyleIdx="0" presStyleCnt="5"/>
      <dgm:spPr/>
    </dgm:pt>
    <dgm:pt modelId="{20A2EDBC-7EB3-43E5-B0AB-C7543AB5FE4A}" type="pres">
      <dgm:prSet presAssocID="{A79A04BA-BB66-4BF6-A0FB-9F907278A548}" presName="vert1" presStyleCnt="0"/>
      <dgm:spPr/>
    </dgm:pt>
    <dgm:pt modelId="{BC404BEF-A1DE-497D-9CE2-0201F5A6D092}" type="pres">
      <dgm:prSet presAssocID="{14C94C14-C88C-4982-9F0F-A9D786D840E5}" presName="thickLine" presStyleLbl="alignNode1" presStyleIdx="1" presStyleCnt="5"/>
      <dgm:spPr/>
    </dgm:pt>
    <dgm:pt modelId="{569DA464-B419-4BB9-BDC7-C6C5DAC8CF76}" type="pres">
      <dgm:prSet presAssocID="{14C94C14-C88C-4982-9F0F-A9D786D840E5}" presName="horz1" presStyleCnt="0"/>
      <dgm:spPr/>
    </dgm:pt>
    <dgm:pt modelId="{8DFECA4D-9CD2-494E-9DC9-8C4D352D9BCB}" type="pres">
      <dgm:prSet presAssocID="{14C94C14-C88C-4982-9F0F-A9D786D840E5}" presName="tx1" presStyleLbl="revTx" presStyleIdx="1" presStyleCnt="5"/>
      <dgm:spPr/>
    </dgm:pt>
    <dgm:pt modelId="{F97E6A08-614E-4C54-AB65-021CFDBB59BE}" type="pres">
      <dgm:prSet presAssocID="{14C94C14-C88C-4982-9F0F-A9D786D840E5}" presName="vert1" presStyleCnt="0"/>
      <dgm:spPr/>
    </dgm:pt>
    <dgm:pt modelId="{0BFBDBB1-776F-4D95-88AC-93418FACD6FA}" type="pres">
      <dgm:prSet presAssocID="{4BB32D3B-1118-421D-BDB4-9FC927400709}" presName="thickLine" presStyleLbl="alignNode1" presStyleIdx="2" presStyleCnt="5"/>
      <dgm:spPr/>
    </dgm:pt>
    <dgm:pt modelId="{8EEE38FA-81F1-45E7-93C8-B000CA6B707E}" type="pres">
      <dgm:prSet presAssocID="{4BB32D3B-1118-421D-BDB4-9FC927400709}" presName="horz1" presStyleCnt="0"/>
      <dgm:spPr/>
    </dgm:pt>
    <dgm:pt modelId="{81273D0C-F9EB-4C86-89FE-9BA5415EE3ED}" type="pres">
      <dgm:prSet presAssocID="{4BB32D3B-1118-421D-BDB4-9FC927400709}" presName="tx1" presStyleLbl="revTx" presStyleIdx="2" presStyleCnt="5"/>
      <dgm:spPr/>
    </dgm:pt>
    <dgm:pt modelId="{EA6AEB4B-1970-44C4-AC34-C9D93C4FBA5A}" type="pres">
      <dgm:prSet presAssocID="{4BB32D3B-1118-421D-BDB4-9FC927400709}" presName="vert1" presStyleCnt="0"/>
      <dgm:spPr/>
    </dgm:pt>
    <dgm:pt modelId="{4423E797-6B72-4834-88ED-7DC5BAADAA73}" type="pres">
      <dgm:prSet presAssocID="{02EBF10B-FE16-4DB7-AB4D-F4A54D60567C}" presName="thickLine" presStyleLbl="alignNode1" presStyleIdx="3" presStyleCnt="5"/>
      <dgm:spPr/>
    </dgm:pt>
    <dgm:pt modelId="{5B2E5A02-BAA7-4A44-962B-59A07F614F7C}" type="pres">
      <dgm:prSet presAssocID="{02EBF10B-FE16-4DB7-AB4D-F4A54D60567C}" presName="horz1" presStyleCnt="0"/>
      <dgm:spPr/>
    </dgm:pt>
    <dgm:pt modelId="{17AA82A1-27C3-4D93-B327-775D695C08B5}" type="pres">
      <dgm:prSet presAssocID="{02EBF10B-FE16-4DB7-AB4D-F4A54D60567C}" presName="tx1" presStyleLbl="revTx" presStyleIdx="3" presStyleCnt="5"/>
      <dgm:spPr/>
    </dgm:pt>
    <dgm:pt modelId="{6267C33E-512A-4F71-850D-0A61B51AB589}" type="pres">
      <dgm:prSet presAssocID="{02EBF10B-FE16-4DB7-AB4D-F4A54D60567C}" presName="vert1" presStyleCnt="0"/>
      <dgm:spPr/>
    </dgm:pt>
    <dgm:pt modelId="{DF067CF0-2D7D-424D-9312-C3249163E03F}" type="pres">
      <dgm:prSet presAssocID="{67FB031C-6632-48E6-A81E-E22D3B56F2B8}" presName="thickLine" presStyleLbl="alignNode1" presStyleIdx="4" presStyleCnt="5"/>
      <dgm:spPr/>
    </dgm:pt>
    <dgm:pt modelId="{CF3F680B-6849-4653-9DE2-F9B047532A09}" type="pres">
      <dgm:prSet presAssocID="{67FB031C-6632-48E6-A81E-E22D3B56F2B8}" presName="horz1" presStyleCnt="0"/>
      <dgm:spPr/>
    </dgm:pt>
    <dgm:pt modelId="{68075111-6E9F-48F4-9848-06F6BA90ACE2}" type="pres">
      <dgm:prSet presAssocID="{67FB031C-6632-48E6-A81E-E22D3B56F2B8}" presName="tx1" presStyleLbl="revTx" presStyleIdx="4" presStyleCnt="5"/>
      <dgm:spPr/>
    </dgm:pt>
    <dgm:pt modelId="{1906EFA9-F9D7-4361-B77E-6F3768E7B4A0}" type="pres">
      <dgm:prSet presAssocID="{67FB031C-6632-48E6-A81E-E22D3B56F2B8}" presName="vert1" presStyleCnt="0"/>
      <dgm:spPr/>
    </dgm:pt>
  </dgm:ptLst>
  <dgm:cxnLst>
    <dgm:cxn modelId="{2BE55E5E-A783-4341-8E92-CF7E928983CC}" srcId="{7CB3A1CA-A05A-4F84-BC86-C01D31C2D16F}" destId="{67FB031C-6632-48E6-A81E-E22D3B56F2B8}" srcOrd="4" destOrd="0" parTransId="{F305ADF9-00CC-465A-99D4-016B97835173}" sibTransId="{810B68DB-44E8-494D-9F10-BE795427C1D6}"/>
    <dgm:cxn modelId="{FE18E085-6414-4A99-B94B-B5BF1C2361D6}" srcId="{7CB3A1CA-A05A-4F84-BC86-C01D31C2D16F}" destId="{4BB32D3B-1118-421D-BDB4-9FC927400709}" srcOrd="2" destOrd="0" parTransId="{552E65F5-0556-4C8C-876F-356E4FB68CB1}" sibTransId="{BD42B1C1-9A34-444C-AAA9-9DD4ECC97761}"/>
    <dgm:cxn modelId="{D2573389-3581-456B-8AFE-BB7FD69AAFA1}" srcId="{7CB3A1CA-A05A-4F84-BC86-C01D31C2D16F}" destId="{14C94C14-C88C-4982-9F0F-A9D786D840E5}" srcOrd="1" destOrd="0" parTransId="{DED3FC18-780C-414B-9DAB-0A69CC3D2D3E}" sibTransId="{81612243-ACFC-4FA6-A8C2-801AD02B0722}"/>
    <dgm:cxn modelId="{247AD48B-15D3-4F94-A324-F5ECD81C3FB3}" type="presOf" srcId="{7CB3A1CA-A05A-4F84-BC86-C01D31C2D16F}" destId="{3F4E8CB2-2EFC-4EA0-B80B-A328527A343F}" srcOrd="0" destOrd="0" presId="urn:microsoft.com/office/officeart/2008/layout/LinedList"/>
    <dgm:cxn modelId="{41389E94-903B-4DC2-8E35-6C5C3C8879C1}" type="presOf" srcId="{67FB031C-6632-48E6-A81E-E22D3B56F2B8}" destId="{68075111-6E9F-48F4-9848-06F6BA90ACE2}" srcOrd="0" destOrd="0" presId="urn:microsoft.com/office/officeart/2008/layout/LinedList"/>
    <dgm:cxn modelId="{0AF784A3-F5DB-4847-A367-4CAD7AD472E5}" type="presOf" srcId="{02EBF10B-FE16-4DB7-AB4D-F4A54D60567C}" destId="{17AA82A1-27C3-4D93-B327-775D695C08B5}" srcOrd="0" destOrd="0" presId="urn:microsoft.com/office/officeart/2008/layout/LinedList"/>
    <dgm:cxn modelId="{9F756FD8-60C3-4DCA-A0C5-3283212F10C5}" type="presOf" srcId="{4BB32D3B-1118-421D-BDB4-9FC927400709}" destId="{81273D0C-F9EB-4C86-89FE-9BA5415EE3ED}" srcOrd="0" destOrd="0" presId="urn:microsoft.com/office/officeart/2008/layout/LinedList"/>
    <dgm:cxn modelId="{CEC7A4F5-1F40-40EB-906B-15BA48FE5FD4}" srcId="{7CB3A1CA-A05A-4F84-BC86-C01D31C2D16F}" destId="{02EBF10B-FE16-4DB7-AB4D-F4A54D60567C}" srcOrd="3" destOrd="0" parTransId="{25DC4446-05B4-44B9-B81A-8059688373B5}" sibTransId="{2B093D87-D265-4612-AF16-A50F7CA4A758}"/>
    <dgm:cxn modelId="{9AA028F7-D196-4460-9053-E9BDC2C7D400}" srcId="{7CB3A1CA-A05A-4F84-BC86-C01D31C2D16F}" destId="{A79A04BA-BB66-4BF6-A0FB-9F907278A548}" srcOrd="0" destOrd="0" parTransId="{AA8BFE1A-E559-435C-915A-EC90D0EB8C13}" sibTransId="{BFD3E076-C24D-437F-91D4-F135038EFEA8}"/>
    <dgm:cxn modelId="{594160F9-1DDF-4CD3-8776-F9E1DCE03296}" type="presOf" srcId="{14C94C14-C88C-4982-9F0F-A9D786D840E5}" destId="{8DFECA4D-9CD2-494E-9DC9-8C4D352D9BCB}" srcOrd="0" destOrd="0" presId="urn:microsoft.com/office/officeart/2008/layout/LinedList"/>
    <dgm:cxn modelId="{8D1F3CFA-2B12-454B-9FEB-518EB4017EED}" type="presOf" srcId="{A79A04BA-BB66-4BF6-A0FB-9F907278A548}" destId="{EDCEB649-D48F-4994-9999-4F87B21B3F8C}" srcOrd="0" destOrd="0" presId="urn:microsoft.com/office/officeart/2008/layout/LinedList"/>
    <dgm:cxn modelId="{710A9A13-AC0A-4846-A554-19E40D710BA4}" type="presParOf" srcId="{3F4E8CB2-2EFC-4EA0-B80B-A328527A343F}" destId="{64908A43-C22D-4D82-BBFC-D72D2416C62B}" srcOrd="0" destOrd="0" presId="urn:microsoft.com/office/officeart/2008/layout/LinedList"/>
    <dgm:cxn modelId="{7CAB15F2-FBF5-41E3-A489-ADE2D543C1E5}" type="presParOf" srcId="{3F4E8CB2-2EFC-4EA0-B80B-A328527A343F}" destId="{B0BDFFE3-4EDA-4152-9B0B-EAE2BA3B43D5}" srcOrd="1" destOrd="0" presId="urn:microsoft.com/office/officeart/2008/layout/LinedList"/>
    <dgm:cxn modelId="{231F428B-41D3-442E-AA37-BEA50E158B25}" type="presParOf" srcId="{B0BDFFE3-4EDA-4152-9B0B-EAE2BA3B43D5}" destId="{EDCEB649-D48F-4994-9999-4F87B21B3F8C}" srcOrd="0" destOrd="0" presId="urn:microsoft.com/office/officeart/2008/layout/LinedList"/>
    <dgm:cxn modelId="{B2A38203-6079-44DC-B890-6051D4BB5341}" type="presParOf" srcId="{B0BDFFE3-4EDA-4152-9B0B-EAE2BA3B43D5}" destId="{20A2EDBC-7EB3-43E5-B0AB-C7543AB5FE4A}" srcOrd="1" destOrd="0" presId="urn:microsoft.com/office/officeart/2008/layout/LinedList"/>
    <dgm:cxn modelId="{2202EB77-17DE-424F-8628-200D214BD6FE}" type="presParOf" srcId="{3F4E8CB2-2EFC-4EA0-B80B-A328527A343F}" destId="{BC404BEF-A1DE-497D-9CE2-0201F5A6D092}" srcOrd="2" destOrd="0" presId="urn:microsoft.com/office/officeart/2008/layout/LinedList"/>
    <dgm:cxn modelId="{7AB289C3-61E4-4DCF-A606-B28EBB7A87EB}" type="presParOf" srcId="{3F4E8CB2-2EFC-4EA0-B80B-A328527A343F}" destId="{569DA464-B419-4BB9-BDC7-C6C5DAC8CF76}" srcOrd="3" destOrd="0" presId="urn:microsoft.com/office/officeart/2008/layout/LinedList"/>
    <dgm:cxn modelId="{9DFE7614-E307-4924-9012-987A626D989B}" type="presParOf" srcId="{569DA464-B419-4BB9-BDC7-C6C5DAC8CF76}" destId="{8DFECA4D-9CD2-494E-9DC9-8C4D352D9BCB}" srcOrd="0" destOrd="0" presId="urn:microsoft.com/office/officeart/2008/layout/LinedList"/>
    <dgm:cxn modelId="{AF23DC1E-90E0-496F-9816-D9D7CA9E4C83}" type="presParOf" srcId="{569DA464-B419-4BB9-BDC7-C6C5DAC8CF76}" destId="{F97E6A08-614E-4C54-AB65-021CFDBB59BE}" srcOrd="1" destOrd="0" presId="urn:microsoft.com/office/officeart/2008/layout/LinedList"/>
    <dgm:cxn modelId="{2199B071-4EC0-432F-9409-4F37852EFAAC}" type="presParOf" srcId="{3F4E8CB2-2EFC-4EA0-B80B-A328527A343F}" destId="{0BFBDBB1-776F-4D95-88AC-93418FACD6FA}" srcOrd="4" destOrd="0" presId="urn:microsoft.com/office/officeart/2008/layout/LinedList"/>
    <dgm:cxn modelId="{49380BAE-7519-4C85-9321-A0A9B797B556}" type="presParOf" srcId="{3F4E8CB2-2EFC-4EA0-B80B-A328527A343F}" destId="{8EEE38FA-81F1-45E7-93C8-B000CA6B707E}" srcOrd="5" destOrd="0" presId="urn:microsoft.com/office/officeart/2008/layout/LinedList"/>
    <dgm:cxn modelId="{4B079642-0530-43FE-83FF-C43DA5DF7301}" type="presParOf" srcId="{8EEE38FA-81F1-45E7-93C8-B000CA6B707E}" destId="{81273D0C-F9EB-4C86-89FE-9BA5415EE3ED}" srcOrd="0" destOrd="0" presId="urn:microsoft.com/office/officeart/2008/layout/LinedList"/>
    <dgm:cxn modelId="{BA58805F-F45A-4997-AD37-419D81F56414}" type="presParOf" srcId="{8EEE38FA-81F1-45E7-93C8-B000CA6B707E}" destId="{EA6AEB4B-1970-44C4-AC34-C9D93C4FBA5A}" srcOrd="1" destOrd="0" presId="urn:microsoft.com/office/officeart/2008/layout/LinedList"/>
    <dgm:cxn modelId="{4AA13A30-6C70-45BA-9DC3-06E5643A4476}" type="presParOf" srcId="{3F4E8CB2-2EFC-4EA0-B80B-A328527A343F}" destId="{4423E797-6B72-4834-88ED-7DC5BAADAA73}" srcOrd="6" destOrd="0" presId="urn:microsoft.com/office/officeart/2008/layout/LinedList"/>
    <dgm:cxn modelId="{A2A6130D-1BBE-42CB-B8CE-09D0DFDE93EF}" type="presParOf" srcId="{3F4E8CB2-2EFC-4EA0-B80B-A328527A343F}" destId="{5B2E5A02-BAA7-4A44-962B-59A07F614F7C}" srcOrd="7" destOrd="0" presId="urn:microsoft.com/office/officeart/2008/layout/LinedList"/>
    <dgm:cxn modelId="{39BFFD44-2AD6-480C-A8B0-48CD6094C90A}" type="presParOf" srcId="{5B2E5A02-BAA7-4A44-962B-59A07F614F7C}" destId="{17AA82A1-27C3-4D93-B327-775D695C08B5}" srcOrd="0" destOrd="0" presId="urn:microsoft.com/office/officeart/2008/layout/LinedList"/>
    <dgm:cxn modelId="{8C20CE94-1151-4CAB-9E4B-E01B176AB731}" type="presParOf" srcId="{5B2E5A02-BAA7-4A44-962B-59A07F614F7C}" destId="{6267C33E-512A-4F71-850D-0A61B51AB589}" srcOrd="1" destOrd="0" presId="urn:microsoft.com/office/officeart/2008/layout/LinedList"/>
    <dgm:cxn modelId="{44DEC71E-F5CB-4132-8041-BB0A74A882F0}" type="presParOf" srcId="{3F4E8CB2-2EFC-4EA0-B80B-A328527A343F}" destId="{DF067CF0-2D7D-424D-9312-C3249163E03F}" srcOrd="8" destOrd="0" presId="urn:microsoft.com/office/officeart/2008/layout/LinedList"/>
    <dgm:cxn modelId="{70C76CE5-523A-467B-8A74-B6C0DFDA4706}" type="presParOf" srcId="{3F4E8CB2-2EFC-4EA0-B80B-A328527A343F}" destId="{CF3F680B-6849-4653-9DE2-F9B047532A09}" srcOrd="9" destOrd="0" presId="urn:microsoft.com/office/officeart/2008/layout/LinedList"/>
    <dgm:cxn modelId="{1C1FA244-5834-4309-BBFA-BACF27A78D18}" type="presParOf" srcId="{CF3F680B-6849-4653-9DE2-F9B047532A09}" destId="{68075111-6E9F-48F4-9848-06F6BA90ACE2}" srcOrd="0" destOrd="0" presId="urn:microsoft.com/office/officeart/2008/layout/LinedList"/>
    <dgm:cxn modelId="{C8F42F9C-8A2E-41D6-8310-7035B717F069}" type="presParOf" srcId="{CF3F680B-6849-4653-9DE2-F9B047532A09}" destId="{1906EFA9-F9D7-4361-B77E-6F3768E7B4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08A43-C22D-4D82-BBFC-D72D2416C62B}">
      <dsp:nvSpPr>
        <dsp:cNvPr id="0" name=""/>
        <dsp:cNvSpPr/>
      </dsp:nvSpPr>
      <dsp:spPr>
        <a:xfrm>
          <a:off x="0" y="410"/>
          <a:ext cx="97791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EB649-D48F-4994-9999-4F87B21B3F8C}">
      <dsp:nvSpPr>
        <dsp:cNvPr id="0" name=""/>
        <dsp:cNvSpPr/>
      </dsp:nvSpPr>
      <dsp:spPr>
        <a:xfrm>
          <a:off x="0" y="410"/>
          <a:ext cx="9779182" cy="67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Introduction</a:t>
          </a:r>
        </a:p>
      </dsp:txBody>
      <dsp:txXfrm>
        <a:off x="0" y="410"/>
        <a:ext cx="9779182" cy="673198"/>
      </dsp:txXfrm>
    </dsp:sp>
    <dsp:sp modelId="{BC404BEF-A1DE-497D-9CE2-0201F5A6D092}">
      <dsp:nvSpPr>
        <dsp:cNvPr id="0" name=""/>
        <dsp:cNvSpPr/>
      </dsp:nvSpPr>
      <dsp:spPr>
        <a:xfrm>
          <a:off x="0" y="673609"/>
          <a:ext cx="97791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ECA4D-9CD2-494E-9DC9-8C4D352D9BCB}">
      <dsp:nvSpPr>
        <dsp:cNvPr id="0" name=""/>
        <dsp:cNvSpPr/>
      </dsp:nvSpPr>
      <dsp:spPr>
        <a:xfrm>
          <a:off x="0" y="673609"/>
          <a:ext cx="9779182" cy="67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Data Processing</a:t>
          </a:r>
        </a:p>
      </dsp:txBody>
      <dsp:txXfrm>
        <a:off x="0" y="673609"/>
        <a:ext cx="9779182" cy="673198"/>
      </dsp:txXfrm>
    </dsp:sp>
    <dsp:sp modelId="{0BFBDBB1-776F-4D95-88AC-93418FACD6FA}">
      <dsp:nvSpPr>
        <dsp:cNvPr id="0" name=""/>
        <dsp:cNvSpPr/>
      </dsp:nvSpPr>
      <dsp:spPr>
        <a:xfrm>
          <a:off x="0" y="1346808"/>
          <a:ext cx="97791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73D0C-F9EB-4C86-89FE-9BA5415EE3ED}">
      <dsp:nvSpPr>
        <dsp:cNvPr id="0" name=""/>
        <dsp:cNvSpPr/>
      </dsp:nvSpPr>
      <dsp:spPr>
        <a:xfrm>
          <a:off x="0" y="1346808"/>
          <a:ext cx="9779182" cy="67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Data Visualization</a:t>
          </a:r>
        </a:p>
      </dsp:txBody>
      <dsp:txXfrm>
        <a:off x="0" y="1346808"/>
        <a:ext cx="9779182" cy="673198"/>
      </dsp:txXfrm>
    </dsp:sp>
    <dsp:sp modelId="{4423E797-6B72-4834-88ED-7DC5BAADAA73}">
      <dsp:nvSpPr>
        <dsp:cNvPr id="0" name=""/>
        <dsp:cNvSpPr/>
      </dsp:nvSpPr>
      <dsp:spPr>
        <a:xfrm>
          <a:off x="0" y="2020006"/>
          <a:ext cx="97791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A82A1-27C3-4D93-B327-775D695C08B5}">
      <dsp:nvSpPr>
        <dsp:cNvPr id="0" name=""/>
        <dsp:cNvSpPr/>
      </dsp:nvSpPr>
      <dsp:spPr>
        <a:xfrm>
          <a:off x="0" y="2020006"/>
          <a:ext cx="9779182" cy="67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Insights</a:t>
          </a:r>
        </a:p>
      </dsp:txBody>
      <dsp:txXfrm>
        <a:off x="0" y="2020006"/>
        <a:ext cx="9779182" cy="673198"/>
      </dsp:txXfrm>
    </dsp:sp>
    <dsp:sp modelId="{DF067CF0-2D7D-424D-9312-C3249163E03F}">
      <dsp:nvSpPr>
        <dsp:cNvPr id="0" name=""/>
        <dsp:cNvSpPr/>
      </dsp:nvSpPr>
      <dsp:spPr>
        <a:xfrm>
          <a:off x="0" y="2693205"/>
          <a:ext cx="97791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75111-6E9F-48F4-9848-06F6BA90ACE2}">
      <dsp:nvSpPr>
        <dsp:cNvPr id="0" name=""/>
        <dsp:cNvSpPr/>
      </dsp:nvSpPr>
      <dsp:spPr>
        <a:xfrm>
          <a:off x="0" y="2693205"/>
          <a:ext cx="9779182" cy="673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Conclusion</a:t>
          </a:r>
        </a:p>
      </dsp:txBody>
      <dsp:txXfrm>
        <a:off x="0" y="2693205"/>
        <a:ext cx="9779182" cy="6731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graphs we can see that most of the buyers are females and even the purchasing power of females are greater than men.</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12927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From above graphs we can see that most of the buyers are of age group between 26-35 years female.</a:t>
            </a:r>
            <a:endParaRPr lang="en-US" i="0"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6232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000000"/>
                </a:solidFill>
                <a:effectLst/>
                <a:latin typeface="Helvetica Neue"/>
              </a:rPr>
              <a:t>From above graphs we can see that most of the orders &amp; total sales/amount are from Uttar Pradesh, Maharashtra and Karnataka, respectively</a:t>
            </a:r>
            <a:r>
              <a:rPr lang="en-US" b="1" i="0" dirty="0">
                <a:solidFill>
                  <a:srgbClr val="000000"/>
                </a:solidFill>
                <a:effectLst/>
                <a:latin typeface="inherit"/>
              </a:rPr>
              <a:t>.</a:t>
            </a: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35452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graphs we can see that most of the buyers are married (women) and they have high purchasing power.</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84712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graphs we can see that most of the buyers are working in IT, Healthcare and Aviation sector.</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78941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above graphs we can see that most of the sold products are from Food, Clothing and Electronics category.</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04717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1" dirty="0"/>
              <a:t>Marital Status – </a:t>
            </a:r>
            <a:r>
              <a:rPr lang="en-US" sz="1200" dirty="0"/>
              <a:t>Most of the buyers are married (women) and they have high purchasing power.</a:t>
            </a:r>
            <a:endParaRPr lang="en-US" sz="1400" b="1" dirty="0"/>
          </a:p>
          <a:p>
            <a:endParaRPr lang="en-US" sz="1400" b="1" dirty="0"/>
          </a:p>
          <a:p>
            <a:pPr marL="285750" indent="-285750">
              <a:buFont typeface="Arial" panose="020B0604020202020204" pitchFamily="34" charset="0"/>
              <a:buChar char="•"/>
            </a:pPr>
            <a:r>
              <a:rPr lang="en-US" sz="1400" b="1" dirty="0"/>
              <a:t>Occupation – </a:t>
            </a:r>
            <a:r>
              <a:rPr lang="en-US" sz="1200" dirty="0"/>
              <a:t>Most of the buyers are working in IT, Healthcare and Aviation sector.</a:t>
            </a:r>
            <a:endParaRPr lang="en-US" sz="1400" b="1" dirty="0"/>
          </a:p>
          <a:p>
            <a:endParaRPr lang="en-US" sz="1400" b="1" dirty="0"/>
          </a:p>
          <a:p>
            <a:pPr marL="285750" indent="-285750">
              <a:buFont typeface="Arial" panose="020B0604020202020204" pitchFamily="34" charset="0"/>
              <a:buChar char="•"/>
            </a:pPr>
            <a:r>
              <a:rPr lang="en-US" sz="1400" b="1" dirty="0"/>
              <a:t>Product Category – </a:t>
            </a:r>
            <a:r>
              <a:rPr lang="en-US" sz="1200" dirty="0"/>
              <a:t>Most of the sold products are from Food, Clothing and Electronics category.</a:t>
            </a:r>
            <a:endParaRPr lang="en-US" sz="1400" b="1"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70419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9299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231906"/>
            <a:ext cx="7096933" cy="2387600"/>
          </a:xfrm>
        </p:spPr>
        <p:txBody>
          <a:bodyPr/>
          <a:lstStyle/>
          <a:p>
            <a:r>
              <a:rPr lang="en-US" dirty="0"/>
              <a:t>Diwali Sales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19506"/>
            <a:ext cx="9500507" cy="941393"/>
          </a:xfrm>
        </p:spPr>
        <p:txBody>
          <a:bodyPr/>
          <a:lstStyle/>
          <a:p>
            <a:r>
              <a:rPr lang="en-US" sz="2400" dirty="0"/>
              <a:t>Jatin Dolas</a:t>
            </a:r>
          </a:p>
          <a:p>
            <a:r>
              <a:rPr lang="en-US" sz="2400" dirty="0"/>
              <a:t>Data Analyst</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5" name="Title 1">
            <a:extLst>
              <a:ext uri="{FF2B5EF4-FFF2-40B4-BE49-F238E27FC236}">
                <a16:creationId xmlns:a16="http://schemas.microsoft.com/office/drawing/2014/main" id="{1FCEC52F-F95E-E446-A01C-D523771EFECB}"/>
              </a:ext>
            </a:extLst>
          </p:cNvPr>
          <p:cNvSpPr>
            <a:spLocks noGrp="1"/>
          </p:cNvSpPr>
          <p:nvPr>
            <p:ph type="title"/>
          </p:nvPr>
        </p:nvSpPr>
        <p:spPr>
          <a:xfrm>
            <a:off x="1167492" y="381001"/>
            <a:ext cx="9779183" cy="647699"/>
          </a:xfrm>
        </p:spPr>
        <p:txBody>
          <a:bodyPr anchor="b">
            <a:normAutofit fontScale="90000"/>
          </a:bodyPr>
          <a:lstStyle/>
          <a:p>
            <a:r>
              <a:rPr lang="en-US" dirty="0"/>
              <a:t>Occupation</a:t>
            </a:r>
          </a:p>
        </p:txBody>
      </p:sp>
      <p:pic>
        <p:nvPicPr>
          <p:cNvPr id="7" name="Picture 6">
            <a:extLst>
              <a:ext uri="{FF2B5EF4-FFF2-40B4-BE49-F238E27FC236}">
                <a16:creationId xmlns:a16="http://schemas.microsoft.com/office/drawing/2014/main" id="{0732CF0D-2D0C-C275-6C10-DFCEA76DCFC6}"/>
              </a:ext>
            </a:extLst>
          </p:cNvPr>
          <p:cNvPicPr>
            <a:picLocks noChangeAspect="1"/>
          </p:cNvPicPr>
          <p:nvPr/>
        </p:nvPicPr>
        <p:blipFill>
          <a:blip r:embed="rId3"/>
          <a:stretch>
            <a:fillRect/>
          </a:stretch>
        </p:blipFill>
        <p:spPr>
          <a:xfrm>
            <a:off x="1167492" y="1028700"/>
            <a:ext cx="9779183" cy="4729163"/>
          </a:xfrm>
          <a:prstGeom prst="rect">
            <a:avLst/>
          </a:prstGeom>
        </p:spPr>
      </p:pic>
    </p:spTree>
    <p:extLst>
      <p:ext uri="{BB962C8B-B14F-4D97-AF65-F5344CB8AC3E}">
        <p14:creationId xmlns:p14="http://schemas.microsoft.com/office/powerpoint/2010/main" val="243394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5" name="Title 1">
            <a:extLst>
              <a:ext uri="{FF2B5EF4-FFF2-40B4-BE49-F238E27FC236}">
                <a16:creationId xmlns:a16="http://schemas.microsoft.com/office/drawing/2014/main" id="{9C46E975-16D2-22D7-964B-17A17439525D}"/>
              </a:ext>
            </a:extLst>
          </p:cNvPr>
          <p:cNvSpPr>
            <a:spLocks noGrp="1"/>
          </p:cNvSpPr>
          <p:nvPr>
            <p:ph type="title"/>
          </p:nvPr>
        </p:nvSpPr>
        <p:spPr>
          <a:xfrm>
            <a:off x="1167492" y="381001"/>
            <a:ext cx="9779183" cy="647699"/>
          </a:xfrm>
        </p:spPr>
        <p:txBody>
          <a:bodyPr anchor="b">
            <a:normAutofit fontScale="90000"/>
          </a:bodyPr>
          <a:lstStyle/>
          <a:p>
            <a:r>
              <a:rPr lang="en-US" dirty="0"/>
              <a:t>Product Category</a:t>
            </a:r>
          </a:p>
        </p:txBody>
      </p:sp>
      <p:pic>
        <p:nvPicPr>
          <p:cNvPr id="7" name="Picture 6">
            <a:extLst>
              <a:ext uri="{FF2B5EF4-FFF2-40B4-BE49-F238E27FC236}">
                <a16:creationId xmlns:a16="http://schemas.microsoft.com/office/drawing/2014/main" id="{602FC8E7-1CAB-5C88-18B7-8F9401001B5D}"/>
              </a:ext>
            </a:extLst>
          </p:cNvPr>
          <p:cNvPicPr>
            <a:picLocks noChangeAspect="1"/>
          </p:cNvPicPr>
          <p:nvPr/>
        </p:nvPicPr>
        <p:blipFill>
          <a:blip r:embed="rId3"/>
          <a:stretch>
            <a:fillRect/>
          </a:stretch>
        </p:blipFill>
        <p:spPr>
          <a:xfrm>
            <a:off x="1167492" y="1028699"/>
            <a:ext cx="9779183" cy="4886325"/>
          </a:xfrm>
          <a:prstGeom prst="rect">
            <a:avLst/>
          </a:prstGeom>
        </p:spPr>
      </p:pic>
    </p:spTree>
    <p:extLst>
      <p:ext uri="{BB962C8B-B14F-4D97-AF65-F5344CB8AC3E}">
        <p14:creationId xmlns:p14="http://schemas.microsoft.com/office/powerpoint/2010/main" val="412875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F46A81-6548-CBE9-D0C6-F8E2A74CDA90}"/>
              </a:ext>
            </a:extLst>
          </p:cNvPr>
          <p:cNvSpPr>
            <a:spLocks noGrp="1"/>
          </p:cNvSpPr>
          <p:nvPr>
            <p:ph type="title"/>
          </p:nvPr>
        </p:nvSpPr>
        <p:spPr>
          <a:xfrm>
            <a:off x="750430" y="381001"/>
            <a:ext cx="10678142" cy="1021080"/>
          </a:xfrm>
        </p:spPr>
        <p:txBody>
          <a:bodyPr/>
          <a:lstStyle/>
          <a:p>
            <a:r>
              <a:rPr lang="en-US" dirty="0"/>
              <a:t>Insights</a:t>
            </a:r>
          </a:p>
        </p:txBody>
      </p:sp>
      <p:sp>
        <p:nvSpPr>
          <p:cNvPr id="79" name="TextBox 78">
            <a:extLst>
              <a:ext uri="{FF2B5EF4-FFF2-40B4-BE49-F238E27FC236}">
                <a16:creationId xmlns:a16="http://schemas.microsoft.com/office/drawing/2014/main" id="{38328F5C-E7E9-5DAB-BC67-99EB502AE622}"/>
              </a:ext>
            </a:extLst>
          </p:cNvPr>
          <p:cNvSpPr txBox="1"/>
          <p:nvPr/>
        </p:nvSpPr>
        <p:spPr>
          <a:xfrm>
            <a:off x="750430" y="1595021"/>
            <a:ext cx="10678142" cy="4093428"/>
          </a:xfrm>
          <a:prstGeom prst="rect">
            <a:avLst/>
          </a:prstGeom>
          <a:noFill/>
        </p:spPr>
        <p:txBody>
          <a:bodyPr wrap="square" rtlCol="0">
            <a:spAutoFit/>
          </a:bodyPr>
          <a:lstStyle/>
          <a:p>
            <a:pPr marL="285750" indent="-285750">
              <a:buFont typeface="Arial" panose="020B0604020202020204" pitchFamily="34" charset="0"/>
              <a:buChar char="•"/>
            </a:pPr>
            <a:r>
              <a:rPr lang="en-US" sz="3600" b="1" dirty="0"/>
              <a:t>Gender –</a:t>
            </a:r>
            <a:r>
              <a:rPr lang="en-US" sz="2800" b="1" dirty="0"/>
              <a:t> </a:t>
            </a:r>
            <a:r>
              <a:rPr lang="en-US" sz="3200" dirty="0"/>
              <a:t>Most of the buyers are females and even the purchasing power of females are greater than men.</a:t>
            </a:r>
            <a:endParaRPr lang="en-US" sz="3600" b="1" dirty="0"/>
          </a:p>
          <a:p>
            <a:endParaRPr lang="en-US" sz="2800" b="1" dirty="0"/>
          </a:p>
          <a:p>
            <a:pPr marL="285750" indent="-285750">
              <a:buFont typeface="Arial" panose="020B0604020202020204" pitchFamily="34" charset="0"/>
              <a:buChar char="•"/>
            </a:pPr>
            <a:r>
              <a:rPr lang="en-US" sz="3600" b="1" dirty="0"/>
              <a:t>Age Group –</a:t>
            </a:r>
            <a:r>
              <a:rPr lang="en-US" sz="2800" b="1" dirty="0"/>
              <a:t> </a:t>
            </a:r>
            <a:r>
              <a:rPr lang="en-US" sz="3200" dirty="0"/>
              <a:t>M</a:t>
            </a:r>
            <a:r>
              <a:rPr lang="en-US" sz="3200" b="0" dirty="0">
                <a:solidFill>
                  <a:srgbClr val="000000"/>
                </a:solidFill>
                <a:effectLst/>
              </a:rPr>
              <a:t>ost of the buyers are of age group between 26-35 years female.</a:t>
            </a:r>
            <a:endParaRPr lang="en-US" sz="2800" b="1" dirty="0"/>
          </a:p>
          <a:p>
            <a:endParaRPr lang="en-US" sz="2800" b="1" dirty="0"/>
          </a:p>
          <a:p>
            <a:pPr marL="285750" indent="-285750">
              <a:buFont typeface="Arial" panose="020B0604020202020204" pitchFamily="34" charset="0"/>
              <a:buChar char="•"/>
            </a:pPr>
            <a:r>
              <a:rPr lang="en-US" sz="3600" b="1" dirty="0"/>
              <a:t>State –</a:t>
            </a:r>
            <a:r>
              <a:rPr lang="en-US" sz="2800" b="1" dirty="0"/>
              <a:t> </a:t>
            </a:r>
            <a:r>
              <a:rPr lang="en-US" sz="3200" dirty="0">
                <a:solidFill>
                  <a:srgbClr val="000000"/>
                </a:solidFill>
              </a:rPr>
              <a:t>M</a:t>
            </a:r>
            <a:r>
              <a:rPr lang="en-US" sz="3200" b="0" i="0" dirty="0">
                <a:solidFill>
                  <a:srgbClr val="000000"/>
                </a:solidFill>
                <a:effectLst/>
              </a:rPr>
              <a:t>ost of the orders &amp; total sales/amount are from Uttar Pradesh, Maharashtra and Karnataka, respectively</a:t>
            </a:r>
            <a:r>
              <a:rPr lang="en-US" sz="3200" b="1" i="0" dirty="0">
                <a:solidFill>
                  <a:srgbClr val="000000"/>
                </a:solidFill>
                <a:effectLst/>
              </a:rPr>
              <a:t>.</a:t>
            </a:r>
            <a:endParaRPr lang="en-US" sz="3200" b="1" dirty="0"/>
          </a:p>
        </p:txBody>
      </p:sp>
    </p:spTree>
    <p:extLst>
      <p:ext uri="{BB962C8B-B14F-4D97-AF65-F5344CB8AC3E}">
        <p14:creationId xmlns:p14="http://schemas.microsoft.com/office/powerpoint/2010/main" val="339626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F46A81-6548-CBE9-D0C6-F8E2A74CDA90}"/>
              </a:ext>
            </a:extLst>
          </p:cNvPr>
          <p:cNvSpPr>
            <a:spLocks noGrp="1"/>
          </p:cNvSpPr>
          <p:nvPr>
            <p:ph type="title"/>
          </p:nvPr>
        </p:nvSpPr>
        <p:spPr>
          <a:xfrm>
            <a:off x="750430" y="381001"/>
            <a:ext cx="10678142" cy="1021080"/>
          </a:xfrm>
        </p:spPr>
        <p:txBody>
          <a:bodyPr/>
          <a:lstStyle/>
          <a:p>
            <a:r>
              <a:rPr lang="en-US" dirty="0"/>
              <a:t>Insights</a:t>
            </a:r>
          </a:p>
        </p:txBody>
      </p:sp>
      <p:sp>
        <p:nvSpPr>
          <p:cNvPr id="79" name="TextBox 78">
            <a:extLst>
              <a:ext uri="{FF2B5EF4-FFF2-40B4-BE49-F238E27FC236}">
                <a16:creationId xmlns:a16="http://schemas.microsoft.com/office/drawing/2014/main" id="{38328F5C-E7E9-5DAB-BC67-99EB502AE622}"/>
              </a:ext>
            </a:extLst>
          </p:cNvPr>
          <p:cNvSpPr txBox="1"/>
          <p:nvPr/>
        </p:nvSpPr>
        <p:spPr>
          <a:xfrm>
            <a:off x="750430" y="1595021"/>
            <a:ext cx="10678142" cy="4339650"/>
          </a:xfrm>
          <a:prstGeom prst="rect">
            <a:avLst/>
          </a:prstGeom>
          <a:noFill/>
        </p:spPr>
        <p:txBody>
          <a:bodyPr wrap="square" rtlCol="0">
            <a:spAutoFit/>
          </a:bodyPr>
          <a:lstStyle/>
          <a:p>
            <a:pPr marL="285750" indent="-285750">
              <a:buFont typeface="Arial" panose="020B0604020202020204" pitchFamily="34" charset="0"/>
              <a:buChar char="•"/>
            </a:pPr>
            <a:r>
              <a:rPr lang="en-US" sz="3600" b="1" dirty="0"/>
              <a:t>Marital Status – </a:t>
            </a:r>
            <a:r>
              <a:rPr lang="en-US" sz="3200" dirty="0"/>
              <a:t>Most of the buyers are married (women) and they have high purchasing power.</a:t>
            </a:r>
            <a:endParaRPr lang="en-US" sz="3600" b="1" dirty="0"/>
          </a:p>
          <a:p>
            <a:endParaRPr lang="en-US" sz="3600" b="1" dirty="0"/>
          </a:p>
          <a:p>
            <a:pPr marL="285750" indent="-285750">
              <a:buFont typeface="Arial" panose="020B0604020202020204" pitchFamily="34" charset="0"/>
              <a:buChar char="•"/>
            </a:pPr>
            <a:r>
              <a:rPr lang="en-US" sz="3600" b="1" dirty="0"/>
              <a:t>Occupation – </a:t>
            </a:r>
            <a:r>
              <a:rPr lang="en-US" sz="3200" dirty="0"/>
              <a:t>Most of the buyers are working in IT, Healthcare and Aviation sector.</a:t>
            </a:r>
            <a:endParaRPr lang="en-US" sz="3600" b="1" dirty="0"/>
          </a:p>
          <a:p>
            <a:endParaRPr lang="en-US" sz="3600" b="1" dirty="0"/>
          </a:p>
          <a:p>
            <a:pPr marL="285750" indent="-285750">
              <a:buFont typeface="Arial" panose="020B0604020202020204" pitchFamily="34" charset="0"/>
              <a:buChar char="•"/>
            </a:pPr>
            <a:r>
              <a:rPr lang="en-US" sz="3600" b="1" dirty="0"/>
              <a:t>Product Category – </a:t>
            </a:r>
            <a:r>
              <a:rPr lang="en-US" sz="3200" dirty="0"/>
              <a:t>Most of the sold products are from Food, Clothing and Electronics category.</a:t>
            </a:r>
            <a:endParaRPr lang="en-US" sz="3600" b="1" dirty="0"/>
          </a:p>
        </p:txBody>
      </p:sp>
    </p:spTree>
    <p:extLst>
      <p:ext uri="{BB962C8B-B14F-4D97-AF65-F5344CB8AC3E}">
        <p14:creationId xmlns:p14="http://schemas.microsoft.com/office/powerpoint/2010/main" val="45615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Most of the Married women lies between 26-35 years of age group from UP, Maharashtra and Karnataka region working in IT, Healthcare and Aviation sector are more likely to buy products from Food, Clothing and Electronics category.</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a:spcAft>
                <a:spcPts val="600"/>
              </a:spcAft>
            </a:pPr>
            <a:r>
              <a:rPr lang="en-US" dirty="0"/>
              <a:t>Diwali Sales Analysis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Jatin Dolas​</a:t>
            </a:r>
          </a:p>
          <a:p>
            <a:r>
              <a:rPr lang="en-US" dirty="0"/>
              <a:t>jatindolas18@gmail.com</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10" name="Content Placeholder 2">
            <a:extLst>
              <a:ext uri="{FF2B5EF4-FFF2-40B4-BE49-F238E27FC236}">
                <a16:creationId xmlns:a16="http://schemas.microsoft.com/office/drawing/2014/main" id="{89735116-AFC1-9105-DBCA-A28B79FB9DF9}"/>
              </a:ext>
            </a:extLst>
          </p:cNvPr>
          <p:cNvGraphicFramePr>
            <a:graphicFrameLocks noGrp="1"/>
          </p:cNvGraphicFramePr>
          <p:nvPr>
            <p:ph idx="1"/>
            <p:extLst>
              <p:ext uri="{D42A27DB-BD31-4B8C-83A1-F6EECF244321}">
                <p14:modId xmlns:p14="http://schemas.microsoft.com/office/powerpoint/2010/main" val="1163876934"/>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In this presentation, we shed light on the post-Diwali scenario where businesses reflect on their performance and assess the impact of their Diwali sales strategies. Diwali, the Festival of Lights, is a time of great significance for businesses, and analyzing the results of your efforts is crucial for future success. We will explore the power of data, dissect the key metrics, and share insights on how to conduct a comprehensive Diwali sales analysis. Let's embark on this journey to uncover the brilliance of data-driven decision-making.</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pPr>
              <a:spcAft>
                <a:spcPts val="600"/>
              </a:spcAft>
            </a:pPr>
            <a:r>
              <a:rPr lang="en-US" dirty="0"/>
              <a:t>Diwali Sales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
        <p:nvSpPr>
          <p:cNvPr id="3" name="Content Placeholder 3">
            <a:extLst>
              <a:ext uri="{FF2B5EF4-FFF2-40B4-BE49-F238E27FC236}">
                <a16:creationId xmlns:a16="http://schemas.microsoft.com/office/drawing/2014/main" id="{FB8701CF-5361-D099-55C1-B26D89473B62}"/>
              </a:ext>
            </a:extLst>
          </p:cNvPr>
          <p:cNvSpPr>
            <a:spLocks noGrp="1"/>
          </p:cNvSpPr>
          <p:nvPr>
            <p:ph idx="1"/>
          </p:nvPr>
        </p:nvSpPr>
        <p:spPr>
          <a:xfrm>
            <a:off x="1167493" y="2559504"/>
            <a:ext cx="9633858" cy="3570287"/>
          </a:xfrm>
        </p:spPr>
        <p:txBody>
          <a:bodyPr vert="horz" lIns="91440" tIns="45720" rIns="91440" bIns="45720" rtlCol="0" anchor="t">
            <a:normAutofit/>
          </a:bodyPr>
          <a:lstStyle/>
          <a:p>
            <a:pPr marL="457200" indent="-457200">
              <a:buFont typeface="Arial" panose="020B0604020202020204" pitchFamily="34" charset="0"/>
              <a:buChar char="•"/>
            </a:pPr>
            <a:r>
              <a:rPr lang="en-US" sz="2800" dirty="0"/>
              <a:t>I used the Python tool its libraries to process the data like Pandas, NumPy, Matplotlib, </a:t>
            </a:r>
            <a:r>
              <a:rPr lang="en-US" dirty="0"/>
              <a:t>and </a:t>
            </a:r>
            <a:r>
              <a:rPr lang="en-US" sz="2800" dirty="0"/>
              <a:t>seaborn.</a:t>
            </a:r>
          </a:p>
          <a:p>
            <a:pPr marL="457200" indent="-457200">
              <a:buFont typeface="Arial" panose="020B0604020202020204" pitchFamily="34" charset="0"/>
              <a:buChar char="•"/>
            </a:pPr>
            <a:r>
              <a:rPr lang="en-US" sz="2800" dirty="0"/>
              <a:t>Dropped all null values and removed columns like ‘Status’ and ‘unnamed’ from the data frame.</a:t>
            </a:r>
          </a:p>
          <a:p>
            <a:pPr marL="457200" indent="-457200">
              <a:buFont typeface="Arial" panose="020B0604020202020204" pitchFamily="34" charset="0"/>
              <a:buChar char="•"/>
            </a:pPr>
            <a:r>
              <a:rPr lang="en-US" dirty="0"/>
              <a:t>Changed the data type of ‘Amount’ column from int64 to int32.</a:t>
            </a:r>
          </a:p>
          <a:p>
            <a:pPr marL="457200" indent="-457200">
              <a:buFont typeface="Arial" panose="020B0604020202020204" pitchFamily="34" charset="0"/>
              <a:buChar char="•"/>
            </a:pPr>
            <a:r>
              <a:rPr lang="en-US" sz="2800" dirty="0"/>
              <a:t>Rename</a:t>
            </a:r>
            <a:r>
              <a:rPr lang="en-US" dirty="0"/>
              <a:t>d the column name of ‘Zone’ into ‘Area’.</a:t>
            </a:r>
            <a:endParaRPr lang="en-US" sz="2800" dirty="0"/>
          </a:p>
        </p:txBody>
      </p:sp>
      <p:sp>
        <p:nvSpPr>
          <p:cNvPr id="4" name="Text Placeholder 2">
            <a:extLst>
              <a:ext uri="{FF2B5EF4-FFF2-40B4-BE49-F238E27FC236}">
                <a16:creationId xmlns:a16="http://schemas.microsoft.com/office/drawing/2014/main" id="{3BB82BF3-E0E4-7A9E-47C9-1ACCCA8A79E5}"/>
              </a:ext>
            </a:extLst>
          </p:cNvPr>
          <p:cNvSpPr txBox="1">
            <a:spLocks/>
          </p:cNvSpPr>
          <p:nvPr/>
        </p:nvSpPr>
        <p:spPr>
          <a:xfrm>
            <a:off x="1167492" y="1933122"/>
            <a:ext cx="6362021"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Processing Data : Workflow Steps </a:t>
            </a:r>
          </a:p>
        </p:txBody>
      </p:sp>
    </p:spTree>
    <p:extLst>
      <p:ext uri="{BB962C8B-B14F-4D97-AF65-F5344CB8AC3E}">
        <p14:creationId xmlns:p14="http://schemas.microsoft.com/office/powerpoint/2010/main" val="843549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381000"/>
            <a:ext cx="9779183" cy="1325563"/>
          </a:xfrm>
        </p:spPr>
        <p:txBody>
          <a:bodyPr anchor="b">
            <a:normAutofit/>
          </a:bodyPr>
          <a:lstStyle/>
          <a:p>
            <a:r>
              <a:rPr lang="en-US" dirty="0"/>
              <a:t>Data Visualization</a:t>
            </a:r>
          </a:p>
        </p:txBody>
      </p:sp>
      <p:sp>
        <p:nvSpPr>
          <p:cNvPr id="15" name="Content Placeholder 2">
            <a:extLst>
              <a:ext uri="{FF2B5EF4-FFF2-40B4-BE49-F238E27FC236}">
                <a16:creationId xmlns:a16="http://schemas.microsoft.com/office/drawing/2014/main" id="{402551E3-25A2-597C-431E-521F0F07DA7E}"/>
              </a:ext>
            </a:extLst>
          </p:cNvPr>
          <p:cNvSpPr>
            <a:spLocks noGrp="1"/>
          </p:cNvSpPr>
          <p:nvPr>
            <p:ph idx="1"/>
          </p:nvPr>
        </p:nvSpPr>
        <p:spPr>
          <a:xfrm>
            <a:off x="1167493" y="2087561"/>
            <a:ext cx="4928507" cy="3366815"/>
          </a:xfrm>
        </p:spPr>
        <p:txBody>
          <a:bodyPr/>
          <a:lstStyle/>
          <a:p>
            <a:r>
              <a:rPr lang="en-US" dirty="0"/>
              <a:t>Graphical Representations in upcoming slides.</a:t>
            </a:r>
          </a:p>
        </p:txBody>
      </p:sp>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EC606E89-B843-F366-E2A2-6ED2E8209DE4}"/>
              </a:ext>
            </a:extLst>
          </p:cNvPr>
          <p:cNvPicPr>
            <a:picLocks noChangeAspect="1"/>
          </p:cNvPicPr>
          <p:nvPr/>
        </p:nvPicPr>
        <p:blipFill>
          <a:blip r:embed="rId2"/>
          <a:stretch>
            <a:fillRect/>
          </a:stretch>
        </p:blipFill>
        <p:spPr>
          <a:xfrm>
            <a:off x="5465314" y="2087561"/>
            <a:ext cx="6345685" cy="37478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9464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381001"/>
            <a:ext cx="9779183" cy="647699"/>
          </a:xfrm>
        </p:spPr>
        <p:txBody>
          <a:bodyPr anchor="b">
            <a:normAutofit fontScale="90000"/>
          </a:bodyPr>
          <a:lstStyle/>
          <a:p>
            <a:r>
              <a:rPr lang="en-US" dirty="0"/>
              <a:t>Gender</a:t>
            </a:r>
          </a:p>
        </p:txBody>
      </p:sp>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4" name="Picture 3">
            <a:extLst>
              <a:ext uri="{FF2B5EF4-FFF2-40B4-BE49-F238E27FC236}">
                <a16:creationId xmlns:a16="http://schemas.microsoft.com/office/drawing/2014/main" id="{114402E5-4499-FECB-F807-0A9B2A0735F7}"/>
              </a:ext>
            </a:extLst>
          </p:cNvPr>
          <p:cNvPicPr>
            <a:picLocks noChangeAspect="1"/>
          </p:cNvPicPr>
          <p:nvPr/>
        </p:nvPicPr>
        <p:blipFill>
          <a:blip r:embed="rId3"/>
          <a:stretch>
            <a:fillRect/>
          </a:stretch>
        </p:blipFill>
        <p:spPr>
          <a:xfrm>
            <a:off x="1245325" y="1028700"/>
            <a:ext cx="9779183" cy="4962525"/>
          </a:xfrm>
          <a:prstGeom prst="rect">
            <a:avLst/>
          </a:prstGeom>
        </p:spPr>
      </p:pic>
    </p:spTree>
    <p:extLst>
      <p:ext uri="{BB962C8B-B14F-4D97-AF65-F5344CB8AC3E}">
        <p14:creationId xmlns:p14="http://schemas.microsoft.com/office/powerpoint/2010/main" val="303782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4" name="Picture 3">
            <a:extLst>
              <a:ext uri="{FF2B5EF4-FFF2-40B4-BE49-F238E27FC236}">
                <a16:creationId xmlns:a16="http://schemas.microsoft.com/office/drawing/2014/main" id="{61EAA7FA-6F66-3661-8CA0-85234039F303}"/>
              </a:ext>
            </a:extLst>
          </p:cNvPr>
          <p:cNvPicPr>
            <a:picLocks noChangeAspect="1"/>
          </p:cNvPicPr>
          <p:nvPr/>
        </p:nvPicPr>
        <p:blipFill>
          <a:blip r:embed="rId3"/>
          <a:stretch>
            <a:fillRect/>
          </a:stretch>
        </p:blipFill>
        <p:spPr>
          <a:xfrm>
            <a:off x="1245325" y="1028700"/>
            <a:ext cx="9701351" cy="4857750"/>
          </a:xfrm>
          <a:prstGeom prst="rect">
            <a:avLst/>
          </a:prstGeom>
        </p:spPr>
      </p:pic>
      <p:sp>
        <p:nvSpPr>
          <p:cNvPr id="7" name="Title 1">
            <a:extLst>
              <a:ext uri="{FF2B5EF4-FFF2-40B4-BE49-F238E27FC236}">
                <a16:creationId xmlns:a16="http://schemas.microsoft.com/office/drawing/2014/main" id="{B14A8307-06E9-B65D-41EB-CC7D033D0D3E}"/>
              </a:ext>
            </a:extLst>
          </p:cNvPr>
          <p:cNvSpPr>
            <a:spLocks noGrp="1"/>
          </p:cNvSpPr>
          <p:nvPr>
            <p:ph type="title"/>
          </p:nvPr>
        </p:nvSpPr>
        <p:spPr>
          <a:xfrm>
            <a:off x="1167492" y="381001"/>
            <a:ext cx="9779183" cy="647699"/>
          </a:xfrm>
        </p:spPr>
        <p:txBody>
          <a:bodyPr anchor="b">
            <a:normAutofit fontScale="90000"/>
          </a:bodyPr>
          <a:lstStyle/>
          <a:p>
            <a:r>
              <a:rPr lang="en-US" dirty="0"/>
              <a:t>Age Group</a:t>
            </a:r>
          </a:p>
        </p:txBody>
      </p:sp>
    </p:spTree>
    <p:extLst>
      <p:ext uri="{BB962C8B-B14F-4D97-AF65-F5344CB8AC3E}">
        <p14:creationId xmlns:p14="http://schemas.microsoft.com/office/powerpoint/2010/main" val="2037866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5" name="Title 1">
            <a:extLst>
              <a:ext uri="{FF2B5EF4-FFF2-40B4-BE49-F238E27FC236}">
                <a16:creationId xmlns:a16="http://schemas.microsoft.com/office/drawing/2014/main" id="{E4A48AB8-BE89-3120-3A8F-5772428E987E}"/>
              </a:ext>
            </a:extLst>
          </p:cNvPr>
          <p:cNvSpPr>
            <a:spLocks noGrp="1"/>
          </p:cNvSpPr>
          <p:nvPr>
            <p:ph type="title"/>
          </p:nvPr>
        </p:nvSpPr>
        <p:spPr>
          <a:xfrm>
            <a:off x="1167492" y="381001"/>
            <a:ext cx="9779183" cy="647699"/>
          </a:xfrm>
        </p:spPr>
        <p:txBody>
          <a:bodyPr anchor="b">
            <a:normAutofit fontScale="90000"/>
          </a:bodyPr>
          <a:lstStyle/>
          <a:p>
            <a:r>
              <a:rPr lang="en-US" dirty="0"/>
              <a:t>State</a:t>
            </a:r>
          </a:p>
        </p:txBody>
      </p:sp>
      <p:pic>
        <p:nvPicPr>
          <p:cNvPr id="7" name="Picture 6">
            <a:extLst>
              <a:ext uri="{FF2B5EF4-FFF2-40B4-BE49-F238E27FC236}">
                <a16:creationId xmlns:a16="http://schemas.microsoft.com/office/drawing/2014/main" id="{AA43B560-E420-5FCF-47F3-3742231CD557}"/>
              </a:ext>
            </a:extLst>
          </p:cNvPr>
          <p:cNvPicPr>
            <a:picLocks noChangeAspect="1"/>
          </p:cNvPicPr>
          <p:nvPr/>
        </p:nvPicPr>
        <p:blipFill>
          <a:blip r:embed="rId3"/>
          <a:stretch>
            <a:fillRect/>
          </a:stretch>
        </p:blipFill>
        <p:spPr>
          <a:xfrm>
            <a:off x="1167492" y="1293871"/>
            <a:ext cx="10176783" cy="4270315"/>
          </a:xfrm>
          <a:prstGeom prst="rect">
            <a:avLst/>
          </a:prstGeom>
        </p:spPr>
      </p:pic>
    </p:spTree>
    <p:extLst>
      <p:ext uri="{BB962C8B-B14F-4D97-AF65-F5344CB8AC3E}">
        <p14:creationId xmlns:p14="http://schemas.microsoft.com/office/powerpoint/2010/main" val="220027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CF0E283-3196-75E3-7901-B97034734CC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Diwali Sales Analysis</a:t>
            </a:r>
          </a:p>
        </p:txBody>
      </p:sp>
      <p:sp>
        <p:nvSpPr>
          <p:cNvPr id="10" name="Slide Number Placeholder 4">
            <a:extLst>
              <a:ext uri="{FF2B5EF4-FFF2-40B4-BE49-F238E27FC236}">
                <a16:creationId xmlns:a16="http://schemas.microsoft.com/office/drawing/2014/main" id="{BE14E012-81B8-97ED-9669-7F4DDA5A62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5" name="Title 1">
            <a:extLst>
              <a:ext uri="{FF2B5EF4-FFF2-40B4-BE49-F238E27FC236}">
                <a16:creationId xmlns:a16="http://schemas.microsoft.com/office/drawing/2014/main" id="{ED90988C-F70E-D3B4-5BAD-6D254E2675A4}"/>
              </a:ext>
            </a:extLst>
          </p:cNvPr>
          <p:cNvSpPr>
            <a:spLocks noGrp="1"/>
          </p:cNvSpPr>
          <p:nvPr>
            <p:ph type="title"/>
          </p:nvPr>
        </p:nvSpPr>
        <p:spPr>
          <a:xfrm>
            <a:off x="1167492" y="381001"/>
            <a:ext cx="9779183" cy="647699"/>
          </a:xfrm>
        </p:spPr>
        <p:txBody>
          <a:bodyPr anchor="b">
            <a:normAutofit fontScale="90000"/>
          </a:bodyPr>
          <a:lstStyle/>
          <a:p>
            <a:r>
              <a:rPr lang="en-US" dirty="0"/>
              <a:t>Marital Status</a:t>
            </a:r>
          </a:p>
        </p:txBody>
      </p:sp>
      <p:pic>
        <p:nvPicPr>
          <p:cNvPr id="7" name="Picture 6">
            <a:extLst>
              <a:ext uri="{FF2B5EF4-FFF2-40B4-BE49-F238E27FC236}">
                <a16:creationId xmlns:a16="http://schemas.microsoft.com/office/drawing/2014/main" id="{5E14E1DB-926C-0C2C-7747-C9A9FB5F0F9A}"/>
              </a:ext>
            </a:extLst>
          </p:cNvPr>
          <p:cNvPicPr>
            <a:picLocks noChangeAspect="1"/>
          </p:cNvPicPr>
          <p:nvPr/>
        </p:nvPicPr>
        <p:blipFill>
          <a:blip r:embed="rId3"/>
          <a:stretch>
            <a:fillRect/>
          </a:stretch>
        </p:blipFill>
        <p:spPr>
          <a:xfrm>
            <a:off x="1167492" y="1028700"/>
            <a:ext cx="9779183" cy="4800600"/>
          </a:xfrm>
          <a:prstGeom prst="rect">
            <a:avLst/>
          </a:prstGeom>
        </p:spPr>
      </p:pic>
    </p:spTree>
    <p:extLst>
      <p:ext uri="{BB962C8B-B14F-4D97-AF65-F5344CB8AC3E}">
        <p14:creationId xmlns:p14="http://schemas.microsoft.com/office/powerpoint/2010/main" val="946617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354</TotalTime>
  <Words>607</Words>
  <Application>Microsoft Office PowerPoint</Application>
  <PresentationFormat>Widescreen</PresentationFormat>
  <Paragraphs>83</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Helvetica Neue</vt:lpstr>
      <vt:lpstr>inherit</vt:lpstr>
      <vt:lpstr>Tenorite</vt:lpstr>
      <vt:lpstr>Office Theme</vt:lpstr>
      <vt:lpstr>Diwali Sales Analysis</vt:lpstr>
      <vt:lpstr>Agenda</vt:lpstr>
      <vt:lpstr>Introduction</vt:lpstr>
      <vt:lpstr>Data Processing</vt:lpstr>
      <vt:lpstr>Data Visualization</vt:lpstr>
      <vt:lpstr>Gender</vt:lpstr>
      <vt:lpstr>Age Group</vt:lpstr>
      <vt:lpstr>State</vt:lpstr>
      <vt:lpstr>Marital Status</vt:lpstr>
      <vt:lpstr>Occupation</vt:lpstr>
      <vt:lpstr>Product Category</vt:lpstr>
      <vt:lpstr>Insights</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Analysis</dc:title>
  <dc:creator>Jatin Dolas</dc:creator>
  <cp:lastModifiedBy>Jatin Dolas</cp:lastModifiedBy>
  <cp:revision>15</cp:revision>
  <dcterms:created xsi:type="dcterms:W3CDTF">2023-11-01T14:38:48Z</dcterms:created>
  <dcterms:modified xsi:type="dcterms:W3CDTF">2023-12-01T05:25:48Z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