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4"/>
  </p:sldMasterIdLst>
  <p:sldIdLst>
    <p:sldId id="260" r:id="rId5"/>
    <p:sldId id="263" r:id="rId6"/>
    <p:sldId id="264" r:id="rId7"/>
    <p:sldId id="265" r:id="rId8"/>
    <p:sldId id="266" r:id="rId9"/>
    <p:sldId id="261" r:id="rId10"/>
    <p:sldId id="262" r:id="rId11"/>
  </p:sldIdLst>
  <p:sldSz cx="12192000" cy="6858000"/>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97" d="100"/>
          <a:sy n="97" d="100"/>
        </p:scale>
        <p:origin x="1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836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5741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1576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03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38352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9730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8688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9336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3244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457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44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5410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69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9963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089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7183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5282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A2730A-859E-B540-ADF3-E97069AD1FDB}" type="datetimeFigureOut">
              <a:rPr lang="en-US" smtClean="0"/>
              <a:t>7/8/2024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761002242"/>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groups/me/reports/88af0c08-c346-4e3e-9a1d-86052271f215/?pbi_source=PowerPoin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owerbi.com/groups/me/reports/88af0c08-c346-4e3e-9a1d-86052271f215/?pbi_source=PowerPoi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p.powerbi.com/groups/me/reports/88af0c08-c346-4e3e-9a1d-86052271f215/?pbi_source=PowerPoi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p.powerbi.com/groups/me/reports/88af0c08-c346-4e3e-9a1d-86052271f215/?pbi_source=PowerPoin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756AB1-50A9-7CD2-6290-EE3AEC5E7687}"/>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371396" y="1055006"/>
            <a:ext cx="7449207" cy="6110024"/>
          </a:xfrm>
          <a:prstGeom prst="rect">
            <a:avLst/>
          </a:prstGeom>
          <a:noFill/>
        </p:spPr>
      </p:pic>
      <p:sp>
        <p:nvSpPr>
          <p:cNvPr id="14" name="TextBox 13">
            <a:extLst>
              <a:ext uri="{FF2B5EF4-FFF2-40B4-BE49-F238E27FC236}">
                <a16:creationId xmlns:a16="http://schemas.microsoft.com/office/drawing/2014/main" id="{55E41458-6168-1B92-31F8-448ED8B31080}"/>
              </a:ext>
            </a:extLst>
          </p:cNvPr>
          <p:cNvSpPr txBox="1"/>
          <p:nvPr/>
        </p:nvSpPr>
        <p:spPr>
          <a:xfrm>
            <a:off x="-136358" y="508905"/>
            <a:ext cx="12863694" cy="830997"/>
          </a:xfrm>
          <a:prstGeom prst="rect">
            <a:avLst/>
          </a:prstGeom>
          <a:noFill/>
        </p:spPr>
        <p:txBody>
          <a:bodyPr wrap="square" rtlCol="0">
            <a:spAutoFit/>
          </a:bodyPr>
          <a:lstStyle/>
          <a:p>
            <a:pPr algn="ctr"/>
            <a:r>
              <a:rPr lang="en-IN" sz="4800" dirty="0">
                <a:latin typeface="The Bold Font" pitchFamily="2" charset="0"/>
                <a:cs typeface="Segoe UI Semibold" panose="020B0702040204020203" pitchFamily="34" charset="0"/>
              </a:rPr>
              <a:t>YouTube Songs Analysis</a:t>
            </a:r>
          </a:p>
        </p:txBody>
      </p:sp>
      <p:sp>
        <p:nvSpPr>
          <p:cNvPr id="15" name="TextBox 14">
            <a:extLst>
              <a:ext uri="{FF2B5EF4-FFF2-40B4-BE49-F238E27FC236}">
                <a16:creationId xmlns:a16="http://schemas.microsoft.com/office/drawing/2014/main" id="{D50492EA-BE4E-A7C2-CD89-3E4AAF2C07D3}"/>
              </a:ext>
            </a:extLst>
          </p:cNvPr>
          <p:cNvSpPr txBox="1"/>
          <p:nvPr/>
        </p:nvSpPr>
        <p:spPr>
          <a:xfrm>
            <a:off x="2580982" y="1365056"/>
            <a:ext cx="6890084" cy="400110"/>
          </a:xfrm>
          <a:prstGeom prst="rect">
            <a:avLst/>
          </a:prstGeom>
          <a:noFill/>
        </p:spPr>
        <p:txBody>
          <a:bodyPr wrap="square" rtlCol="0">
            <a:spAutoFit/>
          </a:bodyPr>
          <a:lstStyle>
            <a:defPPr>
              <a:defRPr lang="en-US"/>
            </a:defPPr>
            <a:lvl1pPr algn="ctr">
              <a:defRPr sz="4800">
                <a:solidFill>
                  <a:schemeClr val="tx2">
                    <a:lumMod val="75000"/>
                  </a:schemeClr>
                </a:solidFill>
                <a:latin typeface="The Bold Font" pitchFamily="2" charset="0"/>
                <a:cs typeface="Segoe UI Semibold" panose="020B0702040204020203" pitchFamily="34" charset="0"/>
              </a:defRPr>
            </a:lvl1pPr>
          </a:lstStyle>
          <a:p>
            <a:r>
              <a:rPr lang="en-IN" sz="2000" dirty="0">
                <a:solidFill>
                  <a:schemeClr val="tx1">
                    <a:lumMod val="95000"/>
                  </a:schemeClr>
                </a:solidFill>
                <a:latin typeface="Segoe UI Semibold" panose="020B0702040204020203" pitchFamily="34" charset="0"/>
              </a:rPr>
              <a:t>Presented by Jatin Kashyap under Batch No MIP-DA-10</a:t>
            </a:r>
          </a:p>
        </p:txBody>
      </p:sp>
    </p:spTree>
    <p:extLst>
      <p:ext uri="{BB962C8B-B14F-4D97-AF65-F5344CB8AC3E}">
        <p14:creationId xmlns:p14="http://schemas.microsoft.com/office/powerpoint/2010/main" val="97422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Relationship Between View Counts and Like Counts ,Relationship between View Counts and Comment counts ,Distribution of Likes Count ,Distribution of Comment Count. Please refer to the notes on this slide for details">
            <a:hlinkClick r:id="rId2"/>
            <a:extLst>
              <a:ext uri="{FF2B5EF4-FFF2-40B4-BE49-F238E27FC236}">
                <a16:creationId xmlns:a16="http://schemas.microsoft.com/office/drawing/2014/main" id="{BD03437C-C8CB-A8CA-30F2-266867E1C0CD}"/>
              </a:ext>
            </a:extLst>
          </p:cNvPr>
          <p:cNvPicPr>
            <a:picLocks noChangeAspect="1"/>
          </p:cNvPicPr>
          <p:nvPr/>
        </p:nvPicPr>
        <p:blipFill>
          <a:blip r:embed="rId3"/>
          <a:stretch>
            <a:fillRect/>
          </a:stretch>
        </p:blipFill>
        <p:spPr>
          <a:xfrm>
            <a:off x="0" y="0"/>
            <a:ext cx="12192000" cy="6858000"/>
          </a:xfrm>
          <a:prstGeom prst="rect">
            <a:avLst/>
          </a:prstGeom>
          <a:noFill/>
        </p:spPr>
      </p:pic>
    </p:spTree>
    <p:extLst>
      <p:ext uri="{BB962C8B-B14F-4D97-AF65-F5344CB8AC3E}">
        <p14:creationId xmlns:p14="http://schemas.microsoft.com/office/powerpoint/2010/main" val="1346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card ,card ,card ,textbox ,Tags Ranking based on view Count ,Correlation of Tags with view counts. Please refer to the notes on this slide for details">
            <a:hlinkClick r:id="rId2"/>
            <a:extLst>
              <a:ext uri="{FF2B5EF4-FFF2-40B4-BE49-F238E27FC236}">
                <a16:creationId xmlns:a16="http://schemas.microsoft.com/office/drawing/2014/main" id="{F9EBAD07-9B77-10B5-0D9E-8B2D9E620528}"/>
              </a:ext>
            </a:extLst>
          </p:cNvPr>
          <p:cNvPicPr>
            <a:picLocks noChangeAspect="1"/>
          </p:cNvPicPr>
          <p:nvPr/>
        </p:nvPicPr>
        <p:blipFill>
          <a:blip r:embed="rId3"/>
          <a:stretch>
            <a:fillRect/>
          </a:stretch>
        </p:blipFill>
        <p:spPr>
          <a:xfrm>
            <a:off x="0" y="0"/>
            <a:ext cx="12192000" cy="6858000"/>
          </a:xfrm>
          <a:prstGeom prst="rect">
            <a:avLst/>
          </a:prstGeom>
          <a:noFill/>
        </p:spPr>
      </p:pic>
    </p:spTree>
    <p:extLst>
      <p:ext uri="{BB962C8B-B14F-4D97-AF65-F5344CB8AC3E}">
        <p14:creationId xmlns:p14="http://schemas.microsoft.com/office/powerpoint/2010/main" val="399020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Views Trend over the years ,Number of Views by Publishing Time. Please refer to the notes on this slide for details">
            <a:hlinkClick r:id="rId2"/>
            <a:extLst>
              <a:ext uri="{FF2B5EF4-FFF2-40B4-BE49-F238E27FC236}">
                <a16:creationId xmlns:a16="http://schemas.microsoft.com/office/drawing/2014/main" id="{4946E882-41B0-4E12-71FA-05BCC2352FC9}"/>
              </a:ext>
            </a:extLst>
          </p:cNvPr>
          <p:cNvPicPr>
            <a:picLocks noChangeAspect="1"/>
          </p:cNvPicPr>
          <p:nvPr/>
        </p:nvPicPr>
        <p:blipFill>
          <a:blip r:embed="rId3"/>
          <a:stretch>
            <a:fillRect/>
          </a:stretch>
        </p:blipFill>
        <p:spPr>
          <a:xfrm>
            <a:off x="0" y="0"/>
            <a:ext cx="12192000" cy="6858000"/>
          </a:xfrm>
          <a:prstGeom prst="rect">
            <a:avLst/>
          </a:prstGeom>
          <a:noFill/>
        </p:spPr>
      </p:pic>
    </p:spTree>
    <p:extLst>
      <p:ext uri="{BB962C8B-B14F-4D97-AF65-F5344CB8AC3E}">
        <p14:creationId xmlns:p14="http://schemas.microsoft.com/office/powerpoint/2010/main" val="62231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shape ,slicer ,Top10most popular songs ,slicer ,card ,card ,card ,card ,Number of Songs by Artists ,lineChart ,card ,Top 10 Songs with Most Likes ,card ,image ,card ,image. Please refer to the notes on this slide for details">
            <a:hlinkClick r:id="rId2"/>
            <a:extLst>
              <a:ext uri="{FF2B5EF4-FFF2-40B4-BE49-F238E27FC236}">
                <a16:creationId xmlns:a16="http://schemas.microsoft.com/office/drawing/2014/main" id="{4687D3E5-3093-FBB3-AAA6-534210DD7B2C}"/>
              </a:ext>
            </a:extLst>
          </p:cNvPr>
          <p:cNvPicPr>
            <a:picLocks noChangeAspect="1"/>
          </p:cNvPicPr>
          <p:nvPr/>
        </p:nvPicPr>
        <p:blipFill>
          <a:blip r:embed="rId3"/>
          <a:stretch>
            <a:fillRect/>
          </a:stretch>
        </p:blipFill>
        <p:spPr>
          <a:xfrm>
            <a:off x="0" y="4122"/>
            <a:ext cx="12192000" cy="6853878"/>
          </a:xfrm>
          <a:prstGeom prst="rect">
            <a:avLst/>
          </a:prstGeom>
          <a:noFill/>
        </p:spPr>
      </p:pic>
    </p:spTree>
    <p:extLst>
      <p:ext uri="{BB962C8B-B14F-4D97-AF65-F5344CB8AC3E}">
        <p14:creationId xmlns:p14="http://schemas.microsoft.com/office/powerpoint/2010/main" val="87676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0B28-B37B-6A28-33F7-674005015FC8}"/>
              </a:ext>
            </a:extLst>
          </p:cNvPr>
          <p:cNvSpPr>
            <a:spLocks noGrp="1"/>
          </p:cNvSpPr>
          <p:nvPr>
            <p:ph type="title"/>
          </p:nvPr>
        </p:nvSpPr>
        <p:spPr/>
        <p:txBody>
          <a:bodyPr/>
          <a:lstStyle/>
          <a:p>
            <a:r>
              <a:rPr lang="en-IN" dirty="0"/>
              <a:t>Key Insights</a:t>
            </a:r>
          </a:p>
        </p:txBody>
      </p:sp>
      <p:sp>
        <p:nvSpPr>
          <p:cNvPr id="3" name="Content Placeholder 2">
            <a:extLst>
              <a:ext uri="{FF2B5EF4-FFF2-40B4-BE49-F238E27FC236}">
                <a16:creationId xmlns:a16="http://schemas.microsoft.com/office/drawing/2014/main" id="{4A7D4FC4-59FA-5E53-A308-C0BA26174F65}"/>
              </a:ext>
            </a:extLst>
          </p:cNvPr>
          <p:cNvSpPr>
            <a:spLocks noGrp="1"/>
          </p:cNvSpPr>
          <p:nvPr>
            <p:ph idx="1"/>
          </p:nvPr>
        </p:nvSpPr>
        <p:spPr>
          <a:xfrm>
            <a:off x="913795" y="1732449"/>
            <a:ext cx="10353762" cy="4755061"/>
          </a:xfrm>
        </p:spPr>
        <p:txBody>
          <a:bodyPr>
            <a:normAutofit/>
          </a:bodyPr>
          <a:lstStyle/>
          <a:p>
            <a:pPr>
              <a:buFont typeface="Arial" panose="020B0604020202020204" pitchFamily="34" charset="0"/>
              <a:buChar char="•"/>
            </a:pPr>
            <a:r>
              <a:rPr lang="en-US" dirty="0"/>
              <a:t>‘</a:t>
            </a:r>
            <a:r>
              <a:rPr lang="en-US" dirty="0" err="1"/>
              <a:t>Lut</a:t>
            </a:r>
            <a:r>
              <a:rPr lang="en-US" dirty="0"/>
              <a:t> Gaye’ title song lead by Artists Emraan Hashmi and Yukti is the overall most viewed song with views of 1.33 Billion. It stands out as high with likes of 10.7 Million, suggesting it is both widely watched and highly appreciated.</a:t>
            </a:r>
          </a:p>
          <a:p>
            <a:pPr>
              <a:buFont typeface="Arial" panose="020B0604020202020204" pitchFamily="34" charset="0"/>
              <a:buChar char="•"/>
            </a:pPr>
            <a:r>
              <a:rPr lang="en-US" dirty="0"/>
              <a:t>T-Series is the leading music label, with a significant count of overall 97 songs attributed to it. This indicates its strong presence and influence in the music industry.</a:t>
            </a:r>
            <a:r>
              <a:rPr lang="en-IN" dirty="0"/>
              <a:t> Artists and albums like "Swanand Kirkire" (7 songs), "All Is Well" (6 songs), "Bhaag Johnny" (6 songs), and "Ishq Ne Krazy </a:t>
            </a:r>
            <a:r>
              <a:rPr lang="en-IN" dirty="0" err="1"/>
              <a:t>kiya</a:t>
            </a:r>
            <a:r>
              <a:rPr lang="en-IN" dirty="0"/>
              <a:t> Re" (6 songs) are notable for their multiple contributions.</a:t>
            </a:r>
          </a:p>
          <a:p>
            <a:pPr>
              <a:buFont typeface="Arial" panose="020B0604020202020204" pitchFamily="34" charset="0"/>
              <a:buChar char="•"/>
            </a:pPr>
            <a:r>
              <a:rPr lang="en-IN" dirty="0"/>
              <a:t>With 1334 Million, ['</a:t>
            </a:r>
            <a:r>
              <a:rPr lang="en-IN" dirty="0" err="1"/>
              <a:t>hindi</a:t>
            </a:r>
            <a:r>
              <a:rPr lang="en-IN" dirty="0"/>
              <a:t> songs', 'new </a:t>
            </a:r>
            <a:r>
              <a:rPr lang="en-IN" dirty="0" err="1"/>
              <a:t>hindi</a:t>
            </a:r>
            <a:r>
              <a:rPr lang="en-IN" dirty="0"/>
              <a:t> songs', '2020 new songs', 't-series', '</a:t>
            </a:r>
            <a:r>
              <a:rPr lang="en-IN" dirty="0" err="1"/>
              <a:t>tseries</a:t>
            </a:r>
            <a:r>
              <a:rPr lang="en-IN" dirty="0"/>
              <a:t>', '</a:t>
            </a:r>
            <a:r>
              <a:rPr lang="en-IN" dirty="0" err="1"/>
              <a:t>tseries</a:t>
            </a:r>
            <a:r>
              <a:rPr lang="en-IN" dirty="0"/>
              <a:t> songs', 'hit songs 2020', '2020 film songs', '</a:t>
            </a:r>
            <a:r>
              <a:rPr lang="en-IN" dirty="0" err="1"/>
              <a:t>bollywood</a:t>
            </a:r>
            <a:r>
              <a:rPr lang="en-IN" dirty="0"/>
              <a:t> songs', '2020 songs', '</a:t>
            </a:r>
            <a:r>
              <a:rPr lang="en-IN" dirty="0" err="1"/>
              <a:t>hindi</a:t>
            </a:r>
            <a:r>
              <a:rPr lang="en-IN" dirty="0"/>
              <a:t> 2020 songs', '</a:t>
            </a:r>
            <a:r>
              <a:rPr lang="en-IN" dirty="0" err="1"/>
              <a:t>hindi</a:t>
            </a:r>
            <a:r>
              <a:rPr lang="en-IN" dirty="0"/>
              <a:t> movie songs', '</a:t>
            </a:r>
            <a:r>
              <a:rPr lang="en-IN" dirty="0" err="1"/>
              <a:t>lut</a:t>
            </a:r>
            <a:r>
              <a:rPr lang="en-IN" dirty="0"/>
              <a:t> </a:t>
            </a:r>
            <a:r>
              <a:rPr lang="en-IN" dirty="0" err="1"/>
              <a:t>gaye</a:t>
            </a:r>
            <a:r>
              <a:rPr lang="en-IN" dirty="0"/>
              <a:t>', '</a:t>
            </a:r>
            <a:r>
              <a:rPr lang="en-IN" dirty="0" err="1"/>
              <a:t>lut</a:t>
            </a:r>
            <a:r>
              <a:rPr lang="en-IN" dirty="0"/>
              <a:t> </a:t>
            </a:r>
            <a:r>
              <a:rPr lang="en-IN" dirty="0" err="1"/>
              <a:t>gaye</a:t>
            </a:r>
            <a:r>
              <a:rPr lang="en-IN" dirty="0"/>
              <a:t> </a:t>
            </a:r>
            <a:r>
              <a:rPr lang="en-IN" dirty="0" err="1"/>
              <a:t>emraan</a:t>
            </a:r>
            <a:r>
              <a:rPr lang="en-IN" dirty="0"/>
              <a:t> </a:t>
            </a:r>
            <a:r>
              <a:rPr lang="en-IN" dirty="0" err="1"/>
              <a:t>hashmi</a:t>
            </a:r>
            <a:r>
              <a:rPr lang="en-IN" dirty="0"/>
              <a:t>', '</a:t>
            </a:r>
            <a:r>
              <a:rPr lang="en-IN" dirty="0" err="1"/>
              <a:t>lut</a:t>
            </a:r>
            <a:r>
              <a:rPr lang="en-IN" dirty="0"/>
              <a:t> </a:t>
            </a:r>
            <a:r>
              <a:rPr lang="en-IN" dirty="0" err="1"/>
              <a:t>gaye</a:t>
            </a:r>
            <a:r>
              <a:rPr lang="en-IN" dirty="0"/>
              <a:t> </a:t>
            </a:r>
            <a:r>
              <a:rPr lang="en-IN" dirty="0" err="1"/>
              <a:t>jubin</a:t>
            </a:r>
            <a:r>
              <a:rPr lang="en-IN" dirty="0"/>
              <a:t> </a:t>
            </a:r>
            <a:r>
              <a:rPr lang="en-IN" dirty="0" err="1"/>
              <a:t>nautiyal</a:t>
            </a:r>
            <a:r>
              <a:rPr lang="en-IN" dirty="0"/>
              <a:t>', '</a:t>
            </a:r>
            <a:r>
              <a:rPr lang="en-IN" dirty="0" err="1"/>
              <a:t>Tanishk</a:t>
            </a:r>
            <a:r>
              <a:rPr lang="en-IN" dirty="0"/>
              <a:t> Bagchi', '</a:t>
            </a:r>
            <a:r>
              <a:rPr lang="en-IN" dirty="0" err="1"/>
              <a:t>manoj</a:t>
            </a:r>
            <a:r>
              <a:rPr lang="en-IN" dirty="0"/>
              <a:t> </a:t>
            </a:r>
            <a:r>
              <a:rPr lang="en-IN" dirty="0" err="1"/>
              <a:t>muntashir</a:t>
            </a:r>
            <a:r>
              <a:rPr lang="en-IN" dirty="0"/>
              <a:t>', '</a:t>
            </a:r>
            <a:r>
              <a:rPr lang="en-IN" dirty="0" err="1"/>
              <a:t>manoj</a:t>
            </a:r>
            <a:r>
              <a:rPr lang="en-IN" dirty="0"/>
              <a:t> </a:t>
            </a:r>
            <a:r>
              <a:rPr lang="en-IN" dirty="0" err="1"/>
              <a:t>muntashir</a:t>
            </a:r>
            <a:r>
              <a:rPr lang="en-IN" dirty="0"/>
              <a:t> songs', '</a:t>
            </a:r>
            <a:r>
              <a:rPr lang="en-IN" dirty="0" err="1"/>
              <a:t>tanishk</a:t>
            </a:r>
            <a:r>
              <a:rPr lang="en-IN" dirty="0"/>
              <a:t> </a:t>
            </a:r>
            <a:r>
              <a:rPr lang="en-IN" dirty="0" err="1"/>
              <a:t>bagchi</a:t>
            </a:r>
            <a:r>
              <a:rPr lang="en-IN" dirty="0"/>
              <a:t> songs', '</a:t>
            </a:r>
            <a:r>
              <a:rPr lang="en-IN" dirty="0" err="1"/>
              <a:t>emraan</a:t>
            </a:r>
            <a:r>
              <a:rPr lang="en-IN" dirty="0"/>
              <a:t> </a:t>
            </a:r>
            <a:r>
              <a:rPr lang="en-IN" dirty="0" err="1"/>
              <a:t>hashmi</a:t>
            </a:r>
            <a:r>
              <a:rPr lang="en-IN" dirty="0"/>
              <a:t> songs', '</a:t>
            </a:r>
            <a:r>
              <a:rPr lang="en-IN" dirty="0" err="1"/>
              <a:t>lut</a:t>
            </a:r>
            <a:r>
              <a:rPr lang="en-IN" dirty="0"/>
              <a:t> </a:t>
            </a:r>
            <a:r>
              <a:rPr lang="en-IN" dirty="0" err="1"/>
              <a:t>gaye</a:t>
            </a:r>
            <a:r>
              <a:rPr lang="en-IN" dirty="0"/>
              <a:t> new song', '</a:t>
            </a:r>
            <a:r>
              <a:rPr lang="en-IN" dirty="0" err="1"/>
              <a:t>emraan</a:t>
            </a:r>
            <a:r>
              <a:rPr lang="en-IN" dirty="0"/>
              <a:t> </a:t>
            </a:r>
            <a:r>
              <a:rPr lang="en-IN" dirty="0" err="1"/>
              <a:t>hashmi</a:t>
            </a:r>
            <a:r>
              <a:rPr lang="en-IN" dirty="0"/>
              <a:t> new song', '</a:t>
            </a:r>
            <a:r>
              <a:rPr lang="en-IN" dirty="0" err="1"/>
              <a:t>tanishk</a:t>
            </a:r>
            <a:r>
              <a:rPr lang="en-IN" dirty="0"/>
              <a:t> </a:t>
            </a:r>
            <a:r>
              <a:rPr lang="en-IN" dirty="0" err="1"/>
              <a:t>bagchi</a:t>
            </a:r>
            <a:r>
              <a:rPr lang="en-IN" dirty="0"/>
              <a:t> new song 2021', '</a:t>
            </a:r>
            <a:r>
              <a:rPr lang="en-IN" dirty="0" err="1"/>
              <a:t>jubin</a:t>
            </a:r>
            <a:r>
              <a:rPr lang="en-IN" dirty="0"/>
              <a:t> </a:t>
            </a:r>
            <a:r>
              <a:rPr lang="en-IN" dirty="0" err="1"/>
              <a:t>nautiyal</a:t>
            </a:r>
            <a:r>
              <a:rPr lang="en-IN" dirty="0"/>
              <a:t>', '</a:t>
            </a:r>
            <a:r>
              <a:rPr lang="en-IN" dirty="0" err="1"/>
              <a:t>jubin</a:t>
            </a:r>
            <a:r>
              <a:rPr lang="en-IN" dirty="0"/>
              <a:t> </a:t>
            </a:r>
            <a:r>
              <a:rPr lang="en-IN" dirty="0" err="1"/>
              <a:t>nautiyal</a:t>
            </a:r>
            <a:r>
              <a:rPr lang="en-IN" dirty="0"/>
              <a:t> song', '</a:t>
            </a:r>
            <a:r>
              <a:rPr lang="en-IN" dirty="0" err="1"/>
              <a:t>jubin</a:t>
            </a:r>
            <a:r>
              <a:rPr lang="en-IN" dirty="0"/>
              <a:t> </a:t>
            </a:r>
            <a:r>
              <a:rPr lang="en-IN" dirty="0" err="1"/>
              <a:t>nautiyal</a:t>
            </a:r>
            <a:r>
              <a:rPr lang="en-IN" dirty="0"/>
              <a:t> new songs'] had the highest </a:t>
            </a:r>
            <a:r>
              <a:rPr lang="en-IN" dirty="0" err="1"/>
              <a:t>TotalViewsPerTag</a:t>
            </a: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86670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0B28-B37B-6A28-33F7-674005015FC8}"/>
              </a:ext>
            </a:extLst>
          </p:cNvPr>
          <p:cNvSpPr>
            <a:spLocks noGrp="1"/>
          </p:cNvSpPr>
          <p:nvPr>
            <p:ph type="title"/>
          </p:nvPr>
        </p:nvSpPr>
        <p:spPr/>
        <p:txBody>
          <a:bodyPr/>
          <a:lstStyle/>
          <a:p>
            <a:r>
              <a:rPr lang="en-IN" dirty="0"/>
              <a:t>Key Insights</a:t>
            </a:r>
          </a:p>
        </p:txBody>
      </p:sp>
      <p:sp>
        <p:nvSpPr>
          <p:cNvPr id="3" name="Content Placeholder 2">
            <a:extLst>
              <a:ext uri="{FF2B5EF4-FFF2-40B4-BE49-F238E27FC236}">
                <a16:creationId xmlns:a16="http://schemas.microsoft.com/office/drawing/2014/main" id="{4A7D4FC4-59FA-5E53-A308-C0BA26174F65}"/>
              </a:ext>
            </a:extLst>
          </p:cNvPr>
          <p:cNvSpPr>
            <a:spLocks noGrp="1"/>
          </p:cNvSpPr>
          <p:nvPr>
            <p:ph idx="1"/>
          </p:nvPr>
        </p:nvSpPr>
        <p:spPr>
          <a:xfrm>
            <a:off x="913795" y="1732449"/>
            <a:ext cx="10353762" cy="4755061"/>
          </a:xfrm>
        </p:spPr>
        <p:txBody>
          <a:bodyPr>
            <a:normAutofit/>
          </a:bodyPr>
          <a:lstStyle/>
          <a:p>
            <a:pPr>
              <a:buFont typeface="Arial" panose="020B0604020202020204" pitchFamily="34" charset="0"/>
              <a:buChar char="•"/>
            </a:pPr>
            <a:r>
              <a:rPr lang="en-US" dirty="0"/>
              <a:t>May stands out as the month of the highest songs published, with a total of 1571 Songs. March has the lowest number of Songs Published. Qtr. 2 (April to June) has the highest number of songs published (3363 songs),suggesting a peak period for song releases</a:t>
            </a:r>
          </a:p>
          <a:p>
            <a:pPr>
              <a:buFont typeface="Arial" panose="020B0604020202020204" pitchFamily="34" charset="0"/>
              <a:buChar char="•"/>
            </a:pPr>
            <a:r>
              <a:rPr lang="en-US" dirty="0"/>
              <a:t>The most effective times for publishing content, based on viewership peaks, seem to be around 2:00 AM, 12:00 PM, 6:00 PM, and 7:00 PM. Engagement appears to increase steadily from early afternoon through the evening, with several peaks between 3:00 PM and 9:00 PM, indicating higher viewer engagement during these times.</a:t>
            </a:r>
          </a:p>
          <a:p>
            <a:pPr>
              <a:buFont typeface="Arial" panose="020B0604020202020204" pitchFamily="34" charset="0"/>
              <a:buChar char="•"/>
            </a:pPr>
            <a:r>
              <a:rPr lang="en-US" dirty="0"/>
              <a:t>There is a clear positive correlation between view counts and like counts, as indicated by the upward trend in the scatter plot and the dotted trend line. This means that as the number of views increases, the number of likes generally also increases. There are a few outliers with very high view counts (800M to 1400M views) and corresponding high like counts (6M to 10M likes). These outliers represent highly popular content that has garnered significant engagement.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241231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TotalTime>1708</TotalTime>
  <Words>448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Calisto MT</vt:lpstr>
      <vt:lpstr>Segoe UI Semibold</vt:lpstr>
      <vt:lpstr>The Bold Font</vt:lpstr>
      <vt:lpstr>Wingdings 2</vt:lpstr>
      <vt:lpstr>Slate</vt:lpstr>
      <vt:lpstr>PowerPoint Presentation</vt:lpstr>
      <vt:lpstr>PowerPoint Presentation</vt:lpstr>
      <vt:lpstr>PowerPoint Presentation</vt:lpstr>
      <vt:lpstr>PowerPoint Presentation</vt:lpstr>
      <vt:lpstr>PowerPoint Presentation</vt:lpstr>
      <vt:lpstr>Key Insights</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Jatin Kashyap</cp:lastModifiedBy>
  <cp:revision>8</cp:revision>
  <dcterms:created xsi:type="dcterms:W3CDTF">2018-06-07T21:39:02Z</dcterms:created>
  <dcterms:modified xsi:type="dcterms:W3CDTF">2024-07-08T07:43:26Z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