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3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96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574800"/>
            <a:ext cx="6619244" cy="2008236"/>
          </a:xfrm>
        </p:spPr>
        <p:txBody>
          <a:bodyPr anchor="b"/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619239" y="1344169"/>
            <a:ext cx="742949" cy="2285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713982" y="2420874"/>
            <a:ext cx="2894846" cy="2286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6" y="221797"/>
            <a:ext cx="628649" cy="575765"/>
          </a:xfrm>
        </p:spPr>
        <p:txBody>
          <a:bodyPr/>
          <a:lstStyle/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525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3727445"/>
            <a:ext cx="6619244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57175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4152499"/>
            <a:ext cx="6619244" cy="370284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16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598" y="797563"/>
            <a:ext cx="6623862" cy="102974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657475"/>
            <a:ext cx="6619244" cy="1857375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155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661175" y="455502"/>
            <a:ext cx="601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7413344" y="1960341"/>
            <a:ext cx="489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408" y="736600"/>
            <a:ext cx="6340430" cy="2022474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59459" y="2759074"/>
            <a:ext cx="5798414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771899"/>
            <a:ext cx="6933673" cy="748393"/>
          </a:xfrm>
        </p:spPr>
        <p:txBody>
          <a:bodyPr anchor="ctr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31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778000"/>
            <a:ext cx="6619245" cy="136688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768725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01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1952626"/>
            <a:ext cx="235640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5" y="2384823"/>
            <a:ext cx="2356409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1" y="1952625"/>
            <a:ext cx="236025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1" y="2384823"/>
            <a:ext cx="2360257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6101" y="1952626"/>
            <a:ext cx="235929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6247" y="2384822"/>
            <a:ext cx="2359152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02978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29301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327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3399633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5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15" y="3831830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649" y="3399634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7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7629" y="3831829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082" y="3399634"/>
            <a:ext cx="228832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3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081" y="3831828"/>
            <a:ext cx="2288322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04373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48352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0833" y="4793879"/>
            <a:ext cx="2733212" cy="2286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100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1952625"/>
            <a:ext cx="6619244" cy="2562225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21580" y="4793879"/>
            <a:ext cx="742949" cy="2285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618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27" y="958850"/>
            <a:ext cx="1057474" cy="3561443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958850"/>
            <a:ext cx="4692019" cy="35614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9829" y="4793879"/>
            <a:ext cx="744101" cy="2285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1092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39275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1952625"/>
            <a:ext cx="6619244" cy="2562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512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008234"/>
            <a:ext cx="3263269" cy="1712868"/>
          </a:xfrm>
        </p:spPr>
        <p:txBody>
          <a:bodyPr anchor="ctr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1670" y="2008233"/>
            <a:ext cx="2818159" cy="1712868"/>
          </a:xfrm>
        </p:spPr>
        <p:txBody>
          <a:bodyPr anchor="ctr"/>
          <a:lstStyle>
            <a:lvl1pPr marL="0" indent="0" algn="l">
              <a:buNone/>
              <a:defRPr sz="15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296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15" y="1952625"/>
            <a:ext cx="3618869" cy="256222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35" y="1952625"/>
            <a:ext cx="3618869" cy="256222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583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361886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15" y="2384822"/>
            <a:ext cx="3618869" cy="213002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35" y="1952625"/>
            <a:ext cx="361886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35" y="2384822"/>
            <a:ext cx="3618869" cy="2130029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368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571060" cy="53022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477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117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1550"/>
            <a:ext cx="2094869" cy="12001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59" y="1085850"/>
            <a:ext cx="3892550" cy="3429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5" y="2346961"/>
            <a:ext cx="2094869" cy="2171699"/>
          </a:xfrm>
        </p:spPr>
        <p:txBody>
          <a:bodyPr/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938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270000"/>
            <a:ext cx="2898851" cy="1301750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03" y="857250"/>
            <a:ext cx="2420395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2743200"/>
            <a:ext cx="2894409" cy="10287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733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6" y="730251"/>
            <a:ext cx="6571060" cy="530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657106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1" i="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bg1"/>
                </a:solidFill>
              </a:defRPr>
            </a:lvl1pPr>
          </a:lstStyle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10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</p:sldLayoutIdLst>
  <p:txStyles>
    <p:titleStyle>
      <a:lvl1pPr algn="l" defTabSz="342900" rtl="0" eaLnBrk="1" latinLnBrk="0" hangingPunct="1">
        <a:spcBef>
          <a:spcPct val="0"/>
        </a:spcBef>
        <a:buNone/>
        <a:defRPr sz="27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64"/>
          <p:cNvSpPr/>
          <p:nvPr/>
        </p:nvSpPr>
        <p:spPr>
          <a:xfrm>
            <a:off x="685800" y="624952"/>
            <a:ext cx="16002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457200" y="234315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71"/>
          <p:cNvSpPr/>
          <p:nvPr/>
        </p:nvSpPr>
        <p:spPr>
          <a:xfrm>
            <a:off x="685800" y="706127"/>
            <a:ext cx="2004775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550676" y="1957861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Analysis</a:t>
            </a:r>
          </a:p>
        </p:txBody>
      </p:sp>
      <p:sp>
        <p:nvSpPr>
          <p:cNvPr id="124" name="Shape 73"/>
          <p:cNvSpPr/>
          <p:nvPr/>
        </p:nvSpPr>
        <p:spPr>
          <a:xfrm>
            <a:off x="623274" y="2540302"/>
            <a:ext cx="5091725" cy="1403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distributions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bike purchases in 3 years / percentages purchases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industry category.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Wealth segments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cars own on each states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       Note: </a:t>
            </a:r>
            <a:r>
              <a:rPr b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80"/>
          <p:cNvSpPr/>
          <p:nvPr/>
        </p:nvSpPr>
        <p:spPr>
          <a:xfrm>
            <a:off x="762000" y="739211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749613"/>
            <a:ext cx="8565600" cy="580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Customers’ age distribution</a:t>
            </a:r>
          </a:p>
        </p:txBody>
      </p:sp>
      <p:sp>
        <p:nvSpPr>
          <p:cNvPr id="133" name="Shape 82"/>
          <p:cNvSpPr/>
          <p:nvPr/>
        </p:nvSpPr>
        <p:spPr>
          <a:xfrm>
            <a:off x="363350" y="2202497"/>
            <a:ext cx="4134600" cy="2554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As we can see, mostly our new customers are between 25 to 48 years old.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customers from 48 to 59 years old has big drops on percentages.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There is a slightly increase in number of customers over 59 years old in term of percentages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looks like the percentages of under 25 years old not really change.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DC955DA-0C22-4DE5-8A28-07DFBCE52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742951"/>
            <a:ext cx="3317167" cy="2132464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C957DE-BAE7-4C42-A872-86556EA6C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800350"/>
            <a:ext cx="3318932" cy="2133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96200" y="895350"/>
            <a:ext cx="42094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new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96200" y="2952750"/>
            <a:ext cx="33117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old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89"/>
          <p:cNvSpPr/>
          <p:nvPr/>
        </p:nvSpPr>
        <p:spPr>
          <a:xfrm>
            <a:off x="670200" y="647507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553000" y="2002177"/>
            <a:ext cx="31808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Bike purchases last 3 years</a:t>
            </a:r>
          </a:p>
        </p:txBody>
      </p:sp>
      <p:sp>
        <p:nvSpPr>
          <p:cNvPr id="142" name="Shape 91"/>
          <p:cNvSpPr/>
          <p:nvPr/>
        </p:nvSpPr>
        <p:spPr>
          <a:xfrm>
            <a:off x="217379" y="2486343"/>
            <a:ext cx="4659421" cy="1403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can see, our new customers mostly Female with 50.6% purchases with total of 25,212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 contributed to 47.7% purchases with 23,765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we should focus on advertises on Female customers than Male customers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201C0D-751C-44AB-918B-8607D9717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742950"/>
            <a:ext cx="3321812" cy="215191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7EC77E-E5A4-498C-B1C4-2B12685BC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800351"/>
            <a:ext cx="3461366" cy="215373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28600" y="895350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Job industry category</a:t>
            </a:r>
          </a:p>
        </p:txBody>
      </p:sp>
      <p:sp>
        <p:nvSpPr>
          <p:cNvPr id="151" name="Shape 100"/>
          <p:cNvSpPr/>
          <p:nvPr/>
        </p:nvSpPr>
        <p:spPr>
          <a:xfrm>
            <a:off x="228600" y="1428750"/>
            <a:ext cx="2895600" cy="1654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Mostly our new customers are on Finance industry and our Manufacturing customers are still on top 2.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The rest industries is still same 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D76EBA-4DB6-4C18-89E2-D014D5DF6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742950"/>
            <a:ext cx="2773703" cy="175824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CF6DBE-E0C6-4178-976B-E1BBD6030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297" y="742950"/>
            <a:ext cx="3154703" cy="180612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04800" y="2952750"/>
            <a:ext cx="23102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omic Sans MS" pitchFamily="66" charset="0"/>
                <a:cs typeface="Times New Roman" panose="02020603050405020304" pitchFamily="18" charset="0"/>
              </a:rPr>
              <a:t>Wealth segments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2400" y="3333750"/>
            <a:ext cx="35814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In all ages, the number of Mass Customers is the highest so we should focus on this social class.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After that, we should focus on High Net Customer.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Then Affluent Customers but mostly second and third quadrant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14" name="Picture 1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041B338-B964-4BED-9008-676AEE14D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783352"/>
            <a:ext cx="2667000" cy="1630967"/>
          </a:xfrm>
          <a:prstGeom prst="rect">
            <a:avLst/>
          </a:prstGeom>
        </p:spPr>
      </p:pic>
      <p:pic>
        <p:nvPicPr>
          <p:cNvPr id="15" name="Picture 1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685577D-2781-412F-B673-09E7DD5F7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647950"/>
            <a:ext cx="2652761" cy="17596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98"/>
          <p:cNvSpPr/>
          <p:nvPr/>
        </p:nvSpPr>
        <p:spPr>
          <a:xfrm>
            <a:off x="578400" y="653647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439092" y="2013096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 of cars owned</a:t>
            </a:r>
          </a:p>
        </p:txBody>
      </p:sp>
      <p:sp>
        <p:nvSpPr>
          <p:cNvPr id="151" name="Shape 100"/>
          <p:cNvSpPr/>
          <p:nvPr/>
        </p:nvSpPr>
        <p:spPr>
          <a:xfrm>
            <a:off x="287510" y="2527564"/>
            <a:ext cx="4134600" cy="1899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NSW should be considered the most since numbers of customers don’t own cars is significantly larger than that own.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VIC and QLD has more customers that own car that who don’t but we can try to have something so that those owns car will buy bikes.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E3907F4-7A59-4497-8050-05FEBCB0A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581150"/>
            <a:ext cx="4170929" cy="282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78896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36</TotalTime>
  <Words>508</Words>
  <Application>Microsoft Office PowerPoint</Application>
  <PresentationFormat>On-screen Show (16:9)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Calibri</vt:lpstr>
      <vt:lpstr>Century Gothic</vt:lpstr>
      <vt:lpstr>Comic Sans MS</vt:lpstr>
      <vt:lpstr>Open Sans</vt:lpstr>
      <vt:lpstr>Open Sans Extrabold</vt:lpstr>
      <vt:lpstr>Open Sans Light</vt:lpstr>
      <vt:lpstr>Times New Roman</vt:lpstr>
      <vt:lpstr>Wingdings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Jatin Khatri</cp:lastModifiedBy>
  <cp:revision>7</cp:revision>
  <dcterms:modified xsi:type="dcterms:W3CDTF">2023-06-18T11:59:04Z</dcterms:modified>
</cp:coreProperties>
</file>