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950075" cy="9236075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Roboto Slab" panose="020B0604020202020204" pitchFamily="2" charset="0"/>
      <p:regular r:id="rId8"/>
      <p:bold r:id="rId9"/>
    </p:embeddedFont>
    <p:embeddedFont>
      <p:font typeface="Trebuchet MS" panose="020B0603020202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u2VUL8Tl4Mi7VD+t+cMm/lQHj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2475" tIns="46225" rIns="92475" bIns="462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82427" y="3"/>
            <a:ext cx="2929274" cy="4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103" y="575009"/>
            <a:ext cx="6620256" cy="3724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82427" y="8744096"/>
            <a:ext cx="2929274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 view: </a:t>
            </a: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sz="10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910">
          <p15:clr>
            <a:srgbClr val="F26B43"/>
          </p15:clr>
        </p15:guide>
        <p15:guide id="2" pos="2189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574675"/>
            <a:ext cx="66214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74" name="Google Shape;74;p1:notes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Notes view: </a:t>
            </a:r>
            <a:fld id="{00000000-1234-1234-1234-123412341234}" type="slidenum">
              <a:rPr lang="en-US"/>
              <a:t>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760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42b7035093_0_3616"/>
          <p:cNvSpPr/>
          <p:nvPr/>
        </p:nvSpPr>
        <p:spPr>
          <a:xfrm>
            <a:off x="2033067" y="896808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" name="Google Shape;16;g142b7035093_0_3616"/>
          <p:cNvSpPr/>
          <p:nvPr/>
        </p:nvSpPr>
        <p:spPr>
          <a:xfrm rot="10800000">
            <a:off x="8716786" y="4457271"/>
            <a:ext cx="1442131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7" name="Google Shape;17;g142b7035093_0_3616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g142b7035093_0_3616"/>
          <p:cNvSpPr txBox="1">
            <a:spLocks noGrp="1"/>
          </p:cNvSpPr>
          <p:nvPr>
            <p:ph type="ctrTitle"/>
          </p:nvPr>
        </p:nvSpPr>
        <p:spPr>
          <a:xfrm>
            <a:off x="2240402" y="1585234"/>
            <a:ext cx="7711200" cy="1943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9" name="Google Shape;19;g142b7035093_0_3616"/>
          <p:cNvSpPr txBox="1">
            <a:spLocks noGrp="1"/>
          </p:cNvSpPr>
          <p:nvPr>
            <p:ph type="subTitle" idx="1"/>
          </p:nvPr>
        </p:nvSpPr>
        <p:spPr>
          <a:xfrm>
            <a:off x="2240402" y="4065933"/>
            <a:ext cx="7711200" cy="121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Roboto Slab"/>
              <a:buNone/>
              <a:defRPr sz="32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0" name="Google Shape;20;g142b7035093_0_36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42b7035093_0_3659"/>
          <p:cNvSpPr/>
          <p:nvPr/>
        </p:nvSpPr>
        <p:spPr>
          <a:xfrm>
            <a:off x="200" y="6769100"/>
            <a:ext cx="12191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142b7035093_0_3659"/>
          <p:cNvSpPr txBox="1">
            <a:spLocks noGrp="1"/>
          </p:cNvSpPr>
          <p:nvPr>
            <p:ph type="title" hasCustomPrompt="1"/>
          </p:nvPr>
        </p:nvSpPr>
        <p:spPr>
          <a:xfrm>
            <a:off x="517200" y="1536600"/>
            <a:ext cx="11157600" cy="2051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300"/>
              <a:buNone/>
              <a:defRPr sz="173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142b7035093_0_3659"/>
          <p:cNvSpPr txBox="1">
            <a:spLocks noGrp="1"/>
          </p:cNvSpPr>
          <p:nvPr>
            <p:ph type="body" idx="1"/>
          </p:nvPr>
        </p:nvSpPr>
        <p:spPr>
          <a:xfrm>
            <a:off x="517200" y="3892600"/>
            <a:ext cx="11157600" cy="1428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142b7035093_0_365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2b7035093_0_366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left arrow">
  <p:cSld name="Green left arrow">
    <p:bg>
      <p:bgPr>
        <a:solidFill>
          <a:srgbClr val="F2F2F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2b7035093_0_3666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g142b7035093_0_3666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142b7035093_0_3666"/>
          <p:cNvSpPr txBox="1">
            <a:spLocks noGrp="1"/>
          </p:cNvSpPr>
          <p:nvPr>
            <p:ph type="dt" idx="10"/>
          </p:nvPr>
        </p:nvSpPr>
        <p:spPr>
          <a:xfrm>
            <a:off x="9677400" y="6405036"/>
            <a:ext cx="1482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142b7035093_0_3666"/>
          <p:cNvSpPr txBox="1"/>
          <p:nvPr/>
        </p:nvSpPr>
        <p:spPr>
          <a:xfrm>
            <a:off x="11167872" y="6405036"/>
            <a:ext cx="381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Trebuchet MS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0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g142b7035093_0_3666"/>
          <p:cNvSpPr txBox="1"/>
          <p:nvPr/>
        </p:nvSpPr>
        <p:spPr>
          <a:xfrm rot="-5400000">
            <a:off x="9486015" y="3922560"/>
            <a:ext cx="51339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2020 by Boston Consulting Group. All rights reserved.</a:t>
            </a:r>
            <a:endParaRPr sz="7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0" name="Google Shape;70;g142b7035093_0_3666"/>
          <p:cNvPicPr preferRelativeResize="0"/>
          <p:nvPr/>
        </p:nvPicPr>
        <p:blipFill rotWithShape="1">
          <a:blip r:embed="rId2">
            <a:alphaModFix/>
          </a:blip>
          <a:srcRect t="6213" b="7720"/>
          <a:stretch/>
        </p:blipFill>
        <p:spPr>
          <a:xfrm rot="120272">
            <a:off x="2174464" y="3402958"/>
            <a:ext cx="2696316" cy="3463865"/>
          </a:xfrm>
          <a:custGeom>
            <a:avLst/>
            <a:gdLst/>
            <a:ahLst/>
            <a:cxnLst/>
            <a:rect l="l" t="t" r="r" b="b"/>
            <a:pathLst>
              <a:path w="2694666" h="3461745" extrusionOk="0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g142b7035093_0_3623"/>
          <p:cNvCxnSpPr/>
          <p:nvPr/>
        </p:nvCxnSpPr>
        <p:spPr>
          <a:xfrm>
            <a:off x="5812802" y="375661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g142b7035093_0_3623"/>
          <p:cNvSpPr txBox="1">
            <a:spLocks noGrp="1"/>
          </p:cNvSpPr>
          <p:nvPr>
            <p:ph type="title"/>
          </p:nvPr>
        </p:nvSpPr>
        <p:spPr>
          <a:xfrm>
            <a:off x="641000" y="2353267"/>
            <a:ext cx="10962900" cy="1209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24" name="Google Shape;24;g142b7035093_0_36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142b7035093_0_3627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g142b7035093_0_3627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142b7035093_0_3627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g142b7035093_0_362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g142b7035093_0_3632"/>
          <p:cNvCxnSpPr/>
          <p:nvPr/>
        </p:nvCxnSpPr>
        <p:spPr>
          <a:xfrm>
            <a:off x="656750" y="1680378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g142b7035093_0_363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42b7035093_0_3632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g142b7035093_0_3632"/>
          <p:cNvSpPr txBox="1">
            <a:spLocks noGrp="1"/>
          </p:cNvSpPr>
          <p:nvPr>
            <p:ph type="body" idx="2"/>
          </p:nvPr>
        </p:nvSpPr>
        <p:spPr>
          <a:xfrm>
            <a:off x="6341600" y="1986433"/>
            <a:ext cx="5333100" cy="41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142b7035093_0_36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42b7035093_0_3638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142b7035093_0_36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142b7035093_0_3641"/>
          <p:cNvCxnSpPr/>
          <p:nvPr/>
        </p:nvCxnSpPr>
        <p:spPr>
          <a:xfrm>
            <a:off x="652291" y="1883036"/>
            <a:ext cx="4419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g142b7035093_0_3641"/>
          <p:cNvSpPr txBox="1">
            <a:spLocks noGrp="1"/>
          </p:cNvSpPr>
          <p:nvPr>
            <p:ph type="title"/>
          </p:nvPr>
        </p:nvSpPr>
        <p:spPr>
          <a:xfrm>
            <a:off x="5172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2" name="Google Shape;42;g142b7035093_0_3641"/>
          <p:cNvSpPr txBox="1">
            <a:spLocks noGrp="1"/>
          </p:cNvSpPr>
          <p:nvPr>
            <p:ph type="body" idx="1"/>
          </p:nvPr>
        </p:nvSpPr>
        <p:spPr>
          <a:xfrm>
            <a:off x="517200" y="2125367"/>
            <a:ext cx="3744000" cy="357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g142b7035093_0_36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2b7035093_0_3646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6" name="Google Shape;46;g142b7035093_0_36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42b7035093_0_364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9" name="Google Shape;49;g142b7035093_0_3649"/>
          <p:cNvCxnSpPr/>
          <p:nvPr/>
        </p:nvCxnSpPr>
        <p:spPr>
          <a:xfrm>
            <a:off x="6706233" y="5994004"/>
            <a:ext cx="7212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g142b7035093_0_3649"/>
          <p:cNvSpPr txBox="1">
            <a:spLocks noGrp="1"/>
          </p:cNvSpPr>
          <p:nvPr>
            <p:ph type="title"/>
          </p:nvPr>
        </p:nvSpPr>
        <p:spPr>
          <a:xfrm>
            <a:off x="354000" y="1612100"/>
            <a:ext cx="5393700" cy="20085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51" name="Google Shape;51;g142b7035093_0_364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 sz="28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142b7035093_0_364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142b7035093_0_364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42b7035093_0_3656"/>
          <p:cNvSpPr txBox="1">
            <a:spLocks noGrp="1"/>
          </p:cNvSpPr>
          <p:nvPr>
            <p:ph type="body" idx="1"/>
          </p:nvPr>
        </p:nvSpPr>
        <p:spPr>
          <a:xfrm>
            <a:off x="426000" y="5644967"/>
            <a:ext cx="7998300" cy="79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6" name="Google Shape;56;g142b7035093_0_365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42b7035093_0_3612"/>
          <p:cNvSpPr txBox="1">
            <a:spLocks noGrp="1"/>
          </p:cNvSpPr>
          <p:nvPr>
            <p:ph type="title"/>
          </p:nvPr>
        </p:nvSpPr>
        <p:spPr>
          <a:xfrm>
            <a:off x="517200" y="610700"/>
            <a:ext cx="11157600" cy="9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2" name="Google Shape;12;g142b7035093_0_3612"/>
          <p:cNvSpPr txBox="1">
            <a:spLocks noGrp="1"/>
          </p:cNvSpPr>
          <p:nvPr>
            <p:ph type="body" idx="1"/>
          </p:nvPr>
        </p:nvSpPr>
        <p:spPr>
          <a:xfrm>
            <a:off x="517200" y="1986432"/>
            <a:ext cx="111576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●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○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Char char="■"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Google Shape;13;g142b7035093_0_36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title"/>
          </p:nvPr>
        </p:nvSpPr>
        <p:spPr>
          <a:xfrm>
            <a:off x="577075" y="2230350"/>
            <a:ext cx="2478600" cy="23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DF33"/>
              </a:buClr>
              <a:buSzPts val="3200"/>
              <a:buFont typeface="Trebuchet MS"/>
              <a:buNone/>
            </a:pPr>
            <a:r>
              <a:rPr lang="en-US" sz="4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ea typeface="Comic Sans MS"/>
                <a:cs typeface="Times New Roman" panose="02020603050405020304" pitchFamily="18" charset="0"/>
                <a:sym typeface="Comic Sans MS"/>
              </a:rPr>
              <a:t>Executive Summary</a:t>
            </a:r>
            <a:endParaRPr sz="4200" b="1" dirty="0"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ea typeface="Comic Sans MS"/>
              <a:cs typeface="Times New Roman" panose="02020603050405020304" pitchFamily="18" charset="0"/>
              <a:sym typeface="Comic Sans MS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247975" y="5111275"/>
            <a:ext cx="3136800" cy="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66FA24-186D-FB3A-FE71-E98EFCB67EE7}"/>
              </a:ext>
            </a:extLst>
          </p:cNvPr>
          <p:cNvSpPr txBox="1"/>
          <p:nvPr/>
        </p:nvSpPr>
        <p:spPr>
          <a:xfrm>
            <a:off x="4077325" y="458629"/>
            <a:ext cx="7989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352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4B3F3-9EBE-29A4-6A1B-222369276C95}"/>
              </a:ext>
            </a:extLst>
          </p:cNvPr>
          <p:cNvSpPr txBox="1"/>
          <p:nvPr/>
        </p:nvSpPr>
        <p:spPr>
          <a:xfrm>
            <a:off x="3882451" y="1080848"/>
            <a:ext cx="79897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4000" marR="0" lvl="1" indent="-216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522D"/>
              </a:buClr>
              <a:buSzPts val="1600"/>
              <a:buFont typeface="Trebuchet MS"/>
              <a:buChar char="•"/>
            </a:pPr>
            <a:r>
              <a:rPr lang="en-US" sz="1600" b="1" dirty="0" err="1">
                <a:solidFill>
                  <a:srgbClr val="03522D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PowerCo</a:t>
            </a:r>
            <a:r>
              <a:rPr lang="en-US" sz="1600" b="1" dirty="0">
                <a:solidFill>
                  <a:srgbClr val="03522D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 has a problem with customer churn; they believe it is caused by customers' price sensitivities. One possible solution is to provide </a:t>
            </a:r>
            <a:r>
              <a:rPr lang="en-US" sz="1600" b="1" dirty="0">
                <a:solidFill>
                  <a:srgbClr val="990000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20%</a:t>
            </a:r>
            <a:r>
              <a:rPr lang="en-US" sz="1600" b="1" dirty="0">
                <a:solidFill>
                  <a:srgbClr val="03522D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 off to customers who are most likely to start leaving.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C36DD-3AE5-D4A0-BEDE-17805A0E54BD}"/>
              </a:ext>
            </a:extLst>
          </p:cNvPr>
          <p:cNvSpPr txBox="1"/>
          <p:nvPr/>
        </p:nvSpPr>
        <p:spPr>
          <a:xfrm>
            <a:off x="4077325" y="2025011"/>
            <a:ext cx="7989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352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Modelling</a:t>
            </a:r>
            <a:r>
              <a:rPr lang="en-US" sz="2400" b="1" dirty="0">
                <a:solidFill>
                  <a:srgbClr val="0352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202895-D0D0-A87E-7DCD-8059D1DF7BAB}"/>
              </a:ext>
            </a:extLst>
          </p:cNvPr>
          <p:cNvSpPr txBox="1"/>
          <p:nvPr/>
        </p:nvSpPr>
        <p:spPr>
          <a:xfrm>
            <a:off x="3882452" y="2607103"/>
            <a:ext cx="79897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3999" marR="0" lvl="1" indent="-216000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sz="1600" b="1" dirty="0">
                <a:solidFill>
                  <a:srgbClr val="274E13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After Data cleaning, EDA and Feature engineering, I applied Random Forest Classifier. Random Forest Classifier model has been built to predict customers’ churn probability, achieving an accuracy of </a:t>
            </a:r>
            <a:r>
              <a:rPr lang="en-US" sz="1600" b="1" dirty="0">
                <a:solidFill>
                  <a:srgbClr val="990000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0.90</a:t>
            </a:r>
            <a:r>
              <a:rPr lang="en-US" sz="1600" b="1" dirty="0">
                <a:solidFill>
                  <a:srgbClr val="274E13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 and </a:t>
            </a:r>
            <a:r>
              <a:rPr lang="en-US" sz="1600" b="1" dirty="0">
                <a:solidFill>
                  <a:srgbClr val="03522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Precision</a:t>
            </a:r>
            <a:r>
              <a:rPr lang="en-US" sz="1600" b="1" dirty="0">
                <a:solidFill>
                  <a:srgbClr val="274E13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 score of </a:t>
            </a:r>
            <a:r>
              <a:rPr lang="en-US" sz="1600" b="1" dirty="0">
                <a:solidFill>
                  <a:srgbClr val="990000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0.91</a:t>
            </a:r>
            <a:r>
              <a:rPr lang="en-US" sz="1600" b="1" dirty="0">
                <a:solidFill>
                  <a:srgbClr val="274E13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 on test set.</a:t>
            </a:r>
            <a:endParaRPr lang="en-US" sz="1600" b="1" dirty="0">
              <a:solidFill>
                <a:srgbClr val="274E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B7318-04DF-F4C4-A3FA-600A5565726A}"/>
              </a:ext>
            </a:extLst>
          </p:cNvPr>
          <p:cNvSpPr txBox="1"/>
          <p:nvPr/>
        </p:nvSpPr>
        <p:spPr>
          <a:xfrm>
            <a:off x="4077325" y="3544005"/>
            <a:ext cx="7989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352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sz="2400" b="1" dirty="0">
                <a:solidFill>
                  <a:srgbClr val="0352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9D86A0-8ED9-93ED-3EFC-2286D9075494}"/>
              </a:ext>
            </a:extLst>
          </p:cNvPr>
          <p:cNvSpPr txBox="1"/>
          <p:nvPr/>
        </p:nvSpPr>
        <p:spPr>
          <a:xfrm>
            <a:off x="4077324" y="4166224"/>
            <a:ext cx="7794883" cy="2177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3998" marR="0" lvl="1" indent="-215999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sz="1600" b="1" dirty="0">
                <a:solidFill>
                  <a:srgbClr val="274E13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Nearly </a:t>
            </a:r>
            <a:r>
              <a:rPr lang="en-US" sz="1600" b="1" dirty="0">
                <a:solidFill>
                  <a:srgbClr val="990000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10% (9.7%)</a:t>
            </a:r>
            <a:r>
              <a:rPr lang="en-US" sz="1600" b="1" dirty="0">
                <a:solidFill>
                  <a:srgbClr val="274E13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 of the customers have churned and </a:t>
            </a:r>
            <a:r>
              <a:rPr lang="en-US" sz="1600" b="1" dirty="0">
                <a:solidFill>
                  <a:srgbClr val="990000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90%</a:t>
            </a:r>
            <a:r>
              <a:rPr lang="en-US" sz="1600" b="1" dirty="0">
                <a:solidFill>
                  <a:srgbClr val="274E13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 of the customers have not churned.</a:t>
            </a:r>
          </a:p>
          <a:p>
            <a:pPr marL="323998" marR="0" lvl="1" indent="-215999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sz="1600" b="1" dirty="0">
                <a:solidFill>
                  <a:srgbClr val="274E13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Net margin on power subscription and consumption over 12 months is a top driver for churn</a:t>
            </a:r>
          </a:p>
          <a:p>
            <a:pPr marL="323998" marR="0" lvl="1" indent="-215999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sz="1600" b="1" dirty="0">
                <a:solidFill>
                  <a:srgbClr val="274E13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Forecasted bill of meter rental for the next 2 months also is an influential driver</a:t>
            </a:r>
          </a:p>
          <a:p>
            <a:pPr marL="323998" marR="0" lvl="1" indent="-215999" algn="just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rebuchet MS"/>
              <a:buChar char="•"/>
            </a:pPr>
            <a:r>
              <a:rPr lang="en-US" sz="1600" b="1" dirty="0">
                <a:solidFill>
                  <a:srgbClr val="274E13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Time seems to be an influential factor, especially the number of months they have been active, their tenure and the number of months since they updated their contract</a:t>
            </a:r>
          </a:p>
        </p:txBody>
      </p:sp>
    </p:spTree>
    <p:extLst>
      <p:ext uri="{BB962C8B-B14F-4D97-AF65-F5344CB8AC3E}">
        <p14:creationId xmlns:p14="http://schemas.microsoft.com/office/powerpoint/2010/main" val="389293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rgbClr val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Roboto Slab</vt:lpstr>
      <vt:lpstr>Roboto</vt:lpstr>
      <vt:lpstr>Trebuchet MS</vt:lpstr>
      <vt:lpstr>Times New Roman</vt:lpstr>
      <vt:lpstr>Marina</vt:lpstr>
      <vt:lpstr>Executive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The Boston Consulting Group</dc:creator>
  <cp:lastModifiedBy>Jatin Khatri</cp:lastModifiedBy>
  <cp:revision>1</cp:revision>
  <dcterms:created xsi:type="dcterms:W3CDTF">2016-11-04T11:46:04Z</dcterms:created>
  <dcterms:modified xsi:type="dcterms:W3CDTF">2023-06-09T09:02:01Z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</Properties>
</file>