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224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pos="4104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hmuXWA08DaxH658KF9sadERmbc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686" y="78"/>
      </p:cViewPr>
      <p:guideLst>
        <p:guide orient="horz" pos="2160"/>
        <p:guide pos="1224"/>
        <p:guide orient="horz" pos="3888"/>
        <p:guide pos="41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" name="Google Shape;19;p6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" name="Google Shape;20;p6"/>
          <p:cNvCxnSpPr/>
          <p:nvPr/>
        </p:nvCxnSpPr>
        <p:spPr>
          <a:xfrm>
            <a:off x="475488" y="6143775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432262" y="1855694"/>
            <a:ext cx="8279476" cy="3953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584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ubTitle" idx="2"/>
          </p:nvPr>
        </p:nvSpPr>
        <p:spPr>
          <a:xfrm>
            <a:off x="432262" y="1169894"/>
            <a:ext cx="8279476" cy="322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882"/>
              </a:spcBef>
              <a:spcAft>
                <a:spcPts val="0"/>
              </a:spcAft>
              <a:buClr>
                <a:schemeClr val="dk2"/>
              </a:buClr>
              <a:buSzPts val="1324"/>
              <a:buFont typeface="Arial"/>
              <a:buNone/>
              <a:defRPr sz="132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-2">
  <p:cSld name="DEFAULT-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685800" y="189436"/>
            <a:ext cx="6438900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477748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9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" name="Google Shape;14;p5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288">
          <p15:clr>
            <a:srgbClr val="F26B43"/>
          </p15:clr>
        </p15:guide>
        <p15:guide id="4" pos="5472">
          <p15:clr>
            <a:srgbClr val="F26B43"/>
          </p15:clr>
        </p15:guide>
        <p15:guide id="5" orient="horz" pos="4032">
          <p15:clr>
            <a:srgbClr val="F26B43"/>
          </p15:clr>
        </p15:guide>
        <p15:guide id="6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/>
        </p:nvSpPr>
        <p:spPr>
          <a:xfrm>
            <a:off x="457200" y="1214589"/>
            <a:ext cx="822870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lang="en-US" sz="3200" dirty="0">
                <a:solidFill>
                  <a:srgbClr val="0070C0"/>
                </a:solidFill>
              </a:rPr>
              <a:t>-</a:t>
            </a:r>
            <a:r>
              <a:rPr lang="en-US" sz="32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Driven Storytelling Presentation: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endParaRPr lang="en-US" sz="3200" dirty="0">
              <a:solidFill>
                <a:srgbClr val="0070C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Insight From Sales</a:t>
            </a:r>
            <a:endParaRPr dirty="0"/>
          </a:p>
        </p:txBody>
      </p:sp>
      <p:sp>
        <p:nvSpPr>
          <p:cNvPr id="97" name="Google Shape;97;p1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250030" y="2176880"/>
            <a:ext cx="4083718" cy="196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Overall unit sales for 5 Year CAGR is in growth with 21% </a:t>
            </a:r>
            <a:endParaRPr dirty="0"/>
          </a:p>
        </p:txBody>
      </p:sp>
      <p:sp>
        <p:nvSpPr>
          <p:cNvPr id="106" name="Google Shape;106;p2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ABACF3C-0374-1B90-E0FC-D8E2BF83A2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3403" y="1523835"/>
            <a:ext cx="4930567" cy="3810330"/>
          </a:xfrm>
          <a:prstGeom prst="rect">
            <a:avLst/>
          </a:prstGeom>
        </p:spPr>
      </p:pic>
      <p:sp>
        <p:nvSpPr>
          <p:cNvPr id="4" name="Google Shape;112;p3">
            <a:extLst>
              <a:ext uri="{FF2B5EF4-FFF2-40B4-BE49-F238E27FC236}">
                <a16:creationId xmlns:a16="http://schemas.microsoft.com/office/drawing/2014/main" id="{7BB6926D-0E85-12E3-43A2-AAC79733D6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605073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 sz="1600" dirty="0">
                <a:solidFill>
                  <a:srgbClr val="0070C0"/>
                </a:solidFill>
              </a:rPr>
              <a:t>Unit sales </a:t>
            </a:r>
            <a:endParaRPr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>
            <a:spLocks noGrp="1"/>
          </p:cNvSpPr>
          <p:nvPr>
            <p:ph type="title"/>
          </p:nvPr>
        </p:nvSpPr>
        <p:spPr>
          <a:xfrm>
            <a:off x="457200" y="598701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 sz="1600" dirty="0">
                <a:solidFill>
                  <a:srgbClr val="0070C0"/>
                </a:solidFill>
              </a:rPr>
              <a:t>Degrowth Accounts</a:t>
            </a:r>
            <a:endParaRPr sz="1600" dirty="0"/>
          </a:p>
        </p:txBody>
      </p:sp>
      <p:sp>
        <p:nvSpPr>
          <p:cNvPr id="114" name="Google Shape;114;p3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D53A26C-3356-79C0-39E9-77D04DC959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4304" y="1741851"/>
            <a:ext cx="5589485" cy="33742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E4EB7E-9F5F-5E41-54AD-67FFECD758FC}"/>
              </a:ext>
            </a:extLst>
          </p:cNvPr>
          <p:cNvSpPr txBox="1"/>
          <p:nvPr/>
        </p:nvSpPr>
        <p:spPr>
          <a:xfrm>
            <a:off x="281926" y="2341783"/>
            <a:ext cx="348113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 very poorly performing accounts that should be closed, which would free up resources to drive sales growth elsewhere.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6836E-889B-5BE2-18E6-800E9E4B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9545"/>
            <a:ext cx="8229600" cy="278130"/>
          </a:xfrm>
        </p:spPr>
        <p:txBody>
          <a:bodyPr>
            <a:normAutofit fontScale="90000"/>
          </a:bodyPr>
          <a:lstStyle/>
          <a:p>
            <a:pPr>
              <a:buClr>
                <a:srgbClr val="0070C0"/>
              </a:buClr>
              <a:buSzPct val="100000"/>
            </a:pPr>
            <a:r>
              <a:rPr lang="en-US" sz="2900" dirty="0">
                <a:solidFill>
                  <a:srgbClr val="0070C0"/>
                </a:solidFill>
              </a:rPr>
              <a:t>Unit sales by Accounts in 5 Year</a:t>
            </a:r>
            <a:endParaRPr lang="en-IN" sz="2900" dirty="0">
              <a:solidFill>
                <a:srgbClr val="0070C0"/>
              </a:solidFill>
            </a:endParaRPr>
          </a:p>
        </p:txBody>
      </p:sp>
      <p:sp>
        <p:nvSpPr>
          <p:cNvPr id="3" name="Google Shape;114;p3">
            <a:extLst>
              <a:ext uri="{FF2B5EF4-FFF2-40B4-BE49-F238E27FC236}">
                <a16:creationId xmlns:a16="http://schemas.microsoft.com/office/drawing/2014/main" id="{8D829F89-23A9-3F39-9247-86AEB7A647E4}"/>
              </a:ext>
            </a:extLst>
          </p:cNvPr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Google Shape;115;p3">
            <a:extLst>
              <a:ext uri="{FF2B5EF4-FFF2-40B4-BE49-F238E27FC236}">
                <a16:creationId xmlns:a16="http://schemas.microsoft.com/office/drawing/2014/main" id="{B299F8F9-5579-828B-85B3-85A397FE6CA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3250DE-FAA5-AC8A-E80E-5EE3A8A9E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595" y="2666176"/>
            <a:ext cx="7120794" cy="32854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48BE0A-4754-1CE4-2CC5-64F041112D78}"/>
              </a:ext>
            </a:extLst>
          </p:cNvPr>
          <p:cNvSpPr txBox="1"/>
          <p:nvPr/>
        </p:nvSpPr>
        <p:spPr>
          <a:xfrm>
            <a:off x="826168" y="1292245"/>
            <a:ext cx="7692190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600" dirty="0"/>
              <a:t>Shifting our sales resources and our sales mix toward more online retailer accounts would drive greater sales growth.</a:t>
            </a:r>
          </a:p>
        </p:txBody>
      </p:sp>
    </p:spTree>
    <p:extLst>
      <p:ext uri="{BB962C8B-B14F-4D97-AF65-F5344CB8AC3E}">
        <p14:creationId xmlns:p14="http://schemas.microsoft.com/office/powerpoint/2010/main" val="4125116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>
            <a:spLocks noGrp="1"/>
          </p:cNvSpPr>
          <p:nvPr>
            <p:ph type="title"/>
          </p:nvPr>
        </p:nvSpPr>
        <p:spPr>
          <a:xfrm>
            <a:off x="457200" y="580201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>
                <a:solidFill>
                  <a:srgbClr val="0070C0"/>
                </a:solidFill>
              </a:rPr>
              <a:t>Summary</a:t>
            </a:r>
            <a:endParaRPr/>
          </a:p>
        </p:txBody>
      </p:sp>
      <p:sp>
        <p:nvSpPr>
          <p:cNvPr id="122" name="Google Shape;122;p4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51B650-D408-BB26-B9A4-46A660E62E34}"/>
              </a:ext>
            </a:extLst>
          </p:cNvPr>
          <p:cNvSpPr txBox="1"/>
          <p:nvPr/>
        </p:nvSpPr>
        <p:spPr>
          <a:xfrm>
            <a:off x="457200" y="1214116"/>
            <a:ext cx="8013032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45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 panose="02070309020205020404" pitchFamily="49" charset="0"/>
              <a:buChar char="o"/>
            </a:pPr>
            <a:r>
              <a:rPr lang="en-US" sz="2200" dirty="0"/>
              <a:t>While our overall sales performance has been good, it could be much better.</a:t>
            </a:r>
          </a:p>
          <a:p>
            <a:pPr marL="4445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 panose="02070309020205020404" pitchFamily="49" charset="0"/>
              <a:buChar char="o"/>
            </a:pPr>
            <a:r>
              <a:rPr lang="en-US" sz="2200" dirty="0"/>
              <a:t>Closing some very poorly performing accounts would free up sales and marketing resources that would be more profitably invested elsewhere.</a:t>
            </a:r>
          </a:p>
          <a:p>
            <a:pPr marL="4445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 panose="02070309020205020404" pitchFamily="49" charset="0"/>
              <a:buChar char="o"/>
            </a:pPr>
            <a:r>
              <a:rPr lang="en-US" sz="2200" dirty="0"/>
              <a:t>Over the last five years, our strongest sales growth has shifted to the online retailer account type.</a:t>
            </a:r>
          </a:p>
          <a:p>
            <a:pPr marL="4445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 panose="02070309020205020404" pitchFamily="49" charset="0"/>
              <a:buChar char="o"/>
            </a:pPr>
            <a:r>
              <a:rPr lang="en-US" sz="2200" dirty="0"/>
              <a:t>Investing the freed-up sales and marketing resources into our online retailer accounts would drive the most sales growth.</a:t>
            </a:r>
          </a:p>
          <a:p>
            <a:pPr marL="4445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 panose="02070309020205020404" pitchFamily="49" charset="0"/>
              <a:buChar char="o"/>
            </a:pPr>
            <a:r>
              <a:rPr lang="en-US" sz="2200" dirty="0"/>
              <a:t>We recommend closing these underperforming accounts immediately and launching an effort to identify the highest potential online retailer accounts for increased sales and marketing investment</a:t>
            </a:r>
            <a:endParaRPr lang="en-US" sz="2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PMorgan Chase &amp; Co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B99D30"/>
      </a:hlink>
      <a:folHlink>
        <a:srgbClr val="007C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</Words>
  <Application>Microsoft Office PowerPoint</Application>
  <PresentationFormat>On-screen Show (4:3)</PresentationFormat>
  <Paragraphs>16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Courier New</vt:lpstr>
      <vt:lpstr>Office Theme</vt:lpstr>
      <vt:lpstr>PowerPoint Presentation</vt:lpstr>
      <vt:lpstr>Unit sales </vt:lpstr>
      <vt:lpstr>Degrowth Accounts</vt:lpstr>
      <vt:lpstr>Unit sales by Accounts in 5 Year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Andrew X</dc:creator>
  <cp:lastModifiedBy>Jatin Khatri</cp:lastModifiedBy>
  <cp:revision>1</cp:revision>
  <dcterms:created xsi:type="dcterms:W3CDTF">2020-03-26T22:50:15Z</dcterms:created>
  <dcterms:modified xsi:type="dcterms:W3CDTF">2023-06-19T09:47:43Z</dcterms:modified>
</cp:coreProperties>
</file>