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18288000" cy="10287000"/>
  <p:notesSz cx="6858000" cy="9144000"/>
  <p:embeddedFontLst>
    <p:embeddedFont>
      <p:font typeface="DM Sans Bold" charset="1" panose="00000000000000000000"/>
      <p:regular r:id="rId34"/>
    </p:embeddedFont>
    <p:embeddedFont>
      <p:font typeface="DM Sans" charset="1" panose="000000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5.png" Type="http://schemas.openxmlformats.org/officeDocument/2006/relationships/image"/><Relationship Id="rId6" Target="../media/image3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5.png" Type="http://schemas.openxmlformats.org/officeDocument/2006/relationships/image"/><Relationship Id="rId6" Target="../media/image3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5.png" Type="http://schemas.openxmlformats.org/officeDocument/2006/relationships/image"/><Relationship Id="rId6" Target="../media/image3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5.png" Type="http://schemas.openxmlformats.org/officeDocument/2006/relationships/image"/><Relationship Id="rId6" Target="../media/image3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svg" Type="http://schemas.openxmlformats.org/officeDocument/2006/relationships/image"/><Relationship Id="rId2" Target="../media/image1.png" Type="http://schemas.openxmlformats.org/officeDocument/2006/relationships/image"/><Relationship Id="rId3" Target="http://overview.pdf" TargetMode="External" Type="http://schemas.openxmlformats.org/officeDocument/2006/relationships/hyperlink"/><Relationship Id="rId4" Target="../media/image4.png" Type="http://schemas.openxmlformats.org/officeDocument/2006/relationships/image"/><Relationship Id="rId5" Target="../media/image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0.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svg" Type="http://schemas.openxmlformats.org/officeDocument/2006/relationships/image"/><Relationship Id="rId2" Target="../media/image1.png" Type="http://schemas.openxmlformats.org/officeDocument/2006/relationships/image"/><Relationship Id="rId3" Target="http://overview.pdf" TargetMode="External" Type="http://schemas.openxmlformats.org/officeDocument/2006/relationships/hyperlink"/><Relationship Id="rId4" Target="../media/image4.png" Type="http://schemas.openxmlformats.org/officeDocument/2006/relationships/image"/><Relationship Id="rId5" Target="../media/image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svg" Type="http://schemas.openxmlformats.org/officeDocument/2006/relationships/image"/><Relationship Id="rId11" Target="../media/image47.png" Type="http://schemas.openxmlformats.org/officeDocument/2006/relationships/image"/><Relationship Id="rId12" Target="../media/image48.svg" Type="http://schemas.openxmlformats.org/officeDocument/2006/relationships/image"/><Relationship Id="rId13" Target="../media/image49.png" Type="http://schemas.openxmlformats.org/officeDocument/2006/relationships/image"/><Relationship Id="rId14" Target="../media/image50.svg" Type="http://schemas.openxmlformats.org/officeDocument/2006/relationships/image"/><Relationship Id="rId15" Target="../media/image51.png" Type="http://schemas.openxmlformats.org/officeDocument/2006/relationships/image"/><Relationship Id="rId16" Target="../media/image52.svg" Type="http://schemas.openxmlformats.org/officeDocument/2006/relationships/image"/><Relationship Id="rId2" Target="../media/image1.png" Type="http://schemas.openxmlformats.org/officeDocument/2006/relationships/image"/><Relationship Id="rId3" Target="../media/image39.png" Type="http://schemas.openxmlformats.org/officeDocument/2006/relationships/image"/><Relationship Id="rId4" Target="../media/image40.svg" Type="http://schemas.openxmlformats.org/officeDocument/2006/relationships/image"/><Relationship Id="rId5" Target="../media/image41.png" Type="http://schemas.openxmlformats.org/officeDocument/2006/relationships/image"/><Relationship Id="rId6" Target="../media/image42.svg" Type="http://schemas.openxmlformats.org/officeDocument/2006/relationships/image"/><Relationship Id="rId7" Target="../media/image43.png" Type="http://schemas.openxmlformats.org/officeDocument/2006/relationships/image"/><Relationship Id="rId8" Target="../media/image44.svg" Type="http://schemas.openxmlformats.org/officeDocument/2006/relationships/image"/><Relationship Id="rId9" Target="../media/image45.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28.png" Type="http://schemas.openxmlformats.org/officeDocument/2006/relationships/image"/><Relationship Id="rId16" Target="../media/image29.svg" Type="http://schemas.openxmlformats.org/officeDocument/2006/relationships/image"/><Relationship Id="rId2" Target="../media/image1.png" Type="http://schemas.openxmlformats.org/officeDocument/2006/relationships/image"/><Relationship Id="rId3" Target="../media/image53.png" Type="http://schemas.openxmlformats.org/officeDocument/2006/relationships/image"/><Relationship Id="rId4" Target="../media/image54.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5.png" Type="http://schemas.openxmlformats.org/officeDocument/2006/relationships/image"/><Relationship Id="rId6" Target="../media/image36.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13" Target="../media/image33.png" Type="http://schemas.openxmlformats.org/officeDocument/2006/relationships/image"/><Relationship Id="rId14" Target="../media/image34.svg" Type="http://schemas.openxmlformats.org/officeDocument/2006/relationships/image"/><Relationship Id="rId2" Target="../media/image1.png" Type="http://schemas.openxmlformats.org/officeDocument/2006/relationships/image"/><Relationship Id="rId3" Target="http://overview.pdf" TargetMode="External" Type="http://schemas.openxmlformats.org/officeDocument/2006/relationships/hyperlink"/><Relationship Id="rId4" Target="http://review.pdf" TargetMode="External" Type="http://schemas.openxmlformats.org/officeDocument/2006/relationships/hyperlink"/><Relationship Id="rId5" Target="../media/image4.png" Type="http://schemas.openxmlformats.org/officeDocument/2006/relationships/image"/><Relationship Id="rId6" Target="../media/image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2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2" Target="../media/image1.png" Type="http://schemas.openxmlformats.org/officeDocument/2006/relationships/image"/><Relationship Id="rId3" Target="http://overview.pdf" TargetMode="External" Type="http://schemas.openxmlformats.org/officeDocument/2006/relationships/hyperlink"/><Relationship Id="rId4" Target="http://overview.pdf" TargetMode="External" Type="http://schemas.openxmlformats.org/officeDocument/2006/relationships/hyperlink"/><Relationship Id="rId5" Target="../media/image4.png" Type="http://schemas.openxmlformats.org/officeDocument/2006/relationships/image"/><Relationship Id="rId6" Target="../media/image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2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2" Target="../media/image1.png" Type="http://schemas.openxmlformats.org/officeDocument/2006/relationships/image"/><Relationship Id="rId3" Target="http://overview.pdf" TargetMode="External" Type="http://schemas.openxmlformats.org/officeDocument/2006/relationships/hyperlink"/><Relationship Id="rId4" Target="http://overview.pdf" TargetMode="External" Type="http://schemas.openxmlformats.org/officeDocument/2006/relationships/hyperlink"/><Relationship Id="rId5" Target="../media/image4.png" Type="http://schemas.openxmlformats.org/officeDocument/2006/relationships/image"/><Relationship Id="rId6" Target="../media/image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2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2" Target="../media/image1.png" Type="http://schemas.openxmlformats.org/officeDocument/2006/relationships/image"/><Relationship Id="rId3" Target="http://overview.pdf" TargetMode="External" Type="http://schemas.openxmlformats.org/officeDocument/2006/relationships/hyperlink"/><Relationship Id="rId4" Target="http://overview.pdf" TargetMode="External" Type="http://schemas.openxmlformats.org/officeDocument/2006/relationships/hyperlink"/><Relationship Id="rId5" Target="../media/image4.png" Type="http://schemas.openxmlformats.org/officeDocument/2006/relationships/image"/><Relationship Id="rId6" Target="../media/image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2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2" Target="../media/image1.png" Type="http://schemas.openxmlformats.org/officeDocument/2006/relationships/image"/><Relationship Id="rId3" Target="http://overview.pdf" TargetMode="External" Type="http://schemas.openxmlformats.org/officeDocument/2006/relationships/hyperlink"/><Relationship Id="rId4" Target="http://overview.pdf" TargetMode="External" Type="http://schemas.openxmlformats.org/officeDocument/2006/relationships/hyperlink"/><Relationship Id="rId5" Target="../media/image4.png" Type="http://schemas.openxmlformats.org/officeDocument/2006/relationships/image"/><Relationship Id="rId6" Target="../media/image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2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909022" y="-1504600"/>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4683737" y="2685355"/>
            <a:ext cx="10910396" cy="4744020"/>
          </a:xfrm>
          <a:prstGeom prst="rect">
            <a:avLst/>
          </a:prstGeom>
        </p:spPr>
        <p:txBody>
          <a:bodyPr anchor="t" rtlCol="false" tIns="0" lIns="0" bIns="0" rIns="0">
            <a:spAutoFit/>
          </a:bodyPr>
          <a:lstStyle/>
          <a:p>
            <a:pPr algn="ctr">
              <a:lnSpc>
                <a:spcPts val="12218"/>
              </a:lnSpc>
            </a:pPr>
            <a:r>
              <a:rPr lang="en-US" b="true" sz="12998">
                <a:solidFill>
                  <a:srgbClr val="000000"/>
                </a:solidFill>
                <a:latin typeface="DM Sans Bold"/>
                <a:ea typeface="DM Sans Bold"/>
                <a:cs typeface="DM Sans Bold"/>
                <a:sym typeface="DM Sans Bold"/>
              </a:rPr>
              <a:t>Multi-UAV Collision Avoidance</a:t>
            </a:r>
          </a:p>
        </p:txBody>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true" flipV="false" rot="0">
            <a:off x="2897678" y="2279159"/>
            <a:ext cx="4208573" cy="4247184"/>
          </a:xfrm>
          <a:custGeom>
            <a:avLst/>
            <a:gdLst/>
            <a:ahLst/>
            <a:cxnLst/>
            <a:rect r="r" b="b" t="t" l="l"/>
            <a:pathLst>
              <a:path h="4247184" w="4208573">
                <a:moveTo>
                  <a:pt x="4208574" y="0"/>
                </a:moveTo>
                <a:lnTo>
                  <a:pt x="0" y="0"/>
                </a:lnTo>
                <a:lnTo>
                  <a:pt x="0" y="4247185"/>
                </a:lnTo>
                <a:lnTo>
                  <a:pt x="4208574" y="4247185"/>
                </a:lnTo>
                <a:lnTo>
                  <a:pt x="4208574"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true" flipV="false" rot="0">
            <a:off x="868210" y="2998936"/>
            <a:ext cx="7181225" cy="5008904"/>
          </a:xfrm>
          <a:custGeom>
            <a:avLst/>
            <a:gdLst/>
            <a:ahLst/>
            <a:cxnLst/>
            <a:rect r="r" b="b" t="t" l="l"/>
            <a:pathLst>
              <a:path h="5008904" w="7181225">
                <a:moveTo>
                  <a:pt x="7181225" y="0"/>
                </a:moveTo>
                <a:lnTo>
                  <a:pt x="0" y="0"/>
                </a:lnTo>
                <a:lnTo>
                  <a:pt x="0" y="5008905"/>
                </a:lnTo>
                <a:lnTo>
                  <a:pt x="7181225" y="5008905"/>
                </a:lnTo>
                <a:lnTo>
                  <a:pt x="718122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7394707" y="1625152"/>
            <a:ext cx="10492359"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Step toward collision detection</a:t>
            </a:r>
          </a:p>
        </p:txBody>
      </p:sp>
      <p:sp>
        <p:nvSpPr>
          <p:cNvPr name="TextBox 6" id="6"/>
          <p:cNvSpPr txBox="true"/>
          <p:nvPr/>
        </p:nvSpPr>
        <p:spPr>
          <a:xfrm rot="0">
            <a:off x="8847446" y="4602549"/>
            <a:ext cx="8751165" cy="4907280"/>
          </a:xfrm>
          <a:prstGeom prst="rect">
            <a:avLst/>
          </a:prstGeom>
        </p:spPr>
        <p:txBody>
          <a:bodyPr anchor="t" rtlCol="false" tIns="0" lIns="0" bIns="0" rIns="0">
            <a:spAutoFit/>
          </a:bodyPr>
          <a:lstStyle/>
          <a:p>
            <a:pPr algn="l" marL="0" indent="0" lvl="0">
              <a:lnSpc>
                <a:spcPts val="3239"/>
              </a:lnSpc>
              <a:spcBef>
                <a:spcPct val="0"/>
              </a:spcBef>
            </a:pPr>
            <a:r>
              <a:rPr lang="en-US" sz="2399" spc="143">
                <a:solidFill>
                  <a:srgbClr val="FF0000"/>
                </a:solidFill>
                <a:latin typeface="DM Sans"/>
                <a:ea typeface="DM Sans"/>
                <a:cs typeface="DM Sans"/>
                <a:sym typeface="DM Sans"/>
              </a:rPr>
              <a:t>1.</a:t>
            </a:r>
            <a:r>
              <a:rPr lang="en-US" sz="2399" spc="143" u="none">
                <a:solidFill>
                  <a:srgbClr val="FF0000"/>
                </a:solidFill>
                <a:latin typeface="DM Sans"/>
                <a:ea typeface="DM Sans"/>
                <a:cs typeface="DM Sans"/>
                <a:sym typeface="DM Sans"/>
              </a:rPr>
              <a:t> Quadratic Equation for Collision Detection</a:t>
            </a:r>
          </a:p>
          <a:p>
            <a:pPr algn="l" marL="518157" indent="-259078" lvl="1">
              <a:lnSpc>
                <a:spcPts val="3239"/>
              </a:lnSpc>
              <a:spcBef>
                <a:spcPct val="0"/>
              </a:spcBef>
              <a:buFont typeface="Arial"/>
              <a:buChar char="•"/>
            </a:pPr>
            <a:r>
              <a:rPr lang="en-US" sz="2399" spc="143" u="none">
                <a:solidFill>
                  <a:srgbClr val="000000"/>
                </a:solidFill>
                <a:latin typeface="DM Sans"/>
                <a:ea typeface="DM Sans"/>
                <a:cs typeface="DM Sans"/>
                <a:sym typeface="DM Sans"/>
              </a:rPr>
              <a:t>Objective: </a:t>
            </a:r>
            <a:r>
              <a:rPr lang="en-US" sz="2399" spc="143" u="none">
                <a:solidFill>
                  <a:srgbClr val="0500FF"/>
                </a:solidFill>
                <a:latin typeface="DM Sans"/>
                <a:ea typeface="DM Sans"/>
                <a:cs typeface="DM Sans"/>
                <a:sym typeface="DM Sans"/>
              </a:rPr>
              <a:t>Used quadratic equations</a:t>
            </a:r>
            <a:r>
              <a:rPr lang="en-US" sz="2399" spc="143" u="none">
                <a:solidFill>
                  <a:srgbClr val="000000"/>
                </a:solidFill>
                <a:latin typeface="DM Sans"/>
                <a:ea typeface="DM Sans"/>
                <a:cs typeface="DM Sans"/>
                <a:sym typeface="DM Sans"/>
              </a:rPr>
              <a:t> to predict UAV collisions within specified time intervals.</a:t>
            </a:r>
          </a:p>
          <a:p>
            <a:pPr algn="l" marL="518157" indent="-259078" lvl="1">
              <a:lnSpc>
                <a:spcPts val="3239"/>
              </a:lnSpc>
              <a:spcBef>
                <a:spcPct val="0"/>
              </a:spcBef>
              <a:buFont typeface="Arial"/>
              <a:buChar char="•"/>
            </a:pPr>
            <a:r>
              <a:rPr lang="en-US" sz="2399" spc="143" u="none">
                <a:solidFill>
                  <a:srgbClr val="000000"/>
                </a:solidFill>
                <a:latin typeface="DM Sans"/>
                <a:ea typeface="DM Sans"/>
                <a:cs typeface="DM Sans"/>
                <a:sym typeface="DM Sans"/>
              </a:rPr>
              <a:t>Method: Calculate relative positions and predict intersections to preemptively avoid collisions.</a:t>
            </a:r>
          </a:p>
          <a:p>
            <a:pPr algn="l">
              <a:lnSpc>
                <a:spcPts val="3239"/>
              </a:lnSpc>
              <a:spcBef>
                <a:spcPct val="0"/>
              </a:spcBef>
            </a:pPr>
          </a:p>
          <a:p>
            <a:pPr algn="l" marL="0" indent="0" lvl="0">
              <a:lnSpc>
                <a:spcPts val="3239"/>
              </a:lnSpc>
              <a:spcBef>
                <a:spcPct val="0"/>
              </a:spcBef>
            </a:pPr>
            <a:r>
              <a:rPr lang="en-US" sz="2399" spc="143" u="none">
                <a:solidFill>
                  <a:srgbClr val="FF0000"/>
                </a:solidFill>
                <a:latin typeface="DM Sans"/>
                <a:ea typeface="DM Sans"/>
                <a:cs typeface="DM Sans"/>
                <a:sym typeface="DM Sans"/>
              </a:rPr>
              <a:t>2. Permutation and Combination Analysis</a:t>
            </a:r>
          </a:p>
          <a:p>
            <a:pPr algn="l" marL="518157" indent="-259078" lvl="1">
              <a:lnSpc>
                <a:spcPts val="3239"/>
              </a:lnSpc>
              <a:spcBef>
                <a:spcPct val="0"/>
              </a:spcBef>
              <a:buFont typeface="Arial"/>
              <a:buChar char="•"/>
            </a:pPr>
            <a:r>
              <a:rPr lang="en-US" sz="2399" spc="143" u="none">
                <a:solidFill>
                  <a:srgbClr val="000000"/>
                </a:solidFill>
                <a:latin typeface="DM Sans"/>
                <a:ea typeface="DM Sans"/>
                <a:cs typeface="DM Sans"/>
                <a:sym typeface="DM Sans"/>
              </a:rPr>
              <a:t>Approach: Test various path configurations to evaluate collision scenarios.</a:t>
            </a:r>
          </a:p>
          <a:p>
            <a:pPr algn="l" marL="518157" indent="-259078" lvl="1">
              <a:lnSpc>
                <a:spcPts val="3239"/>
              </a:lnSpc>
              <a:spcBef>
                <a:spcPct val="0"/>
              </a:spcBef>
              <a:buFont typeface="Arial"/>
              <a:buChar char="•"/>
            </a:pPr>
            <a:r>
              <a:rPr lang="en-US" sz="2399" spc="143" u="none">
                <a:solidFill>
                  <a:srgbClr val="000000"/>
                </a:solidFill>
                <a:latin typeface="DM Sans"/>
                <a:ea typeface="DM Sans"/>
                <a:cs typeface="DM Sans"/>
                <a:sym typeface="DM Sans"/>
              </a:rPr>
              <a:t>Goal: Identify the configuration that minimizes collision risks while optimizing paths.</a:t>
            </a:r>
          </a:p>
          <a:p>
            <a:pPr algn="l" marL="0" indent="0" lvl="0">
              <a:lnSpc>
                <a:spcPts val="3239"/>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819907" y="195045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256115" y="2639048"/>
            <a:ext cx="7181225" cy="5008904"/>
          </a:xfrm>
          <a:custGeom>
            <a:avLst/>
            <a:gdLst/>
            <a:ahLst/>
            <a:cxnLst/>
            <a:rect r="r" b="b" t="t" l="l"/>
            <a:pathLst>
              <a:path h="5008904" w="7181225">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792691" y="1384593"/>
            <a:ext cx="10298333" cy="2112268"/>
          </a:xfrm>
          <a:prstGeom prst="rect">
            <a:avLst/>
          </a:prstGeom>
        </p:spPr>
        <p:txBody>
          <a:bodyPr anchor="t" rtlCol="false" tIns="0" lIns="0" bIns="0" rIns="0">
            <a:spAutoFit/>
          </a:bodyPr>
          <a:lstStyle/>
          <a:p>
            <a:pPr algn="l">
              <a:lnSpc>
                <a:spcPts val="8148"/>
              </a:lnSpc>
            </a:pPr>
            <a:r>
              <a:rPr lang="en-US" sz="8400" b="true">
                <a:solidFill>
                  <a:srgbClr val="000000"/>
                </a:solidFill>
                <a:latin typeface="DM Sans Bold"/>
                <a:ea typeface="DM Sans Bold"/>
                <a:cs typeface="DM Sans Bold"/>
                <a:sym typeface="DM Sans Bold"/>
              </a:rPr>
              <a:t>Collision Avoidance Methods Tested</a:t>
            </a:r>
          </a:p>
        </p:txBody>
      </p:sp>
      <p:sp>
        <p:nvSpPr>
          <p:cNvPr name="TextBox 6" id="6"/>
          <p:cNvSpPr txBox="true"/>
          <p:nvPr/>
        </p:nvSpPr>
        <p:spPr>
          <a:xfrm rot="0">
            <a:off x="792691" y="3889387"/>
            <a:ext cx="7707571" cy="3758565"/>
          </a:xfrm>
          <a:prstGeom prst="rect">
            <a:avLst/>
          </a:prstGeom>
        </p:spPr>
        <p:txBody>
          <a:bodyPr anchor="t" rtlCol="false" tIns="0" lIns="0" bIns="0" rIns="0">
            <a:spAutoFit/>
          </a:bodyPr>
          <a:lstStyle/>
          <a:p>
            <a:pPr algn="l" marL="0" indent="0" lvl="0">
              <a:lnSpc>
                <a:spcPts val="2969"/>
              </a:lnSpc>
              <a:spcBef>
                <a:spcPct val="0"/>
              </a:spcBef>
            </a:pPr>
            <a:r>
              <a:rPr lang="en-US" b="true" sz="2199" spc="131">
                <a:solidFill>
                  <a:srgbClr val="0500FF"/>
                </a:solidFill>
                <a:latin typeface="DM Sans Bold"/>
                <a:ea typeface="DM Sans Bold"/>
                <a:cs typeface="DM Sans Bold"/>
                <a:sym typeface="DM Sans Bold"/>
              </a:rPr>
              <a:t>R</a:t>
            </a:r>
            <a:r>
              <a:rPr lang="en-US" b="true" sz="2199" spc="131" u="none">
                <a:solidFill>
                  <a:srgbClr val="0500FF"/>
                </a:solidFill>
                <a:latin typeface="DM Sans Bold"/>
                <a:ea typeface="DM Sans Bold"/>
                <a:cs typeface="DM Sans Bold"/>
                <a:sym typeface="DM Sans Bold"/>
              </a:rPr>
              <a:t>eversing the Velocity: </a:t>
            </a:r>
          </a:p>
          <a:p>
            <a:pPr algn="l" marL="0" indent="0" lvl="0">
              <a:lnSpc>
                <a:spcPts val="2969"/>
              </a:lnSpc>
              <a:spcBef>
                <a:spcPct val="0"/>
              </a:spcBef>
            </a:pPr>
            <a:r>
              <a:rPr lang="en-US" sz="2199" spc="131" u="none">
                <a:solidFill>
                  <a:srgbClr val="000000"/>
                </a:solidFill>
                <a:latin typeface="DM Sans"/>
                <a:ea typeface="DM Sans"/>
                <a:cs typeface="DM Sans"/>
                <a:sym typeface="DM Sans"/>
              </a:rPr>
              <a:t>Adjusts the UAV’s trajectory by reversing speed.</a:t>
            </a:r>
          </a:p>
          <a:p>
            <a:pPr algn="l">
              <a:lnSpc>
                <a:spcPts val="1755"/>
              </a:lnSpc>
              <a:spcBef>
                <a:spcPct val="0"/>
              </a:spcBef>
            </a:pPr>
          </a:p>
          <a:p>
            <a:pPr algn="l" marL="0" indent="0" lvl="0">
              <a:lnSpc>
                <a:spcPts val="2969"/>
              </a:lnSpc>
              <a:spcBef>
                <a:spcPct val="0"/>
              </a:spcBef>
            </a:pPr>
            <a:r>
              <a:rPr lang="en-US" b="true" sz="2199" spc="131" u="none">
                <a:solidFill>
                  <a:srgbClr val="0500FF"/>
                </a:solidFill>
                <a:latin typeface="DM Sans Bold"/>
                <a:ea typeface="DM Sans Bold"/>
                <a:cs typeface="DM Sans Bold"/>
                <a:sym typeface="DM Sans Bold"/>
              </a:rPr>
              <a:t>Swapping the Velocity:</a:t>
            </a:r>
            <a:r>
              <a:rPr lang="en-US" sz="2199" spc="131" u="none">
                <a:solidFill>
                  <a:srgbClr val="000000"/>
                </a:solidFill>
                <a:latin typeface="DM Sans"/>
                <a:ea typeface="DM Sans"/>
                <a:cs typeface="DM Sans"/>
                <a:sym typeface="DM Sans"/>
              </a:rPr>
              <a:t> </a:t>
            </a:r>
          </a:p>
          <a:p>
            <a:pPr algn="l" marL="0" indent="0" lvl="0">
              <a:lnSpc>
                <a:spcPts val="2969"/>
              </a:lnSpc>
              <a:spcBef>
                <a:spcPct val="0"/>
              </a:spcBef>
            </a:pPr>
            <a:r>
              <a:rPr lang="en-US" sz="2199" spc="131" u="none">
                <a:solidFill>
                  <a:srgbClr val="000000"/>
                </a:solidFill>
                <a:latin typeface="DM Sans"/>
                <a:ea typeface="DM Sans"/>
                <a:cs typeface="DM Sans"/>
                <a:sym typeface="DM Sans"/>
              </a:rPr>
              <a:t>Temporarily swaps velocities between colliding UAVs.</a:t>
            </a:r>
          </a:p>
          <a:p>
            <a:pPr algn="l">
              <a:lnSpc>
                <a:spcPts val="1620"/>
              </a:lnSpc>
              <a:spcBef>
                <a:spcPct val="0"/>
              </a:spcBef>
            </a:pPr>
          </a:p>
          <a:p>
            <a:pPr algn="l" marL="0" indent="0" lvl="0">
              <a:lnSpc>
                <a:spcPts val="2969"/>
              </a:lnSpc>
              <a:spcBef>
                <a:spcPct val="0"/>
              </a:spcBef>
            </a:pPr>
            <a:r>
              <a:rPr lang="en-US" b="true" sz="2199" spc="131" u="none">
                <a:solidFill>
                  <a:srgbClr val="0500FF"/>
                </a:solidFill>
                <a:latin typeface="DM Sans Bold"/>
                <a:ea typeface="DM Sans Bold"/>
                <a:cs typeface="DM Sans Bold"/>
                <a:sym typeface="DM Sans Bold"/>
              </a:rPr>
              <a:t>Applying Repulsive Force: </a:t>
            </a:r>
          </a:p>
          <a:p>
            <a:pPr algn="l">
              <a:lnSpc>
                <a:spcPts val="2969"/>
              </a:lnSpc>
              <a:spcBef>
                <a:spcPct val="0"/>
              </a:spcBef>
            </a:pPr>
            <a:r>
              <a:rPr lang="en-US" sz="2199" spc="131" u="none">
                <a:solidFill>
                  <a:srgbClr val="000000"/>
                </a:solidFill>
                <a:latin typeface="DM Sans"/>
                <a:ea typeface="DM Sans"/>
                <a:cs typeface="DM Sans"/>
                <a:sym typeface="DM Sans"/>
              </a:rPr>
              <a:t>Best results achieved by applying a repulsive force along the line joining the UAVs.</a:t>
            </a:r>
          </a:p>
          <a:p>
            <a:pPr algn="l" marL="0" indent="0" lvl="0">
              <a:lnSpc>
                <a:spcPts val="2969"/>
              </a:lnSpc>
              <a:spcBef>
                <a:spcPct val="0"/>
              </a:spcBef>
            </a:pPr>
          </a:p>
        </p:txBody>
      </p:sp>
      <p:sp>
        <p:nvSpPr>
          <p:cNvPr name="TextBox 7" id="7"/>
          <p:cNvSpPr txBox="true"/>
          <p:nvPr/>
        </p:nvSpPr>
        <p:spPr>
          <a:xfrm rot="0">
            <a:off x="9139238" y="4889500"/>
            <a:ext cx="9525" cy="441325"/>
          </a:xfrm>
          <a:prstGeom prst="rect">
            <a:avLst/>
          </a:prstGeom>
        </p:spPr>
        <p:txBody>
          <a:bodyPr anchor="t" rtlCol="false" tIns="0" lIns="0" bIns="0" rIns="0">
            <a:spAutoFit/>
          </a:bodyPr>
          <a:lstStyle/>
          <a:p>
            <a:pPr algn="ctr">
              <a:lnSpc>
                <a:spcPts val="3500"/>
              </a:lnSpc>
              <a:spcBef>
                <a:spcPct val="0"/>
              </a:spcBef>
            </a:pPr>
          </a:p>
        </p:txBody>
      </p:sp>
      <p:sp>
        <p:nvSpPr>
          <p:cNvPr name="TextBox 8" id="8"/>
          <p:cNvSpPr txBox="true"/>
          <p:nvPr/>
        </p:nvSpPr>
        <p:spPr>
          <a:xfrm rot="0">
            <a:off x="792691" y="8640446"/>
            <a:ext cx="17929284" cy="2112268"/>
          </a:xfrm>
          <a:prstGeom prst="rect">
            <a:avLst/>
          </a:prstGeom>
        </p:spPr>
        <p:txBody>
          <a:bodyPr anchor="t" rtlCol="false" tIns="0" lIns="0" bIns="0" rIns="0">
            <a:spAutoFit/>
          </a:bodyPr>
          <a:lstStyle/>
          <a:p>
            <a:pPr algn="l">
              <a:lnSpc>
                <a:spcPts val="8148"/>
              </a:lnSpc>
            </a:pPr>
            <a:r>
              <a:rPr lang="en-US" sz="8400" b="true">
                <a:solidFill>
                  <a:srgbClr val="00FF38"/>
                </a:solidFill>
                <a:latin typeface="DM Sans Bold"/>
                <a:ea typeface="DM Sans Bold"/>
                <a:cs typeface="DM Sans Bold"/>
                <a:sym typeface="DM Sans Bold"/>
              </a:rPr>
              <a:t>Worked Best for</a:t>
            </a:r>
            <a:r>
              <a:rPr lang="en-US" sz="8400" b="true">
                <a:solidFill>
                  <a:srgbClr val="FFE500"/>
                </a:solidFill>
                <a:latin typeface="DM Sans Bold"/>
                <a:ea typeface="DM Sans Bold"/>
                <a:cs typeface="DM Sans Bold"/>
                <a:sym typeface="DM Sans Bold"/>
              </a:rPr>
              <a:t> </a:t>
            </a:r>
            <a:r>
              <a:rPr lang="en-US" sz="8400" b="true">
                <a:solidFill>
                  <a:srgbClr val="FF0000"/>
                </a:solidFill>
                <a:latin typeface="DM Sans Bold"/>
                <a:ea typeface="DM Sans Bold"/>
                <a:cs typeface="DM Sans Bold"/>
                <a:sym typeface="DM Sans Bold"/>
              </a:rPr>
              <a:t>Repulsive force</a:t>
            </a:r>
          </a:p>
          <a:p>
            <a:pPr algn="l">
              <a:lnSpc>
                <a:spcPts val="8148"/>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8659015" y="991719"/>
            <a:ext cx="8600285"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Additional collision check</a:t>
            </a:r>
          </a:p>
        </p:txBody>
      </p:sp>
      <p:sp>
        <p:nvSpPr>
          <p:cNvPr name="TextBox 6" id="6"/>
          <p:cNvSpPr txBox="true"/>
          <p:nvPr/>
        </p:nvSpPr>
        <p:spPr>
          <a:xfrm rot="0">
            <a:off x="8814938" y="3447914"/>
            <a:ext cx="8050602" cy="1889760"/>
          </a:xfrm>
          <a:prstGeom prst="rect">
            <a:avLst/>
          </a:prstGeom>
        </p:spPr>
        <p:txBody>
          <a:bodyPr anchor="t" rtlCol="false" tIns="0" lIns="0" bIns="0" rIns="0">
            <a:spAutoFit/>
          </a:bodyPr>
          <a:lstStyle/>
          <a:p>
            <a:pPr algn="l" marL="0" indent="0" lvl="0">
              <a:lnSpc>
                <a:spcPts val="3779"/>
              </a:lnSpc>
              <a:spcBef>
                <a:spcPct val="0"/>
              </a:spcBef>
            </a:pPr>
            <a:r>
              <a:rPr lang="en-US" sz="2799" spc="167">
                <a:solidFill>
                  <a:srgbClr val="000000"/>
                </a:solidFill>
                <a:latin typeface="DM Sans"/>
                <a:ea typeface="DM Sans"/>
                <a:cs typeface="DM Sans"/>
                <a:sym typeface="DM Sans"/>
              </a:rPr>
              <a:t>Used a </a:t>
            </a:r>
            <a:r>
              <a:rPr lang="en-US" b="true" sz="2799" spc="167">
                <a:solidFill>
                  <a:srgbClr val="0500FF"/>
                </a:solidFill>
                <a:latin typeface="DM Sans Bold"/>
                <a:ea typeface="DM Sans Bold"/>
                <a:cs typeface="DM Sans Bold"/>
                <a:sym typeface="DM Sans Bold"/>
              </a:rPr>
              <a:t>while loop</a:t>
            </a:r>
            <a:r>
              <a:rPr lang="en-US" sz="2799" spc="167">
                <a:solidFill>
                  <a:srgbClr val="000000"/>
                </a:solidFill>
                <a:latin typeface="DM Sans"/>
                <a:ea typeface="DM Sans"/>
                <a:cs typeface="DM Sans"/>
                <a:sym typeface="DM Sans"/>
              </a:rPr>
              <a:t> to stop UAVs when a collision is detected, allowing continuous monitoring and stopping during specific timestamps.</a:t>
            </a:r>
          </a:p>
        </p:txBody>
      </p:sp>
      <p:grpSp>
        <p:nvGrpSpPr>
          <p:cNvPr name="Group 7" id="7"/>
          <p:cNvGrpSpPr/>
          <p:nvPr/>
        </p:nvGrpSpPr>
        <p:grpSpPr>
          <a:xfrm rot="0">
            <a:off x="8814938" y="5945990"/>
            <a:ext cx="7738756" cy="3746912"/>
            <a:chOff x="0" y="0"/>
            <a:chExt cx="2590612" cy="1254310"/>
          </a:xfrm>
        </p:grpSpPr>
        <p:sp>
          <p:nvSpPr>
            <p:cNvPr name="Freeform 8" id="8"/>
            <p:cNvSpPr/>
            <p:nvPr/>
          </p:nvSpPr>
          <p:spPr>
            <a:xfrm flipH="false" flipV="false" rot="0">
              <a:off x="0" y="0"/>
              <a:ext cx="2590612" cy="1254309"/>
            </a:xfrm>
            <a:custGeom>
              <a:avLst/>
              <a:gdLst/>
              <a:ahLst/>
              <a:cxnLst/>
              <a:rect r="r" b="b" t="t" l="l"/>
              <a:pathLst>
                <a:path h="1254309" w="2590612">
                  <a:moveTo>
                    <a:pt x="15006" y="0"/>
                  </a:moveTo>
                  <a:lnTo>
                    <a:pt x="2575606" y="0"/>
                  </a:lnTo>
                  <a:cubicBezTo>
                    <a:pt x="2583894" y="0"/>
                    <a:pt x="2590612" y="6718"/>
                    <a:pt x="2590612" y="15006"/>
                  </a:cubicBezTo>
                  <a:lnTo>
                    <a:pt x="2590612" y="1239303"/>
                  </a:lnTo>
                  <a:cubicBezTo>
                    <a:pt x="2590612" y="1247591"/>
                    <a:pt x="2583894" y="1254309"/>
                    <a:pt x="2575606" y="1254309"/>
                  </a:cubicBezTo>
                  <a:lnTo>
                    <a:pt x="15006" y="1254309"/>
                  </a:lnTo>
                  <a:cubicBezTo>
                    <a:pt x="6718" y="1254309"/>
                    <a:pt x="0" y="1247591"/>
                    <a:pt x="0" y="1239303"/>
                  </a:cubicBezTo>
                  <a:lnTo>
                    <a:pt x="0" y="15006"/>
                  </a:lnTo>
                  <a:cubicBezTo>
                    <a:pt x="0" y="6718"/>
                    <a:pt x="6718" y="0"/>
                    <a:pt x="15006" y="0"/>
                  </a:cubicBezTo>
                  <a:close/>
                </a:path>
              </a:pathLst>
            </a:custGeom>
            <a:solidFill>
              <a:srgbClr val="8AB7E2"/>
            </a:solidFill>
          </p:spPr>
        </p:sp>
        <p:sp>
          <p:nvSpPr>
            <p:cNvPr name="TextBox 9" id="9"/>
            <p:cNvSpPr txBox="true"/>
            <p:nvPr/>
          </p:nvSpPr>
          <p:spPr>
            <a:xfrm>
              <a:off x="0" y="85725"/>
              <a:ext cx="2590612" cy="1168585"/>
            </a:xfrm>
            <a:prstGeom prst="rect">
              <a:avLst/>
            </a:prstGeom>
          </p:spPr>
          <p:txBody>
            <a:bodyPr anchor="ctr" rtlCol="false" tIns="50800" lIns="50800" bIns="50800" rIns="50800"/>
            <a:lstStyle/>
            <a:p>
              <a:pPr algn="ctr">
                <a:lnSpc>
                  <a:spcPts val="1925"/>
                </a:lnSpc>
              </a:pPr>
            </a:p>
          </p:txBody>
        </p:sp>
      </p:grpSp>
      <p:sp>
        <p:nvSpPr>
          <p:cNvPr name="TextBox 10" id="10"/>
          <p:cNvSpPr txBox="true"/>
          <p:nvPr/>
        </p:nvSpPr>
        <p:spPr>
          <a:xfrm rot="0">
            <a:off x="9144000" y="6187879"/>
            <a:ext cx="6763374" cy="3187065"/>
          </a:xfrm>
          <a:prstGeom prst="rect">
            <a:avLst/>
          </a:prstGeom>
        </p:spPr>
        <p:txBody>
          <a:bodyPr anchor="t" rtlCol="false" tIns="0" lIns="0" bIns="0" rIns="0">
            <a:spAutoFit/>
          </a:bodyPr>
          <a:lstStyle/>
          <a:p>
            <a:pPr algn="ctr">
              <a:lnSpc>
                <a:spcPts val="5669"/>
              </a:lnSpc>
            </a:pPr>
            <a:r>
              <a:rPr lang="en-US" b="true" sz="4199" spc="251">
                <a:solidFill>
                  <a:srgbClr val="FF0000"/>
                </a:solidFill>
                <a:latin typeface="DM Sans Bold"/>
                <a:ea typeface="DM Sans Bold"/>
                <a:cs typeface="DM Sans Bold"/>
                <a:sym typeface="DM Sans Bold"/>
              </a:rPr>
              <a:t> Successfully tested with 8-10 UAVs.</a:t>
            </a:r>
          </a:p>
          <a:p>
            <a:pPr algn="ctr">
              <a:lnSpc>
                <a:spcPts val="2835"/>
              </a:lnSpc>
            </a:pPr>
          </a:p>
          <a:p>
            <a:pPr algn="ctr" marL="0" indent="0" lvl="0">
              <a:lnSpc>
                <a:spcPts val="5669"/>
              </a:lnSpc>
              <a:spcBef>
                <a:spcPct val="0"/>
              </a:spcBef>
            </a:pPr>
            <a:r>
              <a:rPr lang="en-US" b="true" sz="4199" spc="251">
                <a:solidFill>
                  <a:srgbClr val="FFE500"/>
                </a:solidFill>
                <a:latin typeface="DM Sans Bold"/>
                <a:ea typeface="DM Sans Bold"/>
                <a:cs typeface="DM Sans Bold"/>
                <a:sym typeface="DM Sans Bold"/>
              </a:rPr>
              <a:t>System is performing as expected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1157556" y="212941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406656" y="3148680"/>
            <a:ext cx="7181225" cy="5008904"/>
          </a:xfrm>
          <a:custGeom>
            <a:avLst/>
            <a:gdLst/>
            <a:ahLst/>
            <a:cxnLst/>
            <a:rect r="r" b="b" t="t" l="l"/>
            <a:pathLst>
              <a:path h="5008904" w="7181225">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436429" y="1521064"/>
            <a:ext cx="8751165" cy="1117984"/>
          </a:xfrm>
          <a:prstGeom prst="rect">
            <a:avLst/>
          </a:prstGeom>
        </p:spPr>
        <p:txBody>
          <a:bodyPr anchor="t" rtlCol="false" tIns="0" lIns="0" bIns="0" rIns="0">
            <a:spAutoFit/>
          </a:bodyPr>
          <a:lstStyle/>
          <a:p>
            <a:pPr algn="l">
              <a:lnSpc>
                <a:spcPts val="8342"/>
              </a:lnSpc>
            </a:pPr>
            <a:r>
              <a:rPr lang="en-US" sz="8600" b="true">
                <a:solidFill>
                  <a:srgbClr val="000000"/>
                </a:solidFill>
                <a:latin typeface="DM Sans Bold"/>
                <a:ea typeface="DM Sans Bold"/>
                <a:cs typeface="DM Sans Bold"/>
                <a:sym typeface="DM Sans Bold"/>
              </a:rPr>
              <a:t>Final reflections </a:t>
            </a:r>
          </a:p>
        </p:txBody>
      </p:sp>
      <p:sp>
        <p:nvSpPr>
          <p:cNvPr name="TextBox 6" id="6"/>
          <p:cNvSpPr txBox="true"/>
          <p:nvPr/>
        </p:nvSpPr>
        <p:spPr>
          <a:xfrm rot="0">
            <a:off x="1436429" y="3227982"/>
            <a:ext cx="7707571" cy="6242685"/>
          </a:xfrm>
          <a:prstGeom prst="rect">
            <a:avLst/>
          </a:prstGeom>
        </p:spPr>
        <p:txBody>
          <a:bodyPr anchor="t" rtlCol="false" tIns="0" lIns="0" bIns="0" rIns="0">
            <a:spAutoFit/>
          </a:bodyPr>
          <a:lstStyle/>
          <a:p>
            <a:pPr algn="l">
              <a:lnSpc>
                <a:spcPts val="4049"/>
              </a:lnSpc>
            </a:pPr>
            <a:r>
              <a:rPr lang="en-US" sz="2999" spc="179" b="true">
                <a:solidFill>
                  <a:srgbClr val="FF0000"/>
                </a:solidFill>
                <a:latin typeface="DM Sans Bold"/>
                <a:ea typeface="DM Sans Bold"/>
                <a:cs typeface="DM Sans Bold"/>
                <a:sym typeface="DM Sans Bold"/>
              </a:rPr>
              <a:t>Achievement: </a:t>
            </a:r>
          </a:p>
          <a:p>
            <a:pPr algn="l">
              <a:lnSpc>
                <a:spcPts val="4049"/>
              </a:lnSpc>
            </a:pPr>
            <a:r>
              <a:rPr lang="en-US" sz="2999" spc="179" b="true">
                <a:solidFill>
                  <a:srgbClr val="000000"/>
                </a:solidFill>
                <a:latin typeface="DM Sans Bold"/>
                <a:ea typeface="DM Sans Bold"/>
                <a:cs typeface="DM Sans Bold"/>
                <a:sym typeface="DM Sans Bold"/>
              </a:rPr>
              <a:t>Successfully developed a robust multi-UAV collision avoidance system</a:t>
            </a:r>
          </a:p>
          <a:p>
            <a:pPr algn="l">
              <a:lnSpc>
                <a:spcPts val="3509"/>
              </a:lnSpc>
            </a:pPr>
          </a:p>
          <a:p>
            <a:pPr algn="l">
              <a:lnSpc>
                <a:spcPts val="4859"/>
              </a:lnSpc>
            </a:pPr>
            <a:r>
              <a:rPr lang="en-US" sz="3599" spc="215">
                <a:solidFill>
                  <a:srgbClr val="1F0390"/>
                </a:solidFill>
                <a:latin typeface="DM Sans"/>
                <a:ea typeface="DM Sans"/>
                <a:cs typeface="DM Sans"/>
                <a:sym typeface="DM Sans"/>
              </a:rPr>
              <a:t>Key Milestones:</a:t>
            </a:r>
          </a:p>
          <a:p>
            <a:pPr algn="l" marL="582925" indent="-291463" lvl="1">
              <a:lnSpc>
                <a:spcPts val="3644"/>
              </a:lnSpc>
              <a:buFont typeface="Arial"/>
              <a:buChar char="•"/>
            </a:pPr>
            <a:r>
              <a:rPr lang="en-US" sz="2699" spc="161">
                <a:solidFill>
                  <a:srgbClr val="000000"/>
                </a:solidFill>
                <a:latin typeface="DM Sans"/>
                <a:ea typeface="DM Sans"/>
                <a:cs typeface="DM Sans"/>
                <a:sym typeface="DM Sans"/>
              </a:rPr>
              <a:t>Collision detection via quadratic equations.</a:t>
            </a:r>
          </a:p>
          <a:p>
            <a:pPr algn="l" marL="582925" indent="-291463" lvl="1">
              <a:lnSpc>
                <a:spcPts val="3644"/>
              </a:lnSpc>
              <a:buFont typeface="Arial"/>
              <a:buChar char="•"/>
            </a:pPr>
            <a:r>
              <a:rPr lang="en-US" sz="2699" spc="161">
                <a:solidFill>
                  <a:srgbClr val="000000"/>
                </a:solidFill>
                <a:latin typeface="DM Sans"/>
                <a:ea typeface="DM Sans"/>
                <a:cs typeface="DM Sans"/>
                <a:sym typeface="DM Sans"/>
              </a:rPr>
              <a:t>Implementation of continuous collision monitoring using a while-loop.</a:t>
            </a:r>
          </a:p>
          <a:p>
            <a:pPr algn="l" marL="582925" indent="-291463" lvl="1">
              <a:lnSpc>
                <a:spcPts val="3644"/>
              </a:lnSpc>
              <a:buFont typeface="Arial"/>
              <a:buChar char="•"/>
            </a:pPr>
            <a:r>
              <a:rPr lang="en-US" sz="2699" spc="161">
                <a:solidFill>
                  <a:srgbClr val="000000"/>
                </a:solidFill>
                <a:latin typeface="DM Sans"/>
                <a:ea typeface="DM Sans"/>
                <a:cs typeface="DM Sans"/>
                <a:sym typeface="DM Sans"/>
              </a:rPr>
              <a:t>Successful testing with 8-10 UAVs and positive outcomes.</a:t>
            </a:r>
          </a:p>
          <a:p>
            <a:pPr algn="l" marL="0" indent="0" lvl="0">
              <a:lnSpc>
                <a:spcPts val="3509"/>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true" flipV="false" rot="0">
            <a:off x="3310511" y="1877003"/>
            <a:ext cx="4208573" cy="4247184"/>
          </a:xfrm>
          <a:custGeom>
            <a:avLst/>
            <a:gdLst/>
            <a:ahLst/>
            <a:cxnLst/>
            <a:rect r="r" b="b" t="t" l="l"/>
            <a:pathLst>
              <a:path h="4247184" w="4208573">
                <a:moveTo>
                  <a:pt x="4208573" y="0"/>
                </a:moveTo>
                <a:lnTo>
                  <a:pt x="0" y="0"/>
                </a:lnTo>
                <a:lnTo>
                  <a:pt x="0" y="4247184"/>
                </a:lnTo>
                <a:lnTo>
                  <a:pt x="4208573" y="4247184"/>
                </a:lnTo>
                <a:lnTo>
                  <a:pt x="4208573"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true" flipV="false" rot="0">
            <a:off x="1218673" y="2752703"/>
            <a:ext cx="7181225" cy="5008904"/>
          </a:xfrm>
          <a:custGeom>
            <a:avLst/>
            <a:gdLst/>
            <a:ahLst/>
            <a:cxnLst/>
            <a:rect r="r" b="b" t="t" l="l"/>
            <a:pathLst>
              <a:path h="5008904" w="7181225">
                <a:moveTo>
                  <a:pt x="7181225" y="0"/>
                </a:moveTo>
                <a:lnTo>
                  <a:pt x="0" y="0"/>
                </a:lnTo>
                <a:lnTo>
                  <a:pt x="0" y="5008904"/>
                </a:lnTo>
                <a:lnTo>
                  <a:pt x="7181225" y="5008904"/>
                </a:lnTo>
                <a:lnTo>
                  <a:pt x="718122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9536835" y="1189547"/>
            <a:ext cx="8751165"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Future Steps</a:t>
            </a:r>
          </a:p>
        </p:txBody>
      </p:sp>
      <p:sp>
        <p:nvSpPr>
          <p:cNvPr name="TextBox 6" id="6"/>
          <p:cNvSpPr txBox="true"/>
          <p:nvPr/>
        </p:nvSpPr>
        <p:spPr>
          <a:xfrm rot="0">
            <a:off x="9536835" y="2529054"/>
            <a:ext cx="8019417" cy="7124700"/>
          </a:xfrm>
          <a:prstGeom prst="rect">
            <a:avLst/>
          </a:prstGeom>
        </p:spPr>
        <p:txBody>
          <a:bodyPr anchor="t" rtlCol="false" tIns="0" lIns="0" bIns="0" rIns="0">
            <a:spAutoFit/>
          </a:bodyPr>
          <a:lstStyle/>
          <a:p>
            <a:pPr algn="l">
              <a:lnSpc>
                <a:spcPts val="4049"/>
              </a:lnSpc>
            </a:pPr>
            <a:r>
              <a:rPr lang="en-US" sz="2999" spc="179" b="true">
                <a:solidFill>
                  <a:srgbClr val="FF0000"/>
                </a:solidFill>
                <a:latin typeface="DM Sans Bold"/>
                <a:ea typeface="DM Sans Bold"/>
                <a:cs typeface="DM Sans Bold"/>
                <a:sym typeface="DM Sans Bold"/>
              </a:rPr>
              <a:t>Dense Configurations: </a:t>
            </a:r>
          </a:p>
          <a:p>
            <a:pPr algn="l">
              <a:lnSpc>
                <a:spcPts val="4049"/>
              </a:lnSpc>
            </a:pPr>
            <a:r>
              <a:rPr lang="en-US" sz="2999" spc="179">
                <a:solidFill>
                  <a:srgbClr val="000000"/>
                </a:solidFill>
                <a:latin typeface="DM Sans"/>
                <a:ea typeface="DM Sans"/>
                <a:cs typeface="DM Sans"/>
                <a:sym typeface="DM Sans"/>
              </a:rPr>
              <a:t>Test the while-loop with denser UAV setups to assess scalability and precision.</a:t>
            </a:r>
          </a:p>
          <a:p>
            <a:pPr algn="l">
              <a:lnSpc>
                <a:spcPts val="2294"/>
              </a:lnSpc>
            </a:pPr>
          </a:p>
          <a:p>
            <a:pPr algn="l">
              <a:lnSpc>
                <a:spcPts val="4049"/>
              </a:lnSpc>
            </a:pPr>
            <a:r>
              <a:rPr lang="en-US" sz="2999" spc="179" b="true">
                <a:solidFill>
                  <a:srgbClr val="FF0000"/>
                </a:solidFill>
                <a:latin typeface="DM Sans Bold"/>
                <a:ea typeface="DM Sans Bold"/>
                <a:cs typeface="DM Sans Bold"/>
                <a:sym typeface="DM Sans Bold"/>
              </a:rPr>
              <a:t>Obstac</a:t>
            </a:r>
            <a:r>
              <a:rPr lang="en-US" sz="2999" spc="179" b="true">
                <a:solidFill>
                  <a:srgbClr val="FF0000"/>
                </a:solidFill>
                <a:latin typeface="DM Sans Bold"/>
                <a:ea typeface="DM Sans Bold"/>
                <a:cs typeface="DM Sans Bold"/>
                <a:sym typeface="DM Sans Bold"/>
              </a:rPr>
              <a:t>le Integration:</a:t>
            </a:r>
            <a:r>
              <a:rPr lang="en-US" sz="2999" spc="179">
                <a:solidFill>
                  <a:srgbClr val="000000"/>
                </a:solidFill>
                <a:latin typeface="DM Sans"/>
                <a:ea typeface="DM Sans"/>
                <a:cs typeface="DM Sans"/>
                <a:sym typeface="DM Sans"/>
              </a:rPr>
              <a:t> </a:t>
            </a:r>
          </a:p>
          <a:p>
            <a:pPr algn="l">
              <a:lnSpc>
                <a:spcPts val="4049"/>
              </a:lnSpc>
            </a:pPr>
            <a:r>
              <a:rPr lang="en-US" sz="2999" spc="179">
                <a:solidFill>
                  <a:srgbClr val="000000"/>
                </a:solidFill>
                <a:latin typeface="DM Sans"/>
                <a:ea typeface="DM Sans"/>
                <a:cs typeface="DM Sans"/>
                <a:sym typeface="DM Sans"/>
              </a:rPr>
              <a:t>Incorporate dynamic and static obstacles into the collision avoidance model.</a:t>
            </a:r>
          </a:p>
          <a:p>
            <a:pPr algn="l">
              <a:lnSpc>
                <a:spcPts val="2294"/>
              </a:lnSpc>
            </a:pPr>
          </a:p>
          <a:p>
            <a:pPr algn="l">
              <a:lnSpc>
                <a:spcPts val="4049"/>
              </a:lnSpc>
            </a:pPr>
            <a:r>
              <a:rPr lang="en-US" sz="2999" spc="179" b="true">
                <a:solidFill>
                  <a:srgbClr val="FF0000"/>
                </a:solidFill>
                <a:latin typeface="DM Sans Bold"/>
                <a:ea typeface="DM Sans Bold"/>
                <a:cs typeface="DM Sans Bold"/>
                <a:sym typeface="DM Sans Bold"/>
              </a:rPr>
              <a:t>Optimization: </a:t>
            </a:r>
          </a:p>
          <a:p>
            <a:pPr algn="l">
              <a:lnSpc>
                <a:spcPts val="4049"/>
              </a:lnSpc>
            </a:pPr>
            <a:r>
              <a:rPr lang="en-US" sz="2999" spc="179">
                <a:solidFill>
                  <a:srgbClr val="000000"/>
                </a:solidFill>
                <a:latin typeface="DM Sans"/>
                <a:ea typeface="DM Sans"/>
                <a:cs typeface="DM Sans"/>
                <a:sym typeface="DM Sans"/>
              </a:rPr>
              <a:t>Continue testing and refining for real-world applicability in varied environments.</a:t>
            </a:r>
          </a:p>
          <a:p>
            <a:pPr algn="l" marL="0" indent="0" lvl="0">
              <a:lnSpc>
                <a:spcPts val="4049"/>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922030" y="3528525"/>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2566521"/>
            <a:ext cx="7025086" cy="33870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Project vision and mission</a:t>
            </a:r>
          </a:p>
        </p:txBody>
      </p:sp>
      <p:sp>
        <p:nvSpPr>
          <p:cNvPr name="TextBox 4" id="4"/>
          <p:cNvSpPr txBox="true"/>
          <p:nvPr/>
        </p:nvSpPr>
        <p:spPr>
          <a:xfrm rot="0">
            <a:off x="1504950" y="6252853"/>
            <a:ext cx="7025086" cy="1657350"/>
          </a:xfrm>
          <a:prstGeom prst="rect">
            <a:avLst/>
          </a:prstGeom>
        </p:spPr>
        <p:txBody>
          <a:bodyPr anchor="t" rtlCol="false" tIns="0" lIns="0" bIns="0" rIns="0">
            <a:spAutoFit/>
          </a:bodyPr>
          <a:lstStyle/>
          <a:p>
            <a:pPr algn="l" marL="0" indent="0" lvl="0">
              <a:lnSpc>
                <a:spcPts val="2699"/>
              </a:lnSpc>
              <a:spcBef>
                <a:spcPct val="0"/>
              </a:spcBef>
            </a:pPr>
            <a:r>
              <a:rPr lang="en-US" sz="1999" spc="119"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grpSp>
        <p:nvGrpSpPr>
          <p:cNvPr name="Group 5" id="5"/>
          <p:cNvGrpSpPr/>
          <p:nvPr/>
        </p:nvGrpSpPr>
        <p:grpSpPr>
          <a:xfrm rot="0">
            <a:off x="9975489" y="1170261"/>
            <a:ext cx="6998061" cy="2561528"/>
            <a:chOff x="0" y="0"/>
            <a:chExt cx="2342659" cy="857492"/>
          </a:xfrm>
        </p:grpSpPr>
        <p:sp>
          <p:nvSpPr>
            <p:cNvPr name="Freeform 6" id="6"/>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7" id="7"/>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name="Group 9" id="9"/>
          <p:cNvGrpSpPr/>
          <p:nvPr/>
        </p:nvGrpSpPr>
        <p:grpSpPr>
          <a:xfrm rot="0">
            <a:off x="9975489" y="3862348"/>
            <a:ext cx="6998061" cy="2561528"/>
            <a:chOff x="0" y="0"/>
            <a:chExt cx="2342659" cy="857492"/>
          </a:xfrm>
        </p:grpSpPr>
        <p:sp>
          <p:nvSpPr>
            <p:cNvPr name="Freeform 10" id="10"/>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1" id="11"/>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9975489" y="6557226"/>
            <a:ext cx="6998061" cy="2561528"/>
            <a:chOff x="0" y="0"/>
            <a:chExt cx="2342659" cy="857492"/>
          </a:xfrm>
        </p:grpSpPr>
        <p:sp>
          <p:nvSpPr>
            <p:cNvPr name="Freeform 13" id="13"/>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4" id="14"/>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5" id="15"/>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6" id="16"/>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TextBox 17" id="17"/>
          <p:cNvSpPr txBox="true"/>
          <p:nvPr/>
        </p:nvSpPr>
        <p:spPr>
          <a:xfrm rot="0">
            <a:off x="12218908" y="1711885"/>
            <a:ext cx="4132127" cy="811530"/>
          </a:xfrm>
          <a:prstGeom prst="rect">
            <a:avLst/>
          </a:prstGeom>
        </p:spPr>
        <p:txBody>
          <a:bodyPr anchor="t" rtlCol="false" tIns="0" lIns="0" bIns="0" rIns="0">
            <a:spAutoFit/>
          </a:bodyPr>
          <a:lstStyle/>
          <a:p>
            <a:pPr algn="just" marL="0" indent="0" lvl="0">
              <a:lnSpc>
                <a:spcPts val="3239"/>
              </a:lnSpc>
              <a:spcBef>
                <a:spcPct val="0"/>
              </a:spcBef>
            </a:pPr>
            <a:r>
              <a:rPr lang="en-US" sz="2399" spc="38" u="sng">
                <a:solidFill>
                  <a:srgbClr val="000000"/>
                </a:solidFill>
                <a:latin typeface="DM Sans"/>
                <a:ea typeface="DM Sans"/>
                <a:cs typeface="DM Sans"/>
                <a:sym typeface="DM Sans"/>
                <a:hlinkClick r:id="rId3" tooltip="http://overview.pdf"/>
              </a:rPr>
              <a:t>Overview of Methods for Collision Avoidance for UAV</a:t>
            </a:r>
          </a:p>
        </p:txBody>
      </p:sp>
      <p:sp>
        <p:nvSpPr>
          <p:cNvPr name="TextBox 18" id="18"/>
          <p:cNvSpPr txBox="true"/>
          <p:nvPr/>
        </p:nvSpPr>
        <p:spPr>
          <a:xfrm rot="0">
            <a:off x="12218908" y="4424417"/>
            <a:ext cx="4132127" cy="1421130"/>
          </a:xfrm>
          <a:prstGeom prst="rect">
            <a:avLst/>
          </a:prstGeom>
        </p:spPr>
        <p:txBody>
          <a:bodyPr anchor="t" rtlCol="false" tIns="0" lIns="0" bIns="0" rIns="0">
            <a:spAutoFit/>
          </a:bodyPr>
          <a:lstStyle/>
          <a:p>
            <a:pPr algn="just" marL="0" indent="0" lvl="0">
              <a:lnSpc>
                <a:spcPts val="1890"/>
              </a:lnSpc>
              <a:spcBef>
                <a:spcPct val="0"/>
              </a:spcBef>
            </a:pPr>
            <a:r>
              <a:rPr lang="en-US" sz="1400" spc="22"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19" id="19"/>
          <p:cNvSpPr txBox="true"/>
          <p:nvPr/>
        </p:nvSpPr>
        <p:spPr>
          <a:xfrm rot="0">
            <a:off x="12218908" y="7117899"/>
            <a:ext cx="4132127" cy="1421130"/>
          </a:xfrm>
          <a:prstGeom prst="rect">
            <a:avLst/>
          </a:prstGeom>
        </p:spPr>
        <p:txBody>
          <a:bodyPr anchor="t" rtlCol="false" tIns="0" lIns="0" bIns="0" rIns="0">
            <a:spAutoFit/>
          </a:bodyPr>
          <a:lstStyle/>
          <a:p>
            <a:pPr algn="just" marL="0" indent="0" lvl="0">
              <a:lnSpc>
                <a:spcPts val="1890"/>
              </a:lnSpc>
              <a:spcBef>
                <a:spcPct val="0"/>
              </a:spcBef>
            </a:pPr>
            <a:r>
              <a:rPr lang="en-US" sz="1400" spc="22"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Freeform 20" id="20"/>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22" id="22"/>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23" id="2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345718"/>
            <a:ext cx="7848753"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Origin of the creative idea</a:t>
            </a:r>
          </a:p>
        </p:txBody>
      </p:sp>
      <p:sp>
        <p:nvSpPr>
          <p:cNvPr name="TextBox 5" id="5"/>
          <p:cNvSpPr txBox="true"/>
          <p:nvPr/>
        </p:nvSpPr>
        <p:spPr>
          <a:xfrm rot="0">
            <a:off x="1504950" y="4807557"/>
            <a:ext cx="7707571" cy="3324225"/>
          </a:xfrm>
          <a:prstGeom prst="rect">
            <a:avLst/>
          </a:prstGeom>
        </p:spPr>
        <p:txBody>
          <a:bodyPr anchor="t" rtlCol="false" tIns="0" lIns="0" bIns="0" rIns="0">
            <a:spAutoFit/>
          </a:bodyPr>
          <a:lstStyle/>
          <a:p>
            <a:pPr algn="l" marL="0" indent="0" lvl="0">
              <a:lnSpc>
                <a:spcPts val="2699"/>
              </a:lnSpc>
              <a:spcBef>
                <a:spcPct val="0"/>
              </a:spcBef>
            </a:pPr>
            <a:r>
              <a:rPr lang="en-US" sz="1999" spc="119"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a:p>
            <a:pPr algn="l" marL="0" indent="0" lvl="0">
              <a:lnSpc>
                <a:spcPts val="2699"/>
              </a:lnSpc>
              <a:spcBef>
                <a:spcPct val="0"/>
              </a:spcBef>
            </a:pPr>
          </a:p>
          <a:p>
            <a:pPr algn="l" marL="0" indent="0" lvl="0">
              <a:lnSpc>
                <a:spcPts val="2699"/>
              </a:lnSpc>
              <a:spcBef>
                <a:spcPct val="0"/>
              </a:spcBef>
            </a:pPr>
            <a:r>
              <a:rPr lang="en-US" sz="1999" spc="119" u="none">
                <a:solidFill>
                  <a:srgbClr val="000000"/>
                </a:solidFill>
                <a:latin typeface="DM Sans"/>
                <a:ea typeface="DM Sans"/>
                <a:cs typeface="DM Sans"/>
                <a:sym typeface="DM Sans"/>
              </a:rPr>
              <a:t>Duis aute irure dolor in reprehenderit in voluptate velit esse cillum dolore eu fugiat nulla pariatur. Excepteur sint occaecat cupidatat non proident, sunt in culpa qui officia deserunt mollit anim id est laborum.</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2345718"/>
            <a:ext cx="7848753"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Research Paper Used</a:t>
            </a:r>
          </a:p>
        </p:txBody>
      </p:sp>
      <p:sp>
        <p:nvSpPr>
          <p:cNvPr name="TextBox 5" id="5"/>
          <p:cNvSpPr txBox="true"/>
          <p:nvPr/>
        </p:nvSpPr>
        <p:spPr>
          <a:xfrm rot="0">
            <a:off x="1504950" y="4807557"/>
            <a:ext cx="7707571" cy="3324225"/>
          </a:xfrm>
          <a:prstGeom prst="rect">
            <a:avLst/>
          </a:prstGeom>
        </p:spPr>
        <p:txBody>
          <a:bodyPr anchor="t" rtlCol="false" tIns="0" lIns="0" bIns="0" rIns="0">
            <a:spAutoFit/>
          </a:bodyPr>
          <a:lstStyle/>
          <a:p>
            <a:pPr algn="l" marL="0" indent="0" lvl="0">
              <a:lnSpc>
                <a:spcPts val="2699"/>
              </a:lnSpc>
              <a:spcBef>
                <a:spcPct val="0"/>
              </a:spcBef>
            </a:pPr>
            <a:r>
              <a:rPr lang="en-US" sz="1999" spc="119"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a:p>
            <a:pPr algn="l" marL="0" indent="0" lvl="0">
              <a:lnSpc>
                <a:spcPts val="2699"/>
              </a:lnSpc>
              <a:spcBef>
                <a:spcPct val="0"/>
              </a:spcBef>
            </a:pPr>
          </a:p>
          <a:p>
            <a:pPr algn="l" marL="0" indent="0" lvl="0">
              <a:lnSpc>
                <a:spcPts val="2699"/>
              </a:lnSpc>
              <a:spcBef>
                <a:spcPct val="0"/>
              </a:spcBef>
            </a:pPr>
            <a:r>
              <a:rPr lang="en-US" sz="1999" spc="119" u="none">
                <a:solidFill>
                  <a:srgbClr val="000000"/>
                </a:solidFill>
                <a:latin typeface="DM Sans"/>
                <a:ea typeface="DM Sans"/>
                <a:cs typeface="DM Sans"/>
                <a:sym typeface="DM Sans"/>
              </a:rPr>
              <a:t>Duis aute irure dolor in reprehenderit in voluptate velit esse cillum dolore eu fugiat nulla pariatur. Excepteur sint occaecat cupidatat non proident, sunt in culpa qui officia deserunt mollit anim id est laborum.</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834026" y="3610285"/>
            <a:ext cx="16619947" cy="5401483"/>
          </a:xfrm>
          <a:custGeom>
            <a:avLst/>
            <a:gdLst/>
            <a:ahLst/>
            <a:cxnLst/>
            <a:rect r="r" b="b" t="t" l="l"/>
            <a:pathLst>
              <a:path h="5401483" w="16619947">
                <a:moveTo>
                  <a:pt x="0" y="0"/>
                </a:moveTo>
                <a:lnTo>
                  <a:pt x="16619948" y="0"/>
                </a:lnTo>
                <a:lnTo>
                  <a:pt x="16619948" y="5401483"/>
                </a:lnTo>
                <a:lnTo>
                  <a:pt x="0" y="5401483"/>
                </a:lnTo>
                <a:lnTo>
                  <a:pt x="0" y="0"/>
                </a:lnTo>
                <a:close/>
              </a:path>
            </a:pathLst>
          </a:custGeom>
          <a:blipFill>
            <a:blip r:embed="rId13"/>
            <a:stretch>
              <a:fillRect l="0" t="0" r="0" b="0"/>
            </a:stretch>
          </a:blipFill>
        </p:spPr>
      </p:sp>
      <p:sp>
        <p:nvSpPr>
          <p:cNvPr name="TextBox 9" id="9"/>
          <p:cNvSpPr txBox="true"/>
          <p:nvPr/>
        </p:nvSpPr>
        <p:spPr>
          <a:xfrm rot="0">
            <a:off x="5219623" y="2186462"/>
            <a:ext cx="7848753"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Introduction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2566521"/>
            <a:ext cx="7025086" cy="33870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Project vision and mission</a:t>
            </a:r>
          </a:p>
        </p:txBody>
      </p:sp>
      <p:sp>
        <p:nvSpPr>
          <p:cNvPr name="TextBox 4" id="4"/>
          <p:cNvSpPr txBox="true"/>
          <p:nvPr/>
        </p:nvSpPr>
        <p:spPr>
          <a:xfrm rot="0">
            <a:off x="1504950" y="6252853"/>
            <a:ext cx="7025086" cy="1657350"/>
          </a:xfrm>
          <a:prstGeom prst="rect">
            <a:avLst/>
          </a:prstGeom>
        </p:spPr>
        <p:txBody>
          <a:bodyPr anchor="t" rtlCol="false" tIns="0" lIns="0" bIns="0" rIns="0">
            <a:spAutoFit/>
          </a:bodyPr>
          <a:lstStyle/>
          <a:p>
            <a:pPr algn="l" marL="0" indent="0" lvl="0">
              <a:lnSpc>
                <a:spcPts val="2699"/>
              </a:lnSpc>
              <a:spcBef>
                <a:spcPct val="0"/>
              </a:spcBef>
            </a:pPr>
            <a:r>
              <a:rPr lang="en-US" sz="1999" spc="119"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grpSp>
        <p:nvGrpSpPr>
          <p:cNvPr name="Group 5" id="5"/>
          <p:cNvGrpSpPr/>
          <p:nvPr/>
        </p:nvGrpSpPr>
        <p:grpSpPr>
          <a:xfrm rot="0">
            <a:off x="9975489" y="1170261"/>
            <a:ext cx="6998061" cy="2561528"/>
            <a:chOff x="0" y="0"/>
            <a:chExt cx="2342659" cy="857492"/>
          </a:xfrm>
        </p:grpSpPr>
        <p:sp>
          <p:nvSpPr>
            <p:cNvPr name="Freeform 6" id="6"/>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7" id="7"/>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name="Group 9" id="9"/>
          <p:cNvGrpSpPr/>
          <p:nvPr/>
        </p:nvGrpSpPr>
        <p:grpSpPr>
          <a:xfrm rot="0">
            <a:off x="9975489" y="3862348"/>
            <a:ext cx="6998061" cy="2561528"/>
            <a:chOff x="0" y="0"/>
            <a:chExt cx="2342659" cy="857492"/>
          </a:xfrm>
        </p:grpSpPr>
        <p:sp>
          <p:nvSpPr>
            <p:cNvPr name="Freeform 10" id="10"/>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1" id="11"/>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9975489" y="6557226"/>
            <a:ext cx="6998061" cy="2561528"/>
            <a:chOff x="0" y="0"/>
            <a:chExt cx="2342659" cy="857492"/>
          </a:xfrm>
        </p:grpSpPr>
        <p:sp>
          <p:nvSpPr>
            <p:cNvPr name="Freeform 13" id="13"/>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4" id="14"/>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5" id="15"/>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6" id="16"/>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TextBox 17" id="17"/>
          <p:cNvSpPr txBox="true"/>
          <p:nvPr/>
        </p:nvSpPr>
        <p:spPr>
          <a:xfrm rot="0">
            <a:off x="12218908" y="1711885"/>
            <a:ext cx="4132127" cy="811530"/>
          </a:xfrm>
          <a:prstGeom prst="rect">
            <a:avLst/>
          </a:prstGeom>
        </p:spPr>
        <p:txBody>
          <a:bodyPr anchor="t" rtlCol="false" tIns="0" lIns="0" bIns="0" rIns="0">
            <a:spAutoFit/>
          </a:bodyPr>
          <a:lstStyle/>
          <a:p>
            <a:pPr algn="just" marL="0" indent="0" lvl="0">
              <a:lnSpc>
                <a:spcPts val="3239"/>
              </a:lnSpc>
              <a:spcBef>
                <a:spcPct val="0"/>
              </a:spcBef>
            </a:pPr>
            <a:r>
              <a:rPr lang="en-US" sz="2399" spc="38" u="sng">
                <a:solidFill>
                  <a:srgbClr val="000000"/>
                </a:solidFill>
                <a:latin typeface="DM Sans"/>
                <a:ea typeface="DM Sans"/>
                <a:cs typeface="DM Sans"/>
                <a:sym typeface="DM Sans"/>
                <a:hlinkClick r:id="rId3" tooltip="http://overview.pdf"/>
              </a:rPr>
              <a:t>Overview of Methods for Collision Avoidance for UAV</a:t>
            </a:r>
          </a:p>
        </p:txBody>
      </p:sp>
      <p:sp>
        <p:nvSpPr>
          <p:cNvPr name="TextBox 18" id="18"/>
          <p:cNvSpPr txBox="true"/>
          <p:nvPr/>
        </p:nvSpPr>
        <p:spPr>
          <a:xfrm rot="0">
            <a:off x="12218908" y="4424417"/>
            <a:ext cx="4132127" cy="1421130"/>
          </a:xfrm>
          <a:prstGeom prst="rect">
            <a:avLst/>
          </a:prstGeom>
        </p:spPr>
        <p:txBody>
          <a:bodyPr anchor="t" rtlCol="false" tIns="0" lIns="0" bIns="0" rIns="0">
            <a:spAutoFit/>
          </a:bodyPr>
          <a:lstStyle/>
          <a:p>
            <a:pPr algn="just" marL="0" indent="0" lvl="0">
              <a:lnSpc>
                <a:spcPts val="1890"/>
              </a:lnSpc>
              <a:spcBef>
                <a:spcPct val="0"/>
              </a:spcBef>
            </a:pPr>
            <a:r>
              <a:rPr lang="en-US" sz="1400" spc="22"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19" id="19"/>
          <p:cNvSpPr txBox="true"/>
          <p:nvPr/>
        </p:nvSpPr>
        <p:spPr>
          <a:xfrm rot="0">
            <a:off x="12218908" y="7117899"/>
            <a:ext cx="4132127" cy="1421130"/>
          </a:xfrm>
          <a:prstGeom prst="rect">
            <a:avLst/>
          </a:prstGeom>
        </p:spPr>
        <p:txBody>
          <a:bodyPr anchor="t" rtlCol="false" tIns="0" lIns="0" bIns="0" rIns="0">
            <a:spAutoFit/>
          </a:bodyPr>
          <a:lstStyle/>
          <a:p>
            <a:pPr algn="just" marL="0" indent="0" lvl="0">
              <a:lnSpc>
                <a:spcPts val="1890"/>
              </a:lnSpc>
              <a:spcBef>
                <a:spcPct val="0"/>
              </a:spcBef>
            </a:pPr>
            <a:r>
              <a:rPr lang="en-US" sz="1400" spc="22"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Freeform 20" id="20"/>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22" id="22"/>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23" id="2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2345718"/>
            <a:ext cx="8092094"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Problem Statement</a:t>
            </a:r>
          </a:p>
        </p:txBody>
      </p:sp>
      <p:sp>
        <p:nvSpPr>
          <p:cNvPr name="TextBox 6" id="6"/>
          <p:cNvSpPr txBox="true"/>
          <p:nvPr/>
        </p:nvSpPr>
        <p:spPr>
          <a:xfrm rot="0">
            <a:off x="1504950" y="4798032"/>
            <a:ext cx="7707571" cy="3644265"/>
          </a:xfrm>
          <a:prstGeom prst="rect">
            <a:avLst/>
          </a:prstGeom>
        </p:spPr>
        <p:txBody>
          <a:bodyPr anchor="t" rtlCol="false" tIns="0" lIns="0" bIns="0" rIns="0">
            <a:spAutoFit/>
          </a:bodyPr>
          <a:lstStyle/>
          <a:p>
            <a:pPr algn="l" marL="0" indent="0" lvl="0">
              <a:lnSpc>
                <a:spcPts val="3644"/>
              </a:lnSpc>
              <a:spcBef>
                <a:spcPct val="0"/>
              </a:spcBef>
            </a:pPr>
            <a:r>
              <a:rPr lang="en-US" sz="2699" spc="161">
                <a:solidFill>
                  <a:srgbClr val="000000"/>
                </a:solidFill>
                <a:latin typeface="DM Sans"/>
                <a:ea typeface="DM Sans"/>
                <a:cs typeface="DM Sans"/>
                <a:sym typeface="DM Sans"/>
              </a:rPr>
              <a:t>The project focuses on developing a robust multi-UAV (Unmanned Aerial Vehicle) collision avoidance system. The goal is to design and implement algorithms that enable multiple UAVs to operate safely in close proximity, considering the mutual collision avoidance and communication constraints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5930165"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9653627" y="482391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3396139" y="482391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4732501" y="1907439"/>
            <a:ext cx="8822997" cy="2282190"/>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DM Sans Bold"/>
                <a:ea typeface="DM Sans Bold"/>
                <a:cs typeface="DM Sans Bold"/>
                <a:sym typeface="DM Sans Bold"/>
              </a:rPr>
              <a:t>Ideation process</a:t>
            </a:r>
          </a:p>
        </p:txBody>
      </p:sp>
      <p:sp>
        <p:nvSpPr>
          <p:cNvPr name="TextBox 17" id="17"/>
          <p:cNvSpPr txBox="true"/>
          <p:nvPr/>
        </p:nvSpPr>
        <p:spPr>
          <a:xfrm rot="0">
            <a:off x="2227066"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01</a:t>
            </a:r>
          </a:p>
        </p:txBody>
      </p:sp>
      <p:sp>
        <p:nvSpPr>
          <p:cNvPr name="TextBox 18" id="18"/>
          <p:cNvSpPr txBox="true"/>
          <p:nvPr/>
        </p:nvSpPr>
        <p:spPr>
          <a:xfrm rot="0">
            <a:off x="5948468"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02</a:t>
            </a:r>
          </a:p>
        </p:txBody>
      </p:sp>
      <p:sp>
        <p:nvSpPr>
          <p:cNvPr name="TextBox 19" id="19"/>
          <p:cNvSpPr txBox="true"/>
          <p:nvPr/>
        </p:nvSpPr>
        <p:spPr>
          <a:xfrm rot="0">
            <a:off x="2227066" y="6447891"/>
            <a:ext cx="2646492" cy="1760220"/>
          </a:xfrm>
          <a:prstGeom prst="rect">
            <a:avLst/>
          </a:prstGeom>
        </p:spPr>
        <p:txBody>
          <a:bodyPr anchor="t" rtlCol="false" tIns="0" lIns="0" bIns="0" rIns="0">
            <a:spAutoFit/>
          </a:bodyPr>
          <a:lstStyle/>
          <a:p>
            <a:pPr algn="l">
              <a:lnSpc>
                <a:spcPts val="2340"/>
              </a:lnSpc>
            </a:pPr>
            <a:r>
              <a:rPr lang="en-US" sz="1500">
                <a:solidFill>
                  <a:srgbClr val="000000"/>
                </a:solidFill>
                <a:latin typeface="DM Sans"/>
                <a:ea typeface="DM Sans"/>
                <a:cs typeface="DM Sans"/>
                <a:sym typeface="DM Sans"/>
              </a:rPr>
              <a:t>Lorem ipsum dolor sit amet, consectetur adipiscing elit, sed do eiusmod tempor incididunt ut labore et dolore magna aliqua. Ut enim ad minim veniam.</a:t>
            </a:r>
          </a:p>
        </p:txBody>
      </p:sp>
      <p:sp>
        <p:nvSpPr>
          <p:cNvPr name="TextBox 20" id="20"/>
          <p:cNvSpPr txBox="true"/>
          <p:nvPr/>
        </p:nvSpPr>
        <p:spPr>
          <a:xfrm rot="0">
            <a:off x="5948468" y="6447891"/>
            <a:ext cx="2732862" cy="1760220"/>
          </a:xfrm>
          <a:prstGeom prst="rect">
            <a:avLst/>
          </a:prstGeom>
        </p:spPr>
        <p:txBody>
          <a:bodyPr anchor="t" rtlCol="false" tIns="0" lIns="0" bIns="0" rIns="0">
            <a:spAutoFit/>
          </a:bodyPr>
          <a:lstStyle/>
          <a:p>
            <a:pPr algn="l">
              <a:lnSpc>
                <a:spcPts val="2340"/>
              </a:lnSpc>
            </a:pPr>
            <a:r>
              <a:rPr lang="en-US" sz="1500">
                <a:solidFill>
                  <a:srgbClr val="000000"/>
                </a:solidFill>
                <a:latin typeface="DM Sans"/>
                <a:ea typeface="DM Sans"/>
                <a:cs typeface="DM Sans"/>
                <a:sym typeface="DM Sans"/>
              </a:rPr>
              <a:t>Lorem ipsum dolor sit amet, consectetur adipiscing elit, sed do eiusmod tempor incididunt ut labore et dolore magna aliqua. Ut enim ad minim veniam.</a:t>
            </a:r>
          </a:p>
        </p:txBody>
      </p:sp>
      <p:sp>
        <p:nvSpPr>
          <p:cNvPr name="TextBox 21" id="21"/>
          <p:cNvSpPr txBox="true"/>
          <p:nvPr/>
        </p:nvSpPr>
        <p:spPr>
          <a:xfrm rot="0">
            <a:off x="9671930"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03</a:t>
            </a:r>
          </a:p>
        </p:txBody>
      </p:sp>
      <p:sp>
        <p:nvSpPr>
          <p:cNvPr name="TextBox 22" id="22"/>
          <p:cNvSpPr txBox="true"/>
          <p:nvPr/>
        </p:nvSpPr>
        <p:spPr>
          <a:xfrm rot="0">
            <a:off x="9671930" y="6447891"/>
            <a:ext cx="2747991" cy="1760220"/>
          </a:xfrm>
          <a:prstGeom prst="rect">
            <a:avLst/>
          </a:prstGeom>
        </p:spPr>
        <p:txBody>
          <a:bodyPr anchor="t" rtlCol="false" tIns="0" lIns="0" bIns="0" rIns="0">
            <a:spAutoFit/>
          </a:bodyPr>
          <a:lstStyle/>
          <a:p>
            <a:pPr algn="l">
              <a:lnSpc>
                <a:spcPts val="2340"/>
              </a:lnSpc>
            </a:pPr>
            <a:r>
              <a:rPr lang="en-US" sz="1500">
                <a:solidFill>
                  <a:srgbClr val="000000"/>
                </a:solidFill>
                <a:latin typeface="DM Sans"/>
                <a:ea typeface="DM Sans"/>
                <a:cs typeface="DM Sans"/>
                <a:sym typeface="DM Sans"/>
              </a:rPr>
              <a:t>Lorem ipsum dolor sit amet, consectetur adipiscing elit, sed do eiusmod tempor incididunt ut labore et dolore magna aliqua. Ut enim ad minim veniam.</a:t>
            </a:r>
          </a:p>
        </p:txBody>
      </p:sp>
      <p:sp>
        <p:nvSpPr>
          <p:cNvPr name="TextBox 23" id="23"/>
          <p:cNvSpPr txBox="true"/>
          <p:nvPr/>
        </p:nvSpPr>
        <p:spPr>
          <a:xfrm rot="0">
            <a:off x="13414442"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04</a:t>
            </a:r>
          </a:p>
        </p:txBody>
      </p:sp>
      <p:sp>
        <p:nvSpPr>
          <p:cNvPr name="TextBox 24" id="24"/>
          <p:cNvSpPr txBox="true"/>
          <p:nvPr/>
        </p:nvSpPr>
        <p:spPr>
          <a:xfrm rot="0">
            <a:off x="13414442" y="6447891"/>
            <a:ext cx="2646492" cy="1760220"/>
          </a:xfrm>
          <a:prstGeom prst="rect">
            <a:avLst/>
          </a:prstGeom>
        </p:spPr>
        <p:txBody>
          <a:bodyPr anchor="t" rtlCol="false" tIns="0" lIns="0" bIns="0" rIns="0">
            <a:spAutoFit/>
          </a:bodyPr>
          <a:lstStyle/>
          <a:p>
            <a:pPr algn="l">
              <a:lnSpc>
                <a:spcPts val="2340"/>
              </a:lnSpc>
            </a:pPr>
            <a:r>
              <a:rPr lang="en-US" sz="1500">
                <a:solidFill>
                  <a:srgbClr val="000000"/>
                </a:solidFill>
                <a:latin typeface="DM Sans"/>
                <a:ea typeface="DM Sans"/>
                <a:cs typeface="DM Sans"/>
                <a:sym typeface="DM Sans"/>
              </a:rPr>
              <a:t>Lorem ipsum dolor sit amet, consectetur adipiscing elit, sed do eiusmod tempor incididunt ut labore et dolore magna aliqua. Ut enim ad minim veniam.</a:t>
            </a:r>
          </a:p>
        </p:txBody>
      </p:sp>
      <p:sp>
        <p:nvSpPr>
          <p:cNvPr name="Freeform 25" id="2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7" id="2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8" id="2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9" id="2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0" id="3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1" id="3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32" id="3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8659015" y="2345718"/>
            <a:ext cx="7848753"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Creation process</a:t>
            </a:r>
          </a:p>
        </p:txBody>
      </p:sp>
      <p:sp>
        <p:nvSpPr>
          <p:cNvPr name="TextBox 6" id="6"/>
          <p:cNvSpPr txBox="true"/>
          <p:nvPr/>
        </p:nvSpPr>
        <p:spPr>
          <a:xfrm rot="0">
            <a:off x="8659015" y="4807557"/>
            <a:ext cx="7707571" cy="3324225"/>
          </a:xfrm>
          <a:prstGeom prst="rect">
            <a:avLst/>
          </a:prstGeom>
        </p:spPr>
        <p:txBody>
          <a:bodyPr anchor="t" rtlCol="false" tIns="0" lIns="0" bIns="0" rIns="0">
            <a:spAutoFit/>
          </a:bodyPr>
          <a:lstStyle/>
          <a:p>
            <a:pPr algn="l" marL="0" indent="0" lvl="0">
              <a:lnSpc>
                <a:spcPts val="2699"/>
              </a:lnSpc>
              <a:spcBef>
                <a:spcPct val="0"/>
              </a:spcBef>
            </a:pPr>
            <a:r>
              <a:rPr lang="en-US" sz="1999" spc="119"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a:p>
            <a:pPr algn="l" marL="0" indent="0" lvl="0">
              <a:lnSpc>
                <a:spcPts val="2699"/>
              </a:lnSpc>
              <a:spcBef>
                <a:spcPct val="0"/>
              </a:spcBef>
            </a:pPr>
          </a:p>
          <a:p>
            <a:pPr algn="l" marL="0" indent="0" lvl="0">
              <a:lnSpc>
                <a:spcPts val="2699"/>
              </a:lnSpc>
              <a:spcBef>
                <a:spcPct val="0"/>
              </a:spcBef>
            </a:pPr>
            <a:r>
              <a:rPr lang="en-US" sz="1999" spc="119" u="none">
                <a:solidFill>
                  <a:srgbClr val="000000"/>
                </a:solidFill>
                <a:latin typeface="DM Sans"/>
                <a:ea typeface="DM Sans"/>
                <a:cs typeface="DM Sans"/>
                <a:sym typeface="DM Sans"/>
              </a:rPr>
              <a:t>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901869" y="720492"/>
            <a:ext cx="3840901" cy="2662922"/>
            <a:chOff x="0" y="0"/>
            <a:chExt cx="1420214" cy="984643"/>
          </a:xfrm>
        </p:grpSpPr>
        <p:sp>
          <p:nvSpPr>
            <p:cNvPr name="Freeform 4" id="4"/>
            <p:cNvSpPr/>
            <p:nvPr/>
          </p:nvSpPr>
          <p:spPr>
            <a:xfrm flipH="false" flipV="false" rot="0">
              <a:off x="0" y="0"/>
              <a:ext cx="1420214" cy="984643"/>
            </a:xfrm>
            <a:custGeom>
              <a:avLst/>
              <a:gdLst/>
              <a:ahLst/>
              <a:cxnLst/>
              <a:rect r="r" b="b" t="t" l="l"/>
              <a:pathLst>
                <a:path h="984643" w="1420214">
                  <a:moveTo>
                    <a:pt x="30235" y="0"/>
                  </a:moveTo>
                  <a:lnTo>
                    <a:pt x="1389979" y="0"/>
                  </a:lnTo>
                  <a:cubicBezTo>
                    <a:pt x="1397998" y="0"/>
                    <a:pt x="1405688" y="3185"/>
                    <a:pt x="1411358" y="8856"/>
                  </a:cubicBezTo>
                  <a:cubicBezTo>
                    <a:pt x="1417028" y="14526"/>
                    <a:pt x="1420214" y="22216"/>
                    <a:pt x="1420214" y="30235"/>
                  </a:cubicBezTo>
                  <a:lnTo>
                    <a:pt x="1420214" y="954409"/>
                  </a:lnTo>
                  <a:cubicBezTo>
                    <a:pt x="1420214" y="962427"/>
                    <a:pt x="1417028" y="970118"/>
                    <a:pt x="1411358" y="975788"/>
                  </a:cubicBezTo>
                  <a:cubicBezTo>
                    <a:pt x="1405688" y="981458"/>
                    <a:pt x="1397998" y="984643"/>
                    <a:pt x="1389979" y="984643"/>
                  </a:cubicBezTo>
                  <a:lnTo>
                    <a:pt x="30235" y="984643"/>
                  </a:lnTo>
                  <a:cubicBezTo>
                    <a:pt x="22216" y="984643"/>
                    <a:pt x="14526" y="981458"/>
                    <a:pt x="8856" y="975788"/>
                  </a:cubicBezTo>
                  <a:cubicBezTo>
                    <a:pt x="3185" y="970118"/>
                    <a:pt x="0" y="962427"/>
                    <a:pt x="0" y="954409"/>
                  </a:cubicBezTo>
                  <a:lnTo>
                    <a:pt x="0" y="30235"/>
                  </a:lnTo>
                  <a:cubicBezTo>
                    <a:pt x="0" y="22216"/>
                    <a:pt x="3185" y="14526"/>
                    <a:pt x="8856" y="8856"/>
                  </a:cubicBezTo>
                  <a:cubicBezTo>
                    <a:pt x="14526" y="3185"/>
                    <a:pt x="22216" y="0"/>
                    <a:pt x="30235" y="0"/>
                  </a:cubicBezTo>
                  <a:close/>
                </a:path>
              </a:pathLst>
            </a:custGeom>
            <a:solidFill>
              <a:srgbClr val="8AB7E2"/>
            </a:solidFill>
            <a:ln w="9525" cap="sq">
              <a:solidFill>
                <a:srgbClr val="000000"/>
              </a:solidFill>
              <a:prstDash val="solid"/>
              <a:miter/>
            </a:ln>
          </p:spPr>
        </p:sp>
        <p:sp>
          <p:nvSpPr>
            <p:cNvPr name="TextBox 5" id="5"/>
            <p:cNvSpPr txBox="true"/>
            <p:nvPr/>
          </p:nvSpPr>
          <p:spPr>
            <a:xfrm>
              <a:off x="0" y="-38100"/>
              <a:ext cx="1420214"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6" id="6"/>
          <p:cNvSpPr/>
          <p:nvPr/>
        </p:nvSpPr>
        <p:spPr>
          <a:xfrm flipH="false" flipV="false" rot="-7900054">
            <a:off x="7348622" y="2133028"/>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2700000">
            <a:off x="10017119" y="214449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3209977">
            <a:off x="9982257" y="7689589"/>
            <a:ext cx="1012981" cy="454921"/>
          </a:xfrm>
          <a:custGeom>
            <a:avLst/>
            <a:gdLst/>
            <a:ahLst/>
            <a:cxnLst/>
            <a:rect r="r" b="b" t="t" l="l"/>
            <a:pathLst>
              <a:path h="454921" w="101298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7866361">
            <a:off x="7243302" y="766545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2730733" y="1215129"/>
            <a:ext cx="1829699" cy="1745076"/>
          </a:xfrm>
          <a:custGeom>
            <a:avLst/>
            <a:gdLst/>
            <a:ahLst/>
            <a:cxnLst/>
            <a:rect r="r" b="b" t="t" l="l"/>
            <a:pathLst>
              <a:path h="1745076" w="1829699">
                <a:moveTo>
                  <a:pt x="0" y="0"/>
                </a:moveTo>
                <a:lnTo>
                  <a:pt x="1829699" y="0"/>
                </a:lnTo>
                <a:lnTo>
                  <a:pt x="1829699" y="1745076"/>
                </a:lnTo>
                <a:lnTo>
                  <a:pt x="0" y="17450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0">
            <a:off x="1906568" y="4158637"/>
            <a:ext cx="3840901" cy="2662922"/>
            <a:chOff x="0" y="0"/>
            <a:chExt cx="1420214" cy="984643"/>
          </a:xfrm>
        </p:grpSpPr>
        <p:sp>
          <p:nvSpPr>
            <p:cNvPr name="Freeform 12" id="12"/>
            <p:cNvSpPr/>
            <p:nvPr/>
          </p:nvSpPr>
          <p:spPr>
            <a:xfrm flipH="false" flipV="false" rot="0">
              <a:off x="0" y="0"/>
              <a:ext cx="1420214" cy="984643"/>
            </a:xfrm>
            <a:custGeom>
              <a:avLst/>
              <a:gdLst/>
              <a:ahLst/>
              <a:cxnLst/>
              <a:rect r="r" b="b" t="t" l="l"/>
              <a:pathLst>
                <a:path h="984643" w="1420214">
                  <a:moveTo>
                    <a:pt x="30235" y="0"/>
                  </a:moveTo>
                  <a:lnTo>
                    <a:pt x="1389979" y="0"/>
                  </a:lnTo>
                  <a:cubicBezTo>
                    <a:pt x="1397998" y="0"/>
                    <a:pt x="1405688" y="3185"/>
                    <a:pt x="1411358" y="8856"/>
                  </a:cubicBezTo>
                  <a:cubicBezTo>
                    <a:pt x="1417028" y="14526"/>
                    <a:pt x="1420214" y="22216"/>
                    <a:pt x="1420214" y="30235"/>
                  </a:cubicBezTo>
                  <a:lnTo>
                    <a:pt x="1420214" y="954409"/>
                  </a:lnTo>
                  <a:cubicBezTo>
                    <a:pt x="1420214" y="962427"/>
                    <a:pt x="1417028" y="970118"/>
                    <a:pt x="1411358" y="975788"/>
                  </a:cubicBezTo>
                  <a:cubicBezTo>
                    <a:pt x="1405688" y="981458"/>
                    <a:pt x="1397998" y="984643"/>
                    <a:pt x="1389979" y="984643"/>
                  </a:cubicBezTo>
                  <a:lnTo>
                    <a:pt x="30235" y="984643"/>
                  </a:lnTo>
                  <a:cubicBezTo>
                    <a:pt x="22216" y="984643"/>
                    <a:pt x="14526" y="981458"/>
                    <a:pt x="8856" y="975788"/>
                  </a:cubicBezTo>
                  <a:cubicBezTo>
                    <a:pt x="3185" y="970118"/>
                    <a:pt x="0" y="962427"/>
                    <a:pt x="0" y="954409"/>
                  </a:cubicBezTo>
                  <a:lnTo>
                    <a:pt x="0" y="30235"/>
                  </a:lnTo>
                  <a:cubicBezTo>
                    <a:pt x="0" y="22216"/>
                    <a:pt x="3185" y="14526"/>
                    <a:pt x="8856" y="8856"/>
                  </a:cubicBezTo>
                  <a:cubicBezTo>
                    <a:pt x="14526" y="3185"/>
                    <a:pt x="22216" y="0"/>
                    <a:pt x="30235" y="0"/>
                  </a:cubicBezTo>
                  <a:close/>
                </a:path>
              </a:pathLst>
            </a:custGeom>
            <a:solidFill>
              <a:srgbClr val="8AB7E2"/>
            </a:solidFill>
            <a:ln w="9525" cap="sq">
              <a:solidFill>
                <a:srgbClr val="000000"/>
              </a:solidFill>
              <a:prstDash val="solid"/>
              <a:miter/>
            </a:ln>
          </p:spPr>
        </p:sp>
        <p:sp>
          <p:nvSpPr>
            <p:cNvPr name="TextBox 13" id="13"/>
            <p:cNvSpPr txBox="true"/>
            <p:nvPr/>
          </p:nvSpPr>
          <p:spPr>
            <a:xfrm>
              <a:off x="0" y="-38100"/>
              <a:ext cx="1420214"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4" id="14"/>
          <p:cNvSpPr/>
          <p:nvPr/>
        </p:nvSpPr>
        <p:spPr>
          <a:xfrm flipH="false" flipV="false" rot="0">
            <a:off x="3018806" y="4533508"/>
            <a:ext cx="1541626" cy="2055501"/>
          </a:xfrm>
          <a:custGeom>
            <a:avLst/>
            <a:gdLst/>
            <a:ahLst/>
            <a:cxnLst/>
            <a:rect r="r" b="b" t="t" l="l"/>
            <a:pathLst>
              <a:path h="2055501" w="1541626">
                <a:moveTo>
                  <a:pt x="0" y="0"/>
                </a:moveTo>
                <a:lnTo>
                  <a:pt x="1541626" y="0"/>
                </a:lnTo>
                <a:lnTo>
                  <a:pt x="1541626" y="2055501"/>
                </a:lnTo>
                <a:lnTo>
                  <a:pt x="0" y="205550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5" id="15"/>
          <p:cNvGrpSpPr/>
          <p:nvPr/>
        </p:nvGrpSpPr>
        <p:grpSpPr>
          <a:xfrm rot="0">
            <a:off x="1901869" y="7131683"/>
            <a:ext cx="3840901" cy="2662922"/>
            <a:chOff x="0" y="0"/>
            <a:chExt cx="1420214" cy="984643"/>
          </a:xfrm>
        </p:grpSpPr>
        <p:sp>
          <p:nvSpPr>
            <p:cNvPr name="Freeform 16" id="16"/>
            <p:cNvSpPr/>
            <p:nvPr/>
          </p:nvSpPr>
          <p:spPr>
            <a:xfrm flipH="false" flipV="false" rot="0">
              <a:off x="0" y="0"/>
              <a:ext cx="1420214" cy="984643"/>
            </a:xfrm>
            <a:custGeom>
              <a:avLst/>
              <a:gdLst/>
              <a:ahLst/>
              <a:cxnLst/>
              <a:rect r="r" b="b" t="t" l="l"/>
              <a:pathLst>
                <a:path h="984643" w="1420214">
                  <a:moveTo>
                    <a:pt x="30235" y="0"/>
                  </a:moveTo>
                  <a:lnTo>
                    <a:pt x="1389979" y="0"/>
                  </a:lnTo>
                  <a:cubicBezTo>
                    <a:pt x="1397998" y="0"/>
                    <a:pt x="1405688" y="3185"/>
                    <a:pt x="1411358" y="8856"/>
                  </a:cubicBezTo>
                  <a:cubicBezTo>
                    <a:pt x="1417028" y="14526"/>
                    <a:pt x="1420214" y="22216"/>
                    <a:pt x="1420214" y="30235"/>
                  </a:cubicBezTo>
                  <a:lnTo>
                    <a:pt x="1420214" y="954409"/>
                  </a:lnTo>
                  <a:cubicBezTo>
                    <a:pt x="1420214" y="962427"/>
                    <a:pt x="1417028" y="970118"/>
                    <a:pt x="1411358" y="975788"/>
                  </a:cubicBezTo>
                  <a:cubicBezTo>
                    <a:pt x="1405688" y="981458"/>
                    <a:pt x="1397998" y="984643"/>
                    <a:pt x="1389979" y="984643"/>
                  </a:cubicBezTo>
                  <a:lnTo>
                    <a:pt x="30235" y="984643"/>
                  </a:lnTo>
                  <a:cubicBezTo>
                    <a:pt x="22216" y="984643"/>
                    <a:pt x="14526" y="981458"/>
                    <a:pt x="8856" y="975788"/>
                  </a:cubicBezTo>
                  <a:cubicBezTo>
                    <a:pt x="3185" y="970118"/>
                    <a:pt x="0" y="962427"/>
                    <a:pt x="0" y="954409"/>
                  </a:cubicBezTo>
                  <a:lnTo>
                    <a:pt x="0" y="30235"/>
                  </a:lnTo>
                  <a:cubicBezTo>
                    <a:pt x="0" y="22216"/>
                    <a:pt x="3185" y="14526"/>
                    <a:pt x="8856" y="8856"/>
                  </a:cubicBezTo>
                  <a:cubicBezTo>
                    <a:pt x="14526" y="3185"/>
                    <a:pt x="22216" y="0"/>
                    <a:pt x="30235" y="0"/>
                  </a:cubicBezTo>
                  <a:close/>
                </a:path>
              </a:pathLst>
            </a:custGeom>
            <a:solidFill>
              <a:srgbClr val="8AB7E2"/>
            </a:solidFill>
            <a:ln w="9525" cap="sq">
              <a:solidFill>
                <a:srgbClr val="000000"/>
              </a:solidFill>
              <a:prstDash val="solid"/>
              <a:miter/>
            </a:ln>
          </p:spPr>
        </p:sp>
        <p:sp>
          <p:nvSpPr>
            <p:cNvPr name="TextBox 17" id="17"/>
            <p:cNvSpPr txBox="true"/>
            <p:nvPr/>
          </p:nvSpPr>
          <p:spPr>
            <a:xfrm>
              <a:off x="0" y="-38100"/>
              <a:ext cx="1420214"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8" id="18"/>
          <p:cNvSpPr/>
          <p:nvPr/>
        </p:nvSpPr>
        <p:spPr>
          <a:xfrm flipH="false" flipV="false" rot="0">
            <a:off x="2950271" y="7612665"/>
            <a:ext cx="1946733" cy="1700958"/>
          </a:xfrm>
          <a:custGeom>
            <a:avLst/>
            <a:gdLst/>
            <a:ahLst/>
            <a:cxnLst/>
            <a:rect r="r" b="b" t="t" l="l"/>
            <a:pathLst>
              <a:path h="1700958" w="1946733">
                <a:moveTo>
                  <a:pt x="0" y="0"/>
                </a:moveTo>
                <a:lnTo>
                  <a:pt x="1946734" y="0"/>
                </a:lnTo>
                <a:lnTo>
                  <a:pt x="1946734" y="1700958"/>
                </a:lnTo>
                <a:lnTo>
                  <a:pt x="0" y="170095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9" id="19"/>
          <p:cNvGrpSpPr/>
          <p:nvPr/>
        </p:nvGrpSpPr>
        <p:grpSpPr>
          <a:xfrm rot="0">
            <a:off x="12545230" y="7092639"/>
            <a:ext cx="3840901" cy="2662922"/>
            <a:chOff x="0" y="0"/>
            <a:chExt cx="1420214" cy="984643"/>
          </a:xfrm>
        </p:grpSpPr>
        <p:sp>
          <p:nvSpPr>
            <p:cNvPr name="Freeform 20" id="20"/>
            <p:cNvSpPr/>
            <p:nvPr/>
          </p:nvSpPr>
          <p:spPr>
            <a:xfrm flipH="false" flipV="false" rot="0">
              <a:off x="0" y="0"/>
              <a:ext cx="1420214" cy="984643"/>
            </a:xfrm>
            <a:custGeom>
              <a:avLst/>
              <a:gdLst/>
              <a:ahLst/>
              <a:cxnLst/>
              <a:rect r="r" b="b" t="t" l="l"/>
              <a:pathLst>
                <a:path h="984643" w="1420214">
                  <a:moveTo>
                    <a:pt x="30235" y="0"/>
                  </a:moveTo>
                  <a:lnTo>
                    <a:pt x="1389979" y="0"/>
                  </a:lnTo>
                  <a:cubicBezTo>
                    <a:pt x="1397998" y="0"/>
                    <a:pt x="1405688" y="3185"/>
                    <a:pt x="1411358" y="8856"/>
                  </a:cubicBezTo>
                  <a:cubicBezTo>
                    <a:pt x="1417028" y="14526"/>
                    <a:pt x="1420214" y="22216"/>
                    <a:pt x="1420214" y="30235"/>
                  </a:cubicBezTo>
                  <a:lnTo>
                    <a:pt x="1420214" y="954409"/>
                  </a:lnTo>
                  <a:cubicBezTo>
                    <a:pt x="1420214" y="962427"/>
                    <a:pt x="1417028" y="970118"/>
                    <a:pt x="1411358" y="975788"/>
                  </a:cubicBezTo>
                  <a:cubicBezTo>
                    <a:pt x="1405688" y="981458"/>
                    <a:pt x="1397998" y="984643"/>
                    <a:pt x="1389979" y="984643"/>
                  </a:cubicBezTo>
                  <a:lnTo>
                    <a:pt x="30235" y="984643"/>
                  </a:lnTo>
                  <a:cubicBezTo>
                    <a:pt x="22216" y="984643"/>
                    <a:pt x="14526" y="981458"/>
                    <a:pt x="8856" y="975788"/>
                  </a:cubicBezTo>
                  <a:cubicBezTo>
                    <a:pt x="3185" y="970118"/>
                    <a:pt x="0" y="962427"/>
                    <a:pt x="0" y="954409"/>
                  </a:cubicBezTo>
                  <a:lnTo>
                    <a:pt x="0" y="30235"/>
                  </a:lnTo>
                  <a:cubicBezTo>
                    <a:pt x="0" y="22216"/>
                    <a:pt x="3185" y="14526"/>
                    <a:pt x="8856" y="8856"/>
                  </a:cubicBezTo>
                  <a:cubicBezTo>
                    <a:pt x="14526" y="3185"/>
                    <a:pt x="22216" y="0"/>
                    <a:pt x="30235" y="0"/>
                  </a:cubicBezTo>
                  <a:close/>
                </a:path>
              </a:pathLst>
            </a:custGeom>
            <a:solidFill>
              <a:srgbClr val="8AB7E2"/>
            </a:solidFill>
            <a:ln w="9525" cap="sq">
              <a:solidFill>
                <a:srgbClr val="000000"/>
              </a:solidFill>
              <a:prstDash val="solid"/>
              <a:miter/>
            </a:ln>
          </p:spPr>
        </p:sp>
        <p:sp>
          <p:nvSpPr>
            <p:cNvPr name="TextBox 21" id="21"/>
            <p:cNvSpPr txBox="true"/>
            <p:nvPr/>
          </p:nvSpPr>
          <p:spPr>
            <a:xfrm>
              <a:off x="0" y="-38100"/>
              <a:ext cx="1420214"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2" id="22"/>
          <p:cNvSpPr/>
          <p:nvPr/>
        </p:nvSpPr>
        <p:spPr>
          <a:xfrm flipH="false" flipV="false" rot="0">
            <a:off x="13511835" y="7606177"/>
            <a:ext cx="1907691" cy="1635845"/>
          </a:xfrm>
          <a:custGeom>
            <a:avLst/>
            <a:gdLst/>
            <a:ahLst/>
            <a:cxnLst/>
            <a:rect r="r" b="b" t="t" l="l"/>
            <a:pathLst>
              <a:path h="1635845" w="1907691">
                <a:moveTo>
                  <a:pt x="0" y="0"/>
                </a:moveTo>
                <a:lnTo>
                  <a:pt x="1907691" y="0"/>
                </a:lnTo>
                <a:lnTo>
                  <a:pt x="1907691" y="1635846"/>
                </a:lnTo>
                <a:lnTo>
                  <a:pt x="0" y="163584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23" id="23"/>
          <p:cNvGrpSpPr/>
          <p:nvPr/>
        </p:nvGrpSpPr>
        <p:grpSpPr>
          <a:xfrm rot="0">
            <a:off x="12545230" y="3926087"/>
            <a:ext cx="3840901" cy="2662922"/>
            <a:chOff x="0" y="0"/>
            <a:chExt cx="1420214" cy="984643"/>
          </a:xfrm>
        </p:grpSpPr>
        <p:sp>
          <p:nvSpPr>
            <p:cNvPr name="Freeform 24" id="24"/>
            <p:cNvSpPr/>
            <p:nvPr/>
          </p:nvSpPr>
          <p:spPr>
            <a:xfrm flipH="false" flipV="false" rot="0">
              <a:off x="0" y="0"/>
              <a:ext cx="1420214" cy="984643"/>
            </a:xfrm>
            <a:custGeom>
              <a:avLst/>
              <a:gdLst/>
              <a:ahLst/>
              <a:cxnLst/>
              <a:rect r="r" b="b" t="t" l="l"/>
              <a:pathLst>
                <a:path h="984643" w="1420214">
                  <a:moveTo>
                    <a:pt x="30235" y="0"/>
                  </a:moveTo>
                  <a:lnTo>
                    <a:pt x="1389979" y="0"/>
                  </a:lnTo>
                  <a:cubicBezTo>
                    <a:pt x="1397998" y="0"/>
                    <a:pt x="1405688" y="3185"/>
                    <a:pt x="1411358" y="8856"/>
                  </a:cubicBezTo>
                  <a:cubicBezTo>
                    <a:pt x="1417028" y="14526"/>
                    <a:pt x="1420214" y="22216"/>
                    <a:pt x="1420214" y="30235"/>
                  </a:cubicBezTo>
                  <a:lnTo>
                    <a:pt x="1420214" y="954409"/>
                  </a:lnTo>
                  <a:cubicBezTo>
                    <a:pt x="1420214" y="962427"/>
                    <a:pt x="1417028" y="970118"/>
                    <a:pt x="1411358" y="975788"/>
                  </a:cubicBezTo>
                  <a:cubicBezTo>
                    <a:pt x="1405688" y="981458"/>
                    <a:pt x="1397998" y="984643"/>
                    <a:pt x="1389979" y="984643"/>
                  </a:cubicBezTo>
                  <a:lnTo>
                    <a:pt x="30235" y="984643"/>
                  </a:lnTo>
                  <a:cubicBezTo>
                    <a:pt x="22216" y="984643"/>
                    <a:pt x="14526" y="981458"/>
                    <a:pt x="8856" y="975788"/>
                  </a:cubicBezTo>
                  <a:cubicBezTo>
                    <a:pt x="3185" y="970118"/>
                    <a:pt x="0" y="962427"/>
                    <a:pt x="0" y="954409"/>
                  </a:cubicBezTo>
                  <a:lnTo>
                    <a:pt x="0" y="30235"/>
                  </a:lnTo>
                  <a:cubicBezTo>
                    <a:pt x="0" y="22216"/>
                    <a:pt x="3185" y="14526"/>
                    <a:pt x="8856" y="8856"/>
                  </a:cubicBezTo>
                  <a:cubicBezTo>
                    <a:pt x="14526" y="3185"/>
                    <a:pt x="22216" y="0"/>
                    <a:pt x="30235" y="0"/>
                  </a:cubicBezTo>
                  <a:close/>
                </a:path>
              </a:pathLst>
            </a:custGeom>
            <a:solidFill>
              <a:srgbClr val="8AB7E2"/>
            </a:solidFill>
            <a:ln w="9525" cap="sq">
              <a:solidFill>
                <a:srgbClr val="000000"/>
              </a:solidFill>
              <a:prstDash val="solid"/>
              <a:miter/>
            </a:ln>
          </p:spPr>
        </p:sp>
        <p:sp>
          <p:nvSpPr>
            <p:cNvPr name="TextBox 25" id="25"/>
            <p:cNvSpPr txBox="true"/>
            <p:nvPr/>
          </p:nvSpPr>
          <p:spPr>
            <a:xfrm>
              <a:off x="0" y="-38100"/>
              <a:ext cx="1420214"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6" id="26"/>
          <p:cNvSpPr/>
          <p:nvPr/>
        </p:nvSpPr>
        <p:spPr>
          <a:xfrm flipH="false" flipV="false" rot="0">
            <a:off x="13449864" y="4533508"/>
            <a:ext cx="1776392" cy="1676470"/>
          </a:xfrm>
          <a:custGeom>
            <a:avLst/>
            <a:gdLst/>
            <a:ahLst/>
            <a:cxnLst/>
            <a:rect r="r" b="b" t="t" l="l"/>
            <a:pathLst>
              <a:path h="1676470" w="1776392">
                <a:moveTo>
                  <a:pt x="0" y="0"/>
                </a:moveTo>
                <a:lnTo>
                  <a:pt x="1776392" y="0"/>
                </a:lnTo>
                <a:lnTo>
                  <a:pt x="1776392" y="1676470"/>
                </a:lnTo>
                <a:lnTo>
                  <a:pt x="0" y="167647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7" id="27"/>
          <p:cNvSpPr txBox="true"/>
          <p:nvPr/>
        </p:nvSpPr>
        <p:spPr>
          <a:xfrm rot="0">
            <a:off x="6995244" y="3227592"/>
            <a:ext cx="4297511" cy="2262506"/>
          </a:xfrm>
          <a:prstGeom prst="rect">
            <a:avLst/>
          </a:prstGeom>
        </p:spPr>
        <p:txBody>
          <a:bodyPr anchor="t" rtlCol="false" tIns="0" lIns="0" bIns="0" rIns="0">
            <a:spAutoFit/>
          </a:bodyPr>
          <a:lstStyle/>
          <a:p>
            <a:pPr algn="ctr">
              <a:lnSpc>
                <a:spcPts val="7760"/>
              </a:lnSpc>
            </a:pPr>
            <a:r>
              <a:rPr lang="en-US" sz="8000" b="true">
                <a:solidFill>
                  <a:srgbClr val="000000"/>
                </a:solidFill>
                <a:latin typeface="DM Sans Bold"/>
                <a:ea typeface="DM Sans Bold"/>
                <a:cs typeface="DM Sans Bold"/>
                <a:sym typeface="DM Sans Bold"/>
              </a:rPr>
              <a:t>Prolong </a:t>
            </a:r>
          </a:p>
          <a:p>
            <a:pPr algn="ctr">
              <a:lnSpc>
                <a:spcPts val="1940"/>
              </a:lnSpc>
            </a:pPr>
          </a:p>
          <a:p>
            <a:pPr algn="ctr" marL="0" indent="0" lvl="1">
              <a:lnSpc>
                <a:spcPts val="7760"/>
              </a:lnSpc>
              <a:spcBef>
                <a:spcPct val="0"/>
              </a:spcBef>
            </a:pPr>
            <a:r>
              <a:rPr lang="en-US" b="true" sz="8000">
                <a:solidFill>
                  <a:srgbClr val="000000"/>
                </a:solidFill>
                <a:latin typeface="DM Sans Bold"/>
                <a:ea typeface="DM Sans Bold"/>
                <a:cs typeface="DM Sans Bold"/>
                <a:sym typeface="DM Sans Bold"/>
              </a:rPr>
              <a:t>TESTING</a:t>
            </a:r>
          </a:p>
        </p:txBody>
      </p:sp>
      <p:sp>
        <p:nvSpPr>
          <p:cNvPr name="TextBox 28" id="28"/>
          <p:cNvSpPr txBox="true"/>
          <p:nvPr/>
        </p:nvSpPr>
        <p:spPr>
          <a:xfrm rot="0">
            <a:off x="7348478" y="5680598"/>
            <a:ext cx="3563270" cy="1334643"/>
          </a:xfrm>
          <a:prstGeom prst="rect">
            <a:avLst/>
          </a:prstGeom>
        </p:spPr>
        <p:txBody>
          <a:bodyPr anchor="t" rtlCol="false" tIns="0" lIns="0" bIns="0" rIns="0">
            <a:spAutoFit/>
          </a:bodyPr>
          <a:lstStyle/>
          <a:p>
            <a:pPr algn="ctr">
              <a:lnSpc>
                <a:spcPts val="3456"/>
              </a:lnSpc>
            </a:pPr>
            <a:r>
              <a:rPr lang="en-US" sz="3200">
                <a:solidFill>
                  <a:srgbClr val="000000"/>
                </a:solidFill>
                <a:latin typeface="DM Sans"/>
                <a:ea typeface="DM Sans"/>
                <a:cs typeface="DM Sans"/>
                <a:sym typeface="DM Sans"/>
              </a:rPr>
              <a:t>Exploring in complex environment</a:t>
            </a:r>
          </a:p>
        </p:txBody>
      </p:sp>
      <p:grpSp>
        <p:nvGrpSpPr>
          <p:cNvPr name="Group 29" id="29"/>
          <p:cNvGrpSpPr/>
          <p:nvPr/>
        </p:nvGrpSpPr>
        <p:grpSpPr>
          <a:xfrm rot="0">
            <a:off x="12545230" y="720492"/>
            <a:ext cx="3840901" cy="2662922"/>
            <a:chOff x="0" y="0"/>
            <a:chExt cx="1420214" cy="984643"/>
          </a:xfrm>
        </p:grpSpPr>
        <p:sp>
          <p:nvSpPr>
            <p:cNvPr name="Freeform 30" id="30"/>
            <p:cNvSpPr/>
            <p:nvPr/>
          </p:nvSpPr>
          <p:spPr>
            <a:xfrm flipH="false" flipV="false" rot="0">
              <a:off x="0" y="0"/>
              <a:ext cx="1420214" cy="984643"/>
            </a:xfrm>
            <a:custGeom>
              <a:avLst/>
              <a:gdLst/>
              <a:ahLst/>
              <a:cxnLst/>
              <a:rect r="r" b="b" t="t" l="l"/>
              <a:pathLst>
                <a:path h="984643" w="1420214">
                  <a:moveTo>
                    <a:pt x="30235" y="0"/>
                  </a:moveTo>
                  <a:lnTo>
                    <a:pt x="1389979" y="0"/>
                  </a:lnTo>
                  <a:cubicBezTo>
                    <a:pt x="1397998" y="0"/>
                    <a:pt x="1405688" y="3185"/>
                    <a:pt x="1411358" y="8856"/>
                  </a:cubicBezTo>
                  <a:cubicBezTo>
                    <a:pt x="1417028" y="14526"/>
                    <a:pt x="1420214" y="22216"/>
                    <a:pt x="1420214" y="30235"/>
                  </a:cubicBezTo>
                  <a:lnTo>
                    <a:pt x="1420214" y="954409"/>
                  </a:lnTo>
                  <a:cubicBezTo>
                    <a:pt x="1420214" y="962427"/>
                    <a:pt x="1417028" y="970118"/>
                    <a:pt x="1411358" y="975788"/>
                  </a:cubicBezTo>
                  <a:cubicBezTo>
                    <a:pt x="1405688" y="981458"/>
                    <a:pt x="1397998" y="984643"/>
                    <a:pt x="1389979" y="984643"/>
                  </a:cubicBezTo>
                  <a:lnTo>
                    <a:pt x="30235" y="984643"/>
                  </a:lnTo>
                  <a:cubicBezTo>
                    <a:pt x="22216" y="984643"/>
                    <a:pt x="14526" y="981458"/>
                    <a:pt x="8856" y="975788"/>
                  </a:cubicBezTo>
                  <a:cubicBezTo>
                    <a:pt x="3185" y="970118"/>
                    <a:pt x="0" y="962427"/>
                    <a:pt x="0" y="954409"/>
                  </a:cubicBezTo>
                  <a:lnTo>
                    <a:pt x="0" y="30235"/>
                  </a:lnTo>
                  <a:cubicBezTo>
                    <a:pt x="0" y="22216"/>
                    <a:pt x="3185" y="14526"/>
                    <a:pt x="8856" y="8856"/>
                  </a:cubicBezTo>
                  <a:cubicBezTo>
                    <a:pt x="14526" y="3185"/>
                    <a:pt x="22216" y="0"/>
                    <a:pt x="30235" y="0"/>
                  </a:cubicBezTo>
                  <a:close/>
                </a:path>
              </a:pathLst>
            </a:custGeom>
            <a:solidFill>
              <a:srgbClr val="8AB7E2"/>
            </a:solidFill>
            <a:ln w="9525" cap="sq">
              <a:solidFill>
                <a:srgbClr val="000000"/>
              </a:solidFill>
              <a:prstDash val="solid"/>
              <a:miter/>
            </a:ln>
          </p:spPr>
        </p:sp>
        <p:sp>
          <p:nvSpPr>
            <p:cNvPr name="TextBox 31" id="31"/>
            <p:cNvSpPr txBox="true"/>
            <p:nvPr/>
          </p:nvSpPr>
          <p:spPr>
            <a:xfrm>
              <a:off x="0" y="-38100"/>
              <a:ext cx="1420214"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32" id="32"/>
          <p:cNvSpPr/>
          <p:nvPr/>
        </p:nvSpPr>
        <p:spPr>
          <a:xfrm flipH="false" flipV="false" rot="0">
            <a:off x="13705105" y="1203333"/>
            <a:ext cx="1521152" cy="1697240"/>
          </a:xfrm>
          <a:custGeom>
            <a:avLst/>
            <a:gdLst/>
            <a:ahLst/>
            <a:cxnLst/>
            <a:rect r="r" b="b" t="t" l="l"/>
            <a:pathLst>
              <a:path h="1697240" w="1521152">
                <a:moveTo>
                  <a:pt x="0" y="0"/>
                </a:moveTo>
                <a:lnTo>
                  <a:pt x="1521151" y="0"/>
                </a:lnTo>
                <a:lnTo>
                  <a:pt x="1521151" y="1697240"/>
                </a:lnTo>
                <a:lnTo>
                  <a:pt x="0" y="169724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136549" y="4375283"/>
            <a:ext cx="10014901" cy="909320"/>
          </a:xfrm>
          <a:prstGeom prst="rect">
            <a:avLst/>
          </a:prstGeom>
        </p:spPr>
        <p:txBody>
          <a:bodyPr anchor="t" rtlCol="false" tIns="0" lIns="0" bIns="0" rIns="0">
            <a:spAutoFit/>
          </a:bodyPr>
          <a:lstStyle/>
          <a:p>
            <a:pPr algn="ctr">
              <a:lnSpc>
                <a:spcPts val="6789"/>
              </a:lnSpc>
            </a:pPr>
            <a:r>
              <a:rPr lang="en-US" b="true" sz="6999">
                <a:solidFill>
                  <a:srgbClr val="000000"/>
                </a:solidFill>
                <a:latin typeface="DM Sans Bold"/>
                <a:ea typeface="DM Sans Bold"/>
                <a:cs typeface="DM Sans Bold"/>
                <a:sym typeface="DM Sans Bold"/>
              </a:rPr>
              <a:t>Success cases</a:t>
            </a:r>
          </a:p>
        </p:txBody>
      </p:sp>
      <p:sp>
        <p:nvSpPr>
          <p:cNvPr name="TextBox 4" id="4"/>
          <p:cNvSpPr txBox="true"/>
          <p:nvPr/>
        </p:nvSpPr>
        <p:spPr>
          <a:xfrm rot="0">
            <a:off x="4221977" y="5570042"/>
            <a:ext cx="9844046" cy="2657475"/>
          </a:xfrm>
          <a:prstGeom prst="rect">
            <a:avLst/>
          </a:prstGeom>
        </p:spPr>
        <p:txBody>
          <a:bodyPr anchor="t" rtlCol="false" tIns="0" lIns="0" bIns="0" rIns="0">
            <a:spAutoFit/>
          </a:bodyPr>
          <a:lstStyle/>
          <a:p>
            <a:pPr algn="ctr" marL="0" indent="0" lvl="0">
              <a:lnSpc>
                <a:spcPts val="2699"/>
              </a:lnSpc>
              <a:spcBef>
                <a:spcPct val="0"/>
              </a:spcBef>
            </a:pPr>
            <a:r>
              <a:rPr lang="en-US" sz="1999" spc="119"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a:p>
            <a:pPr algn="ctr" marL="0" indent="0" lvl="0">
              <a:lnSpc>
                <a:spcPts val="2699"/>
              </a:lnSpc>
              <a:spcBef>
                <a:spcPct val="0"/>
              </a:spcBef>
            </a:pPr>
          </a:p>
          <a:p>
            <a:pPr algn="ctr" marL="0" indent="0" lvl="0">
              <a:lnSpc>
                <a:spcPts val="2699"/>
              </a:lnSpc>
              <a:spcBef>
                <a:spcPct val="0"/>
              </a:spcBef>
            </a:pPr>
            <a:r>
              <a:rPr lang="en-US" sz="1999" spc="119" u="none">
                <a:solidFill>
                  <a:srgbClr val="000000"/>
                </a:solidFill>
                <a:latin typeface="DM Sans"/>
                <a:ea typeface="DM Sans"/>
                <a:cs typeface="DM Sans"/>
                <a:sym typeface="DM Sans"/>
              </a:rPr>
              <a:t>Duis aute irure dolor in reprehenderit in voluptate velit esse cillum dolore eu fugiat nulla pariatur. Excepteur sint occaecat cupidatat non proident, sunt in culpa qui officia deserunt mollit anim id est laborum.</a:t>
            </a:r>
          </a:p>
        </p:txBody>
      </p:sp>
      <p:sp>
        <p:nvSpPr>
          <p:cNvPr name="TextBox 5" id="5"/>
          <p:cNvSpPr txBox="true"/>
          <p:nvPr/>
        </p:nvSpPr>
        <p:spPr>
          <a:xfrm rot="0">
            <a:off x="5486467" y="1897558"/>
            <a:ext cx="7315066" cy="2534875"/>
          </a:xfrm>
          <a:prstGeom prst="rect">
            <a:avLst/>
          </a:prstGeom>
        </p:spPr>
        <p:txBody>
          <a:bodyPr anchor="t" rtlCol="false" tIns="0" lIns="0" bIns="0" rIns="0">
            <a:spAutoFit/>
          </a:bodyPr>
          <a:lstStyle/>
          <a:p>
            <a:pPr algn="ctr">
              <a:lnSpc>
                <a:spcPts val="18952"/>
              </a:lnSpc>
            </a:pPr>
            <a:r>
              <a:rPr lang="en-US" b="true" sz="19538">
                <a:solidFill>
                  <a:srgbClr val="000000"/>
                </a:solidFill>
                <a:latin typeface="DM Sans Bold"/>
                <a:ea typeface="DM Sans Bold"/>
                <a:cs typeface="DM Sans Bold"/>
                <a:sym typeface="DM Sans Bold"/>
              </a:rPr>
              <a:t>95%</a:t>
            </a:r>
          </a:p>
        </p:txBody>
      </p:sp>
      <p:sp>
        <p:nvSpPr>
          <p:cNvPr name="Freeform 6" id="6"/>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9" id="9"/>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1" id="11"/>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2" id="12"/>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3" id="13"/>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4" id="14"/>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5" id="15"/>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6" id="16"/>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7" id="17"/>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8" id="18"/>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028700" y="1261827"/>
            <a:ext cx="5038071" cy="3559266"/>
            <a:chOff x="0" y="0"/>
            <a:chExt cx="1048738" cy="740906"/>
          </a:xfrm>
        </p:grpSpPr>
        <p:sp>
          <p:nvSpPr>
            <p:cNvPr name="Freeform 4" id="4"/>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5" id="5"/>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28700" y="5370657"/>
            <a:ext cx="5038071" cy="3559266"/>
            <a:chOff x="0" y="0"/>
            <a:chExt cx="1048738" cy="740906"/>
          </a:xfrm>
        </p:grpSpPr>
        <p:sp>
          <p:nvSpPr>
            <p:cNvPr name="Freeform 7" id="7"/>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8" id="8"/>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692531" y="1261827"/>
            <a:ext cx="5038071" cy="3559266"/>
            <a:chOff x="0" y="0"/>
            <a:chExt cx="1048738" cy="740906"/>
          </a:xfrm>
        </p:grpSpPr>
        <p:sp>
          <p:nvSpPr>
            <p:cNvPr name="Freeform 10" id="10"/>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1" id="11"/>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6692531" y="5370657"/>
            <a:ext cx="5038071" cy="3559266"/>
            <a:chOff x="0" y="0"/>
            <a:chExt cx="1048738" cy="740906"/>
          </a:xfrm>
        </p:grpSpPr>
        <p:sp>
          <p:nvSpPr>
            <p:cNvPr name="Freeform 13" id="13"/>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4" id="14"/>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028700" y="1261827"/>
            <a:ext cx="5038071" cy="668736"/>
            <a:chOff x="0" y="0"/>
            <a:chExt cx="1048738" cy="139206"/>
          </a:xfrm>
        </p:grpSpPr>
        <p:sp>
          <p:nvSpPr>
            <p:cNvPr name="Freeform 16" id="16"/>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7" id="17"/>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028700" y="5370657"/>
            <a:ext cx="5038071" cy="668736"/>
            <a:chOff x="0" y="0"/>
            <a:chExt cx="1048738" cy="139206"/>
          </a:xfrm>
        </p:grpSpPr>
        <p:sp>
          <p:nvSpPr>
            <p:cNvPr name="Freeform 19" id="19"/>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0" id="20"/>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6692531" y="1261827"/>
            <a:ext cx="5038071" cy="668736"/>
            <a:chOff x="0" y="0"/>
            <a:chExt cx="1048738" cy="139206"/>
          </a:xfrm>
        </p:grpSpPr>
        <p:sp>
          <p:nvSpPr>
            <p:cNvPr name="Freeform 22" id="22"/>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3" id="23"/>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6692531" y="5370657"/>
            <a:ext cx="5038071" cy="668736"/>
            <a:chOff x="0" y="0"/>
            <a:chExt cx="1048738" cy="139206"/>
          </a:xfrm>
        </p:grpSpPr>
        <p:sp>
          <p:nvSpPr>
            <p:cNvPr name="Freeform 25" id="25"/>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6" id="26"/>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27" id="27"/>
          <p:cNvSpPr/>
          <p:nvPr/>
        </p:nvSpPr>
        <p:spPr>
          <a:xfrm flipH="false" flipV="false" rot="0">
            <a:off x="13311752" y="1820230"/>
            <a:ext cx="3032484" cy="6646539"/>
          </a:xfrm>
          <a:custGeom>
            <a:avLst/>
            <a:gdLst/>
            <a:ahLst/>
            <a:cxnLst/>
            <a:rect r="r" b="b" t="t" l="l"/>
            <a:pathLst>
              <a:path h="6646539" w="3032484">
                <a:moveTo>
                  <a:pt x="0" y="0"/>
                </a:moveTo>
                <a:lnTo>
                  <a:pt x="3032483" y="0"/>
                </a:lnTo>
                <a:lnTo>
                  <a:pt x="3032483" y="6646540"/>
                </a:lnTo>
                <a:lnTo>
                  <a:pt x="0" y="66465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8" id="28"/>
          <p:cNvSpPr txBox="true"/>
          <p:nvPr/>
        </p:nvSpPr>
        <p:spPr>
          <a:xfrm rot="0">
            <a:off x="1345712" y="1452532"/>
            <a:ext cx="3739422"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Weaknesses</a:t>
            </a:r>
          </a:p>
        </p:txBody>
      </p:sp>
      <p:sp>
        <p:nvSpPr>
          <p:cNvPr name="TextBox 29" id="29"/>
          <p:cNvSpPr txBox="true"/>
          <p:nvPr/>
        </p:nvSpPr>
        <p:spPr>
          <a:xfrm rot="0">
            <a:off x="7062826" y="1452532"/>
            <a:ext cx="3739422"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Threats</a:t>
            </a:r>
          </a:p>
        </p:txBody>
      </p:sp>
      <p:sp>
        <p:nvSpPr>
          <p:cNvPr name="TextBox 30" id="30"/>
          <p:cNvSpPr txBox="true"/>
          <p:nvPr/>
        </p:nvSpPr>
        <p:spPr>
          <a:xfrm rot="0">
            <a:off x="1345712" y="5554049"/>
            <a:ext cx="4137951"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Strengths</a:t>
            </a:r>
          </a:p>
        </p:txBody>
      </p:sp>
      <p:sp>
        <p:nvSpPr>
          <p:cNvPr name="TextBox 31" id="31"/>
          <p:cNvSpPr txBox="true"/>
          <p:nvPr/>
        </p:nvSpPr>
        <p:spPr>
          <a:xfrm rot="0">
            <a:off x="7062826" y="5554049"/>
            <a:ext cx="3558025"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Opportunities</a:t>
            </a:r>
          </a:p>
        </p:txBody>
      </p:sp>
      <p:sp>
        <p:nvSpPr>
          <p:cNvPr name="TextBox 32" id="32"/>
          <p:cNvSpPr txBox="true"/>
          <p:nvPr/>
        </p:nvSpPr>
        <p:spPr>
          <a:xfrm rot="0">
            <a:off x="1345712" y="2381812"/>
            <a:ext cx="4137951" cy="1864995"/>
          </a:xfrm>
          <a:prstGeom prst="rect">
            <a:avLst/>
          </a:prstGeom>
        </p:spPr>
        <p:txBody>
          <a:bodyPr anchor="t" rtlCol="false" tIns="0" lIns="0" bIns="0" rIns="0">
            <a:spAutoFit/>
          </a:bodyPr>
          <a:lstStyle/>
          <a:p>
            <a:pPr algn="l" marL="0" indent="0" lvl="0">
              <a:lnSpc>
                <a:spcPts val="2160"/>
              </a:lnSpc>
              <a:spcBef>
                <a:spcPct val="0"/>
              </a:spcBef>
            </a:pPr>
            <a:r>
              <a:rPr lang="en-US" sz="1600" spc="96"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3" id="33"/>
          <p:cNvSpPr txBox="true"/>
          <p:nvPr/>
        </p:nvSpPr>
        <p:spPr>
          <a:xfrm rot="0">
            <a:off x="7062826" y="2381812"/>
            <a:ext cx="4137951" cy="1864995"/>
          </a:xfrm>
          <a:prstGeom prst="rect">
            <a:avLst/>
          </a:prstGeom>
        </p:spPr>
        <p:txBody>
          <a:bodyPr anchor="t" rtlCol="false" tIns="0" lIns="0" bIns="0" rIns="0">
            <a:spAutoFit/>
          </a:bodyPr>
          <a:lstStyle/>
          <a:p>
            <a:pPr algn="l" marL="0" indent="0" lvl="0">
              <a:lnSpc>
                <a:spcPts val="2160"/>
              </a:lnSpc>
              <a:spcBef>
                <a:spcPct val="0"/>
              </a:spcBef>
            </a:pPr>
            <a:r>
              <a:rPr lang="en-US" sz="1600" spc="96"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4" id="34"/>
          <p:cNvSpPr txBox="true"/>
          <p:nvPr/>
        </p:nvSpPr>
        <p:spPr>
          <a:xfrm rot="0">
            <a:off x="7062826" y="6487068"/>
            <a:ext cx="4137951" cy="1864995"/>
          </a:xfrm>
          <a:prstGeom prst="rect">
            <a:avLst/>
          </a:prstGeom>
        </p:spPr>
        <p:txBody>
          <a:bodyPr anchor="t" rtlCol="false" tIns="0" lIns="0" bIns="0" rIns="0">
            <a:spAutoFit/>
          </a:bodyPr>
          <a:lstStyle/>
          <a:p>
            <a:pPr algn="l" marL="0" indent="0" lvl="0">
              <a:lnSpc>
                <a:spcPts val="2160"/>
              </a:lnSpc>
              <a:spcBef>
                <a:spcPct val="0"/>
              </a:spcBef>
            </a:pPr>
            <a:r>
              <a:rPr lang="en-US" sz="1600" spc="96"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35" id="35"/>
          <p:cNvSpPr txBox="true"/>
          <p:nvPr/>
        </p:nvSpPr>
        <p:spPr>
          <a:xfrm rot="0">
            <a:off x="1345712" y="6487068"/>
            <a:ext cx="4137951" cy="1864995"/>
          </a:xfrm>
          <a:prstGeom prst="rect">
            <a:avLst/>
          </a:prstGeom>
        </p:spPr>
        <p:txBody>
          <a:bodyPr anchor="t" rtlCol="false" tIns="0" lIns="0" bIns="0" rIns="0">
            <a:spAutoFit/>
          </a:bodyPr>
          <a:lstStyle/>
          <a:p>
            <a:pPr algn="l" marL="0" indent="0" lvl="0">
              <a:lnSpc>
                <a:spcPts val="2160"/>
              </a:lnSpc>
              <a:spcBef>
                <a:spcPct val="0"/>
              </a:spcBef>
            </a:pPr>
            <a:r>
              <a:rPr lang="en-US" sz="1600" spc="96"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name="Freeform 36" id="36"/>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37" id="37"/>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38" id="38"/>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39" id="39"/>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40" id="40"/>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41" id="41"/>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42" id="42"/>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819907" y="195045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256115" y="2639048"/>
            <a:ext cx="7181225" cy="5008904"/>
          </a:xfrm>
          <a:custGeom>
            <a:avLst/>
            <a:gdLst/>
            <a:ahLst/>
            <a:cxnLst/>
            <a:rect r="r" b="b" t="t" l="l"/>
            <a:pathLst>
              <a:path h="5008904" w="7181225">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1754505"/>
            <a:ext cx="8751165" cy="33870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Final reflections and future steps</a:t>
            </a:r>
          </a:p>
        </p:txBody>
      </p:sp>
      <p:sp>
        <p:nvSpPr>
          <p:cNvPr name="TextBox 6" id="6"/>
          <p:cNvSpPr txBox="true"/>
          <p:nvPr/>
        </p:nvSpPr>
        <p:spPr>
          <a:xfrm rot="0">
            <a:off x="1504950" y="5398770"/>
            <a:ext cx="7707571" cy="3324225"/>
          </a:xfrm>
          <a:prstGeom prst="rect">
            <a:avLst/>
          </a:prstGeom>
        </p:spPr>
        <p:txBody>
          <a:bodyPr anchor="t" rtlCol="false" tIns="0" lIns="0" bIns="0" rIns="0">
            <a:spAutoFit/>
          </a:bodyPr>
          <a:lstStyle/>
          <a:p>
            <a:pPr algn="l" marL="0" indent="0" lvl="0">
              <a:lnSpc>
                <a:spcPts val="2699"/>
              </a:lnSpc>
              <a:spcBef>
                <a:spcPct val="0"/>
              </a:spcBef>
            </a:pPr>
            <a:r>
              <a:rPr lang="en-US" sz="1999" spc="119"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a:p>
            <a:pPr algn="l" marL="0" indent="0" lvl="0">
              <a:lnSpc>
                <a:spcPts val="2699"/>
              </a:lnSpc>
              <a:spcBef>
                <a:spcPct val="0"/>
              </a:spcBef>
            </a:pPr>
          </a:p>
          <a:p>
            <a:pPr algn="l" marL="0" indent="0" lvl="0">
              <a:lnSpc>
                <a:spcPts val="2699"/>
              </a:lnSpc>
              <a:spcBef>
                <a:spcPct val="0"/>
              </a:spcBef>
            </a:pPr>
            <a:r>
              <a:rPr lang="en-US" sz="1999" spc="119" u="none">
                <a:solidFill>
                  <a:srgbClr val="000000"/>
                </a:solidFill>
                <a:latin typeface="DM Sans"/>
                <a:ea typeface="DM Sans"/>
                <a:cs typeface="DM Sans"/>
                <a:sym typeface="DM Sans"/>
              </a:rPr>
              <a:t>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
        <p:nvSpPr>
          <p:cNvPr name="TextBox 17" id="17"/>
          <p:cNvSpPr txBox="true"/>
          <p:nvPr/>
        </p:nvSpPr>
        <p:spPr>
          <a:xfrm rot="0">
            <a:off x="4860641" y="6811335"/>
            <a:ext cx="8459795"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www.reallygreatsite.com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04950" y="2345718"/>
            <a:ext cx="8092094"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Problem Statement</a:t>
            </a:r>
          </a:p>
        </p:txBody>
      </p:sp>
      <p:sp>
        <p:nvSpPr>
          <p:cNvPr name="TextBox 6" id="6"/>
          <p:cNvSpPr txBox="true"/>
          <p:nvPr/>
        </p:nvSpPr>
        <p:spPr>
          <a:xfrm rot="0">
            <a:off x="1504950" y="4798032"/>
            <a:ext cx="7707571" cy="3644265"/>
          </a:xfrm>
          <a:prstGeom prst="rect">
            <a:avLst/>
          </a:prstGeom>
        </p:spPr>
        <p:txBody>
          <a:bodyPr anchor="t" rtlCol="false" tIns="0" lIns="0" bIns="0" rIns="0">
            <a:spAutoFit/>
          </a:bodyPr>
          <a:lstStyle/>
          <a:p>
            <a:pPr algn="l" marL="0" indent="0" lvl="0">
              <a:lnSpc>
                <a:spcPts val="3644"/>
              </a:lnSpc>
              <a:spcBef>
                <a:spcPct val="0"/>
              </a:spcBef>
            </a:pPr>
            <a:r>
              <a:rPr lang="en-US" sz="2699" spc="161">
                <a:solidFill>
                  <a:srgbClr val="000000"/>
                </a:solidFill>
                <a:latin typeface="DM Sans"/>
                <a:ea typeface="DM Sans"/>
                <a:cs typeface="DM Sans"/>
                <a:sym typeface="DM Sans"/>
              </a:rPr>
              <a:t>The project focuses on developing a robust multi-UAV (Unmanned Aerial Vehicle) collision avoidance system. The goal is to design and implement algorithms that enable multiple UAVs to operate safely in close proximity, considering the mutual collision avoidance and communication constraints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2597326" y="2147262"/>
            <a:ext cx="7025086"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Research Paper Used</a:t>
            </a:r>
          </a:p>
        </p:txBody>
      </p:sp>
      <p:grpSp>
        <p:nvGrpSpPr>
          <p:cNvPr name="Group 4" id="4"/>
          <p:cNvGrpSpPr/>
          <p:nvPr/>
        </p:nvGrpSpPr>
        <p:grpSpPr>
          <a:xfrm rot="0">
            <a:off x="10824060" y="1377038"/>
            <a:ext cx="6998061" cy="2561528"/>
            <a:chOff x="0" y="0"/>
            <a:chExt cx="2342659" cy="857492"/>
          </a:xfrm>
        </p:grpSpPr>
        <p:sp>
          <p:nvSpPr>
            <p:cNvPr name="Freeform 5" id="5"/>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6" id="6"/>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1340243" y="2231078"/>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name="Group 8" id="8"/>
          <p:cNvGrpSpPr/>
          <p:nvPr/>
        </p:nvGrpSpPr>
        <p:grpSpPr>
          <a:xfrm rot="0">
            <a:off x="10824060" y="4069125"/>
            <a:ext cx="6998061" cy="2561528"/>
            <a:chOff x="0" y="0"/>
            <a:chExt cx="2342659" cy="857492"/>
          </a:xfrm>
        </p:grpSpPr>
        <p:sp>
          <p:nvSpPr>
            <p:cNvPr name="Freeform 9" id="9"/>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0" id="10"/>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10824060" y="6764002"/>
            <a:ext cx="6998061" cy="2792730"/>
            <a:chOff x="0" y="0"/>
            <a:chExt cx="2342659" cy="934889"/>
          </a:xfrm>
        </p:grpSpPr>
        <p:sp>
          <p:nvSpPr>
            <p:cNvPr name="Freeform 12" id="12"/>
            <p:cNvSpPr/>
            <p:nvPr/>
          </p:nvSpPr>
          <p:spPr>
            <a:xfrm flipH="false" flipV="false" rot="0">
              <a:off x="0" y="0"/>
              <a:ext cx="2342659" cy="934889"/>
            </a:xfrm>
            <a:custGeom>
              <a:avLst/>
              <a:gdLst/>
              <a:ahLst/>
              <a:cxnLst/>
              <a:rect r="r" b="b" t="t" l="l"/>
              <a:pathLst>
                <a:path h="934889" w="2342659">
                  <a:moveTo>
                    <a:pt x="16594" y="0"/>
                  </a:moveTo>
                  <a:lnTo>
                    <a:pt x="2326064" y="0"/>
                  </a:lnTo>
                  <a:cubicBezTo>
                    <a:pt x="2335229" y="0"/>
                    <a:pt x="2342659" y="7430"/>
                    <a:pt x="2342659" y="16594"/>
                  </a:cubicBezTo>
                  <a:lnTo>
                    <a:pt x="2342659" y="918295"/>
                  </a:lnTo>
                  <a:cubicBezTo>
                    <a:pt x="2342659" y="922696"/>
                    <a:pt x="2340910" y="926917"/>
                    <a:pt x="2337798" y="930029"/>
                  </a:cubicBezTo>
                  <a:cubicBezTo>
                    <a:pt x="2334686" y="933141"/>
                    <a:pt x="2330465" y="934889"/>
                    <a:pt x="2326064" y="934889"/>
                  </a:cubicBezTo>
                  <a:lnTo>
                    <a:pt x="16594" y="934889"/>
                  </a:lnTo>
                  <a:cubicBezTo>
                    <a:pt x="7430" y="934889"/>
                    <a:pt x="0" y="927460"/>
                    <a:pt x="0" y="918295"/>
                  </a:cubicBezTo>
                  <a:lnTo>
                    <a:pt x="0" y="16594"/>
                  </a:lnTo>
                  <a:cubicBezTo>
                    <a:pt x="0" y="7430"/>
                    <a:pt x="7430" y="0"/>
                    <a:pt x="16594" y="0"/>
                  </a:cubicBezTo>
                  <a:close/>
                </a:path>
              </a:pathLst>
            </a:custGeom>
            <a:solidFill>
              <a:srgbClr val="8AB7E2"/>
            </a:solidFill>
          </p:spPr>
        </p:sp>
        <p:sp>
          <p:nvSpPr>
            <p:cNvPr name="TextBox 13" id="13"/>
            <p:cNvSpPr txBox="true"/>
            <p:nvPr/>
          </p:nvSpPr>
          <p:spPr>
            <a:xfrm>
              <a:off x="0" y="85725"/>
              <a:ext cx="2342659" cy="849164"/>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11340243" y="4924560"/>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5" id="15"/>
          <p:cNvSpPr txBox="true"/>
          <p:nvPr/>
        </p:nvSpPr>
        <p:spPr>
          <a:xfrm rot="0">
            <a:off x="11340243" y="7618042"/>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TextBox 16" id="16"/>
          <p:cNvSpPr txBox="true"/>
          <p:nvPr/>
        </p:nvSpPr>
        <p:spPr>
          <a:xfrm rot="0">
            <a:off x="13067479" y="1918662"/>
            <a:ext cx="4132127" cy="1535430"/>
          </a:xfrm>
          <a:prstGeom prst="rect">
            <a:avLst/>
          </a:prstGeom>
        </p:spPr>
        <p:txBody>
          <a:bodyPr anchor="t" rtlCol="false" tIns="0" lIns="0" bIns="0" rIns="0">
            <a:spAutoFit/>
          </a:bodyPr>
          <a:lstStyle/>
          <a:p>
            <a:pPr algn="just">
              <a:lnSpc>
                <a:spcPts val="3239"/>
              </a:lnSpc>
            </a:pPr>
            <a:r>
              <a:rPr lang="en-US" sz="2399" spc="38" u="sng">
                <a:solidFill>
                  <a:srgbClr val="000000"/>
                </a:solidFill>
                <a:latin typeface="DM Sans"/>
                <a:ea typeface="DM Sans"/>
                <a:cs typeface="DM Sans"/>
                <a:sym typeface="DM Sans"/>
                <a:hlinkClick r:id="rId3" tooltip="http://overview.pdf"/>
              </a:rPr>
              <a:t>Overview of Methods for Collision Avoidance for UAV</a:t>
            </a:r>
          </a:p>
          <a:p>
            <a:pPr algn="just">
              <a:lnSpc>
                <a:spcPts val="1890"/>
              </a:lnSpc>
            </a:pPr>
          </a:p>
          <a:p>
            <a:pPr algn="just">
              <a:lnSpc>
                <a:spcPts val="1890"/>
              </a:lnSpc>
            </a:pPr>
            <a:r>
              <a:rPr lang="en-US" sz="1400" spc="22">
                <a:solidFill>
                  <a:srgbClr val="000000"/>
                </a:solidFill>
                <a:latin typeface="DM Sans"/>
                <a:ea typeface="DM Sans"/>
                <a:cs typeface="DM Sans"/>
                <a:sym typeface="DM Sans"/>
              </a:rPr>
              <a:t>By - P. Marcon, P. Raichl, and J. Janousek</a:t>
            </a:r>
          </a:p>
          <a:p>
            <a:pPr algn="just" marL="0" indent="0" lvl="0">
              <a:lnSpc>
                <a:spcPts val="1890"/>
              </a:lnSpc>
              <a:spcBef>
                <a:spcPct val="0"/>
              </a:spcBef>
            </a:pPr>
            <a:r>
              <a:rPr lang="en-US" sz="1400" spc="22">
                <a:solidFill>
                  <a:srgbClr val="000000"/>
                </a:solidFill>
                <a:latin typeface="DM Sans"/>
                <a:ea typeface="DM Sans"/>
                <a:cs typeface="DM Sans"/>
                <a:sym typeface="DM Sans"/>
              </a:rPr>
              <a:t> Brno University of Technology, Czech Republic </a:t>
            </a:r>
          </a:p>
        </p:txBody>
      </p:sp>
      <p:sp>
        <p:nvSpPr>
          <p:cNvPr name="TextBox 17" id="17"/>
          <p:cNvSpPr txBox="true"/>
          <p:nvPr/>
        </p:nvSpPr>
        <p:spPr>
          <a:xfrm rot="0">
            <a:off x="13127173" y="4274007"/>
            <a:ext cx="4132127" cy="2116455"/>
          </a:xfrm>
          <a:prstGeom prst="rect">
            <a:avLst/>
          </a:prstGeom>
        </p:spPr>
        <p:txBody>
          <a:bodyPr anchor="t" rtlCol="false" tIns="0" lIns="0" bIns="0" rIns="0">
            <a:spAutoFit/>
          </a:bodyPr>
          <a:lstStyle/>
          <a:p>
            <a:pPr algn="just">
              <a:lnSpc>
                <a:spcPts val="3239"/>
              </a:lnSpc>
            </a:pPr>
            <a:r>
              <a:rPr lang="en-US" sz="2399" spc="38" u="sng">
                <a:solidFill>
                  <a:srgbClr val="000000"/>
                </a:solidFill>
                <a:latin typeface="DM Sans"/>
                <a:ea typeface="DM Sans"/>
                <a:cs typeface="DM Sans"/>
                <a:sym typeface="DM Sans"/>
                <a:hlinkClick r:id="rId4" tooltip="http://review.pdf"/>
              </a:rPr>
              <a:t>Collision avoidance of multi unmanned aerial vehicles: A review</a:t>
            </a:r>
          </a:p>
          <a:p>
            <a:pPr algn="just">
              <a:lnSpc>
                <a:spcPts val="3239"/>
              </a:lnSpc>
            </a:pPr>
          </a:p>
          <a:p>
            <a:pPr algn="just" marL="0" indent="0" lvl="0">
              <a:lnSpc>
                <a:spcPts val="1890"/>
              </a:lnSpc>
              <a:spcBef>
                <a:spcPct val="0"/>
              </a:spcBef>
            </a:pPr>
            <a:r>
              <a:rPr lang="en-US" sz="1400" spc="22">
                <a:solidFill>
                  <a:srgbClr val="000000"/>
                </a:solidFill>
                <a:latin typeface="DM Sans"/>
                <a:ea typeface="DM Sans"/>
                <a:cs typeface="DM Sans"/>
                <a:sym typeface="DM Sans"/>
              </a:rPr>
              <a:t>By - Sunan Huang, Rodney Swee Huat Teo, Kok Kiong Tan</a:t>
            </a:r>
          </a:p>
        </p:txBody>
      </p:sp>
      <p:sp>
        <p:nvSpPr>
          <p:cNvPr name="TextBox 18" id="18"/>
          <p:cNvSpPr txBox="true"/>
          <p:nvPr/>
        </p:nvSpPr>
        <p:spPr>
          <a:xfrm rot="0">
            <a:off x="13127173" y="6964027"/>
            <a:ext cx="4132127" cy="2592705"/>
          </a:xfrm>
          <a:prstGeom prst="rect">
            <a:avLst/>
          </a:prstGeom>
        </p:spPr>
        <p:txBody>
          <a:bodyPr anchor="t" rtlCol="false" tIns="0" lIns="0" bIns="0" rIns="0">
            <a:spAutoFit/>
          </a:bodyPr>
          <a:lstStyle/>
          <a:p>
            <a:pPr algn="l">
              <a:lnSpc>
                <a:spcPts val="3240"/>
              </a:lnSpc>
            </a:pPr>
            <a:r>
              <a:rPr lang="en-US" sz="2400" spc="38" u="sng">
                <a:solidFill>
                  <a:srgbClr val="000000"/>
                </a:solidFill>
                <a:latin typeface="DM Sans"/>
                <a:ea typeface="DM Sans"/>
                <a:cs typeface="DM Sans"/>
                <a:sym typeface="DM Sans"/>
              </a:rPr>
              <a:t>Temporal Logic Planning and Control of Robotic</a:t>
            </a:r>
          </a:p>
          <a:p>
            <a:pPr algn="l">
              <a:lnSpc>
                <a:spcPts val="3240"/>
              </a:lnSpc>
            </a:pPr>
            <a:r>
              <a:rPr lang="en-US" sz="2400" spc="38" u="sng">
                <a:solidFill>
                  <a:srgbClr val="000000"/>
                </a:solidFill>
                <a:latin typeface="DM Sans"/>
                <a:ea typeface="DM Sans"/>
                <a:cs typeface="DM Sans"/>
                <a:sym typeface="DM Sans"/>
              </a:rPr>
              <a:t> Swarms by Hierarchical Abstractions</a:t>
            </a:r>
          </a:p>
          <a:p>
            <a:pPr algn="just">
              <a:lnSpc>
                <a:spcPts val="1890"/>
              </a:lnSpc>
            </a:pPr>
          </a:p>
          <a:p>
            <a:pPr algn="just">
              <a:lnSpc>
                <a:spcPts val="1890"/>
              </a:lnSpc>
            </a:pPr>
            <a:r>
              <a:rPr lang="en-US" sz="1400" spc="22">
                <a:solidFill>
                  <a:srgbClr val="000000"/>
                </a:solidFill>
                <a:latin typeface="DM Sans"/>
                <a:ea typeface="DM Sans"/>
                <a:cs typeface="DM Sans"/>
                <a:sym typeface="DM Sans"/>
              </a:rPr>
              <a:t> By - Marius Kloetzer, Student Member, IEEE, and Calin Belta, Member, IEEE</a:t>
            </a:r>
          </a:p>
          <a:p>
            <a:pPr algn="just" marL="0" indent="0" lvl="0">
              <a:lnSpc>
                <a:spcPts val="1890"/>
              </a:lnSpc>
              <a:spcBef>
                <a:spcPct val="0"/>
              </a:spcBef>
            </a:pPr>
          </a:p>
        </p:txBody>
      </p:sp>
      <p:sp>
        <p:nvSpPr>
          <p:cNvPr name="Freeform 19" id="19"/>
          <p:cNvSpPr/>
          <p:nvPr/>
        </p:nvSpPr>
        <p:spPr>
          <a:xfrm flipH="false" flipV="false" rot="0">
            <a:off x="0" y="9126438"/>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0" id="20"/>
          <p:cNvSpPr/>
          <p:nvPr/>
        </p:nvSpPr>
        <p:spPr>
          <a:xfrm flipH="false" flipV="false" rot="0">
            <a:off x="5321476" y="-2158038"/>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1" id="21"/>
          <p:cNvSpPr/>
          <p:nvPr/>
        </p:nvSpPr>
        <p:spPr>
          <a:xfrm flipH="false" flipV="false" rot="0">
            <a:off x="4279645" y="9126438"/>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2" id="22"/>
          <p:cNvSpPr/>
          <p:nvPr/>
        </p:nvSpPr>
        <p:spPr>
          <a:xfrm flipH="false" flipV="false" rot="0">
            <a:off x="0" y="-537635"/>
            <a:ext cx="2597326" cy="2796583"/>
          </a:xfrm>
          <a:custGeom>
            <a:avLst/>
            <a:gdLst/>
            <a:ahLst/>
            <a:cxnLst/>
            <a:rect r="r" b="b" t="t" l="l"/>
            <a:pathLst>
              <a:path h="2796583" w="2597326">
                <a:moveTo>
                  <a:pt x="0" y="0"/>
                </a:moveTo>
                <a:lnTo>
                  <a:pt x="2597326" y="0"/>
                </a:lnTo>
                <a:lnTo>
                  <a:pt x="2597326" y="2796583"/>
                </a:lnTo>
                <a:lnTo>
                  <a:pt x="0" y="279658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3" id="23"/>
          <p:cNvSpPr/>
          <p:nvPr/>
        </p:nvSpPr>
        <p:spPr>
          <a:xfrm flipH="false" flipV="false" rot="0">
            <a:off x="3358796" y="4606010"/>
            <a:ext cx="4428717" cy="4315986"/>
          </a:xfrm>
          <a:custGeom>
            <a:avLst/>
            <a:gdLst/>
            <a:ahLst/>
            <a:cxnLst/>
            <a:rect r="r" b="b" t="t" l="l"/>
            <a:pathLst>
              <a:path h="4315986" w="4428717">
                <a:moveTo>
                  <a:pt x="0" y="0"/>
                </a:moveTo>
                <a:lnTo>
                  <a:pt x="4428717" y="0"/>
                </a:lnTo>
                <a:lnTo>
                  <a:pt x="4428717" y="4315985"/>
                </a:lnTo>
                <a:lnTo>
                  <a:pt x="0" y="431598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6664320"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11101574" y="482391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4644629" y="482391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3129981" y="1904545"/>
            <a:ext cx="12028038" cy="2282190"/>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DM Sans Bold"/>
                <a:ea typeface="DM Sans Bold"/>
                <a:cs typeface="DM Sans Bold"/>
                <a:sym typeface="DM Sans Bold"/>
              </a:rPr>
              <a:t>Motion planning of teams of multi-UAVs</a:t>
            </a:r>
          </a:p>
        </p:txBody>
      </p:sp>
      <p:sp>
        <p:nvSpPr>
          <p:cNvPr name="TextBox 17" id="17"/>
          <p:cNvSpPr txBox="true"/>
          <p:nvPr/>
        </p:nvSpPr>
        <p:spPr>
          <a:xfrm rot="0">
            <a:off x="2227066"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01</a:t>
            </a:r>
          </a:p>
        </p:txBody>
      </p:sp>
      <p:sp>
        <p:nvSpPr>
          <p:cNvPr name="TextBox 18" id="18"/>
          <p:cNvSpPr txBox="true"/>
          <p:nvPr/>
        </p:nvSpPr>
        <p:spPr>
          <a:xfrm rot="0">
            <a:off x="6664320"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02</a:t>
            </a:r>
          </a:p>
        </p:txBody>
      </p:sp>
      <p:sp>
        <p:nvSpPr>
          <p:cNvPr name="TextBox 19" id="19"/>
          <p:cNvSpPr txBox="true"/>
          <p:nvPr/>
        </p:nvSpPr>
        <p:spPr>
          <a:xfrm rot="0">
            <a:off x="877573" y="6381216"/>
            <a:ext cx="3703099" cy="2707005"/>
          </a:xfrm>
          <a:prstGeom prst="rect">
            <a:avLst/>
          </a:prstGeom>
        </p:spPr>
        <p:txBody>
          <a:bodyPr anchor="t" rtlCol="false" tIns="0" lIns="0" bIns="0" rIns="0">
            <a:spAutoFit/>
          </a:bodyPr>
          <a:lstStyle/>
          <a:p>
            <a:pPr algn="l">
              <a:lnSpc>
                <a:spcPts val="5460"/>
              </a:lnSpc>
            </a:pPr>
            <a:r>
              <a:rPr lang="en-US" sz="3500">
                <a:solidFill>
                  <a:srgbClr val="000000"/>
                </a:solidFill>
                <a:latin typeface="DM Sans"/>
                <a:ea typeface="DM Sans"/>
                <a:cs typeface="DM Sans"/>
                <a:sym typeface="DM Sans"/>
              </a:rPr>
              <a:t>Conflict-based search for multi-agent systems.</a:t>
            </a:r>
          </a:p>
          <a:p>
            <a:pPr algn="l">
              <a:lnSpc>
                <a:spcPts val="5460"/>
              </a:lnSpc>
            </a:pPr>
          </a:p>
        </p:txBody>
      </p:sp>
      <p:sp>
        <p:nvSpPr>
          <p:cNvPr name="TextBox 20" id="20"/>
          <p:cNvSpPr txBox="true"/>
          <p:nvPr/>
        </p:nvSpPr>
        <p:spPr>
          <a:xfrm rot="0">
            <a:off x="5239635" y="6381216"/>
            <a:ext cx="4413993" cy="2707005"/>
          </a:xfrm>
          <a:prstGeom prst="rect">
            <a:avLst/>
          </a:prstGeom>
        </p:spPr>
        <p:txBody>
          <a:bodyPr anchor="t" rtlCol="false" tIns="0" lIns="0" bIns="0" rIns="0">
            <a:spAutoFit/>
          </a:bodyPr>
          <a:lstStyle/>
          <a:p>
            <a:pPr algn="l">
              <a:lnSpc>
                <a:spcPts val="5460"/>
              </a:lnSpc>
            </a:pPr>
            <a:r>
              <a:rPr lang="en-US" sz="3500">
                <a:solidFill>
                  <a:srgbClr val="000000"/>
                </a:solidFill>
                <a:latin typeface="DM Sans"/>
                <a:ea typeface="DM Sans"/>
                <a:cs typeface="DM Sans"/>
                <a:sym typeface="DM Sans"/>
              </a:rPr>
              <a:t>Multi-UAV trajectory planning of large UAV teams</a:t>
            </a:r>
          </a:p>
          <a:p>
            <a:pPr algn="l">
              <a:lnSpc>
                <a:spcPts val="5460"/>
              </a:lnSpc>
            </a:pPr>
          </a:p>
        </p:txBody>
      </p:sp>
      <p:sp>
        <p:nvSpPr>
          <p:cNvPr name="TextBox 21" id="21"/>
          <p:cNvSpPr txBox="true"/>
          <p:nvPr/>
        </p:nvSpPr>
        <p:spPr>
          <a:xfrm rot="0">
            <a:off x="11101574"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03</a:t>
            </a:r>
          </a:p>
        </p:txBody>
      </p:sp>
      <p:sp>
        <p:nvSpPr>
          <p:cNvPr name="TextBox 22" id="22"/>
          <p:cNvSpPr txBox="true"/>
          <p:nvPr/>
        </p:nvSpPr>
        <p:spPr>
          <a:xfrm rot="0">
            <a:off x="10550906" y="6381216"/>
            <a:ext cx="2747991" cy="2021205"/>
          </a:xfrm>
          <a:prstGeom prst="rect">
            <a:avLst/>
          </a:prstGeom>
        </p:spPr>
        <p:txBody>
          <a:bodyPr anchor="t" rtlCol="false" tIns="0" lIns="0" bIns="0" rIns="0">
            <a:spAutoFit/>
          </a:bodyPr>
          <a:lstStyle/>
          <a:p>
            <a:pPr algn="l">
              <a:lnSpc>
                <a:spcPts val="5460"/>
              </a:lnSpc>
            </a:pPr>
            <a:r>
              <a:rPr lang="en-US" sz="3500">
                <a:solidFill>
                  <a:srgbClr val="000000"/>
                </a:solidFill>
                <a:latin typeface="DM Sans"/>
                <a:ea typeface="DM Sans"/>
                <a:cs typeface="DM Sans"/>
                <a:sym typeface="DM Sans"/>
              </a:rPr>
              <a:t>Prioritized planning</a:t>
            </a:r>
          </a:p>
          <a:p>
            <a:pPr algn="l">
              <a:lnSpc>
                <a:spcPts val="5460"/>
              </a:lnSpc>
            </a:pPr>
          </a:p>
        </p:txBody>
      </p:sp>
      <p:sp>
        <p:nvSpPr>
          <p:cNvPr name="TextBox 23" id="23"/>
          <p:cNvSpPr txBox="true"/>
          <p:nvPr/>
        </p:nvSpPr>
        <p:spPr>
          <a:xfrm rot="0">
            <a:off x="14644629" y="5613880"/>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04</a:t>
            </a:r>
          </a:p>
        </p:txBody>
      </p:sp>
      <p:sp>
        <p:nvSpPr>
          <p:cNvPr name="TextBox 24" id="24"/>
          <p:cNvSpPr txBox="true"/>
          <p:nvPr/>
        </p:nvSpPr>
        <p:spPr>
          <a:xfrm rot="0">
            <a:off x="14270854" y="6379056"/>
            <a:ext cx="2646492" cy="2021205"/>
          </a:xfrm>
          <a:prstGeom prst="rect">
            <a:avLst/>
          </a:prstGeom>
        </p:spPr>
        <p:txBody>
          <a:bodyPr anchor="t" rtlCol="false" tIns="0" lIns="0" bIns="0" rIns="0">
            <a:spAutoFit/>
          </a:bodyPr>
          <a:lstStyle/>
          <a:p>
            <a:pPr algn="l">
              <a:lnSpc>
                <a:spcPts val="5460"/>
              </a:lnSpc>
            </a:pPr>
            <a:r>
              <a:rPr lang="en-US" sz="3500">
                <a:solidFill>
                  <a:srgbClr val="000000"/>
                </a:solidFill>
                <a:latin typeface="DM Sans"/>
                <a:ea typeface="DM Sans"/>
                <a:cs typeface="DM Sans"/>
                <a:sym typeface="DM Sans"/>
              </a:rPr>
              <a:t>Formal verification</a:t>
            </a:r>
          </a:p>
          <a:p>
            <a:pPr algn="l">
              <a:lnSpc>
                <a:spcPts val="5460"/>
              </a:lnSpc>
            </a:pPr>
          </a:p>
        </p:txBody>
      </p:sp>
      <p:sp>
        <p:nvSpPr>
          <p:cNvPr name="Freeform 25" id="2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7" id="2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8" id="2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9" id="2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0" id="3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1" id="3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32" id="3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1892133"/>
            <a:ext cx="6742008" cy="2985135"/>
          </a:xfrm>
          <a:prstGeom prst="rect">
            <a:avLst/>
          </a:prstGeom>
        </p:spPr>
        <p:txBody>
          <a:bodyPr anchor="t" rtlCol="false" tIns="0" lIns="0" bIns="0" rIns="0">
            <a:spAutoFit/>
          </a:bodyPr>
          <a:lstStyle/>
          <a:p>
            <a:pPr algn="l">
              <a:lnSpc>
                <a:spcPts val="5820"/>
              </a:lnSpc>
            </a:pPr>
            <a:r>
              <a:rPr lang="en-US" sz="6000" b="true">
                <a:solidFill>
                  <a:srgbClr val="000000"/>
                </a:solidFill>
                <a:latin typeface="DM Sans Bold"/>
                <a:ea typeface="DM Sans Bold"/>
                <a:cs typeface="DM Sans Bold"/>
                <a:sym typeface="DM Sans Bold"/>
              </a:rPr>
              <a:t>Conflict-based search for multi-agent systems.</a:t>
            </a:r>
          </a:p>
          <a:p>
            <a:pPr algn="l">
              <a:lnSpc>
                <a:spcPts val="5820"/>
              </a:lnSpc>
            </a:pPr>
          </a:p>
        </p:txBody>
      </p:sp>
      <p:sp>
        <p:nvSpPr>
          <p:cNvPr name="TextBox 4" id="4"/>
          <p:cNvSpPr txBox="true"/>
          <p:nvPr/>
        </p:nvSpPr>
        <p:spPr>
          <a:xfrm rot="0">
            <a:off x="1504950" y="4860474"/>
            <a:ext cx="7025086" cy="3678555"/>
          </a:xfrm>
          <a:prstGeom prst="rect">
            <a:avLst/>
          </a:prstGeom>
        </p:spPr>
        <p:txBody>
          <a:bodyPr anchor="t" rtlCol="false" tIns="0" lIns="0" bIns="0" rIns="0">
            <a:spAutoFit/>
          </a:bodyPr>
          <a:lstStyle/>
          <a:p>
            <a:pPr algn="l">
              <a:lnSpc>
                <a:spcPts val="3239"/>
              </a:lnSpc>
            </a:pPr>
            <a:r>
              <a:rPr lang="en-US" sz="2399" spc="143">
                <a:solidFill>
                  <a:srgbClr val="000000"/>
                </a:solidFill>
                <a:latin typeface="DM Sans"/>
                <a:ea typeface="DM Sans"/>
                <a:cs typeface="DM Sans"/>
                <a:sym typeface="DM Sans"/>
              </a:rPr>
              <a:t>Conflict-Based Search (CBS)is a multi-agent pathfinding algorithm for finding conflict-free paths in a shared environment modeled as an undirected graph. It has two levels: a low-level search that plans paths for each agent and a high-level search that manages conflicts by creating a constraint tree.</a:t>
            </a:r>
          </a:p>
          <a:p>
            <a:pPr algn="l" marL="0" indent="0" lvl="0">
              <a:lnSpc>
                <a:spcPts val="3239"/>
              </a:lnSpc>
              <a:spcBef>
                <a:spcPct val="0"/>
              </a:spcBef>
            </a:pPr>
          </a:p>
        </p:txBody>
      </p:sp>
      <p:grpSp>
        <p:nvGrpSpPr>
          <p:cNvPr name="Group 5" id="5"/>
          <p:cNvGrpSpPr/>
          <p:nvPr/>
        </p:nvGrpSpPr>
        <p:grpSpPr>
          <a:xfrm rot="0">
            <a:off x="9729941" y="1170261"/>
            <a:ext cx="7489156" cy="3973239"/>
            <a:chOff x="0" y="0"/>
            <a:chExt cx="2507057" cy="1330074"/>
          </a:xfrm>
        </p:grpSpPr>
        <p:sp>
          <p:nvSpPr>
            <p:cNvPr name="Freeform 6" id="6"/>
            <p:cNvSpPr/>
            <p:nvPr/>
          </p:nvSpPr>
          <p:spPr>
            <a:xfrm flipH="false" flipV="false" rot="0">
              <a:off x="0" y="0"/>
              <a:ext cx="2507057" cy="1330074"/>
            </a:xfrm>
            <a:custGeom>
              <a:avLst/>
              <a:gdLst/>
              <a:ahLst/>
              <a:cxnLst/>
              <a:rect r="r" b="b" t="t" l="l"/>
              <a:pathLst>
                <a:path h="1330074" w="2507057">
                  <a:moveTo>
                    <a:pt x="15506" y="0"/>
                  </a:moveTo>
                  <a:lnTo>
                    <a:pt x="2491550" y="0"/>
                  </a:lnTo>
                  <a:cubicBezTo>
                    <a:pt x="2495663" y="0"/>
                    <a:pt x="2499607" y="1634"/>
                    <a:pt x="2502515" y="4542"/>
                  </a:cubicBezTo>
                  <a:cubicBezTo>
                    <a:pt x="2505423" y="7450"/>
                    <a:pt x="2507057" y="11394"/>
                    <a:pt x="2507057" y="15506"/>
                  </a:cubicBezTo>
                  <a:lnTo>
                    <a:pt x="2507057" y="1314568"/>
                  </a:lnTo>
                  <a:cubicBezTo>
                    <a:pt x="2507057" y="1323132"/>
                    <a:pt x="2500114" y="1330074"/>
                    <a:pt x="2491550" y="1330074"/>
                  </a:cubicBezTo>
                  <a:lnTo>
                    <a:pt x="15506" y="1330074"/>
                  </a:lnTo>
                  <a:cubicBezTo>
                    <a:pt x="6942" y="1330074"/>
                    <a:pt x="0" y="1323132"/>
                    <a:pt x="0" y="1314568"/>
                  </a:cubicBezTo>
                  <a:lnTo>
                    <a:pt x="0" y="15506"/>
                  </a:lnTo>
                  <a:cubicBezTo>
                    <a:pt x="0" y="6942"/>
                    <a:pt x="6942" y="0"/>
                    <a:pt x="15506" y="0"/>
                  </a:cubicBezTo>
                  <a:close/>
                </a:path>
              </a:pathLst>
            </a:custGeom>
            <a:solidFill>
              <a:srgbClr val="8AB7E2"/>
            </a:solidFill>
          </p:spPr>
        </p:sp>
        <p:sp>
          <p:nvSpPr>
            <p:cNvPr name="TextBox 7" id="7"/>
            <p:cNvSpPr txBox="true"/>
            <p:nvPr/>
          </p:nvSpPr>
          <p:spPr>
            <a:xfrm>
              <a:off x="0" y="85725"/>
              <a:ext cx="2507057" cy="1244349"/>
            </a:xfrm>
            <a:prstGeom prst="rect">
              <a:avLst/>
            </a:prstGeom>
          </p:spPr>
          <p:txBody>
            <a:bodyPr anchor="ctr" rtlCol="false" tIns="50800" lIns="50800" bIns="50800" rIns="50800"/>
            <a:lstStyle/>
            <a:p>
              <a:pPr algn="ctr">
                <a:lnSpc>
                  <a:spcPts val="1925"/>
                </a:lnSpc>
              </a:pPr>
            </a:p>
          </p:txBody>
        </p:sp>
      </p:grpSp>
      <p:grpSp>
        <p:nvGrpSpPr>
          <p:cNvPr name="Group 8" id="8"/>
          <p:cNvGrpSpPr/>
          <p:nvPr/>
        </p:nvGrpSpPr>
        <p:grpSpPr>
          <a:xfrm rot="0">
            <a:off x="9729941" y="5970658"/>
            <a:ext cx="7489156" cy="3899144"/>
            <a:chOff x="0" y="0"/>
            <a:chExt cx="2507057" cy="1305271"/>
          </a:xfrm>
        </p:grpSpPr>
        <p:sp>
          <p:nvSpPr>
            <p:cNvPr name="Freeform 9" id="9"/>
            <p:cNvSpPr/>
            <p:nvPr/>
          </p:nvSpPr>
          <p:spPr>
            <a:xfrm flipH="false" flipV="false" rot="0">
              <a:off x="0" y="0"/>
              <a:ext cx="2507057" cy="1305271"/>
            </a:xfrm>
            <a:custGeom>
              <a:avLst/>
              <a:gdLst/>
              <a:ahLst/>
              <a:cxnLst/>
              <a:rect r="r" b="b" t="t" l="l"/>
              <a:pathLst>
                <a:path h="1305271" w="2507057">
                  <a:moveTo>
                    <a:pt x="15506" y="0"/>
                  </a:moveTo>
                  <a:lnTo>
                    <a:pt x="2491550" y="0"/>
                  </a:lnTo>
                  <a:cubicBezTo>
                    <a:pt x="2495663" y="0"/>
                    <a:pt x="2499607" y="1634"/>
                    <a:pt x="2502515" y="4542"/>
                  </a:cubicBezTo>
                  <a:cubicBezTo>
                    <a:pt x="2505423" y="7450"/>
                    <a:pt x="2507057" y="11394"/>
                    <a:pt x="2507057" y="15506"/>
                  </a:cubicBezTo>
                  <a:lnTo>
                    <a:pt x="2507057" y="1289764"/>
                  </a:lnTo>
                  <a:cubicBezTo>
                    <a:pt x="2507057" y="1298328"/>
                    <a:pt x="2500114" y="1305271"/>
                    <a:pt x="2491550" y="1305271"/>
                  </a:cubicBezTo>
                  <a:lnTo>
                    <a:pt x="15506" y="1305271"/>
                  </a:lnTo>
                  <a:cubicBezTo>
                    <a:pt x="6942" y="1305271"/>
                    <a:pt x="0" y="1298328"/>
                    <a:pt x="0" y="1289764"/>
                  </a:cubicBezTo>
                  <a:lnTo>
                    <a:pt x="0" y="15506"/>
                  </a:lnTo>
                  <a:cubicBezTo>
                    <a:pt x="0" y="6942"/>
                    <a:pt x="6942" y="0"/>
                    <a:pt x="15506" y="0"/>
                  </a:cubicBezTo>
                  <a:close/>
                </a:path>
              </a:pathLst>
            </a:custGeom>
            <a:solidFill>
              <a:srgbClr val="8AB7E2"/>
            </a:solidFill>
          </p:spPr>
        </p:sp>
        <p:sp>
          <p:nvSpPr>
            <p:cNvPr name="TextBox 10" id="10"/>
            <p:cNvSpPr txBox="true"/>
            <p:nvPr/>
          </p:nvSpPr>
          <p:spPr>
            <a:xfrm>
              <a:off x="0" y="85725"/>
              <a:ext cx="2507057" cy="1219546"/>
            </a:xfrm>
            <a:prstGeom prst="rect">
              <a:avLst/>
            </a:prstGeom>
          </p:spPr>
          <p:txBody>
            <a:bodyPr anchor="ctr" rtlCol="false" tIns="50800" lIns="50800" bIns="50800" rIns="50800"/>
            <a:lstStyle/>
            <a:p>
              <a:pPr algn="ctr">
                <a:lnSpc>
                  <a:spcPts val="1925"/>
                </a:lnSpc>
              </a:pPr>
            </a:p>
          </p:txBody>
        </p:sp>
      </p:grpSp>
      <p:sp>
        <p:nvSpPr>
          <p:cNvPr name="TextBox 11" id="11"/>
          <p:cNvSpPr txBox="true"/>
          <p:nvPr/>
        </p:nvSpPr>
        <p:spPr>
          <a:xfrm rot="0">
            <a:off x="10178910" y="1698992"/>
            <a:ext cx="6591218" cy="2906077"/>
          </a:xfrm>
          <a:prstGeom prst="rect">
            <a:avLst/>
          </a:prstGeom>
        </p:spPr>
        <p:txBody>
          <a:bodyPr anchor="t" rtlCol="false" tIns="0" lIns="0" bIns="0" rIns="0">
            <a:spAutoFit/>
          </a:bodyPr>
          <a:lstStyle/>
          <a:p>
            <a:pPr algn="just">
              <a:lnSpc>
                <a:spcPts val="4725"/>
              </a:lnSpc>
            </a:pPr>
            <a:r>
              <a:rPr lang="en-US" b="true" sz="3500" spc="56">
                <a:solidFill>
                  <a:srgbClr val="FFE500"/>
                </a:solidFill>
                <a:latin typeface="DM Sans Bold"/>
                <a:ea typeface="DM Sans Bold"/>
                <a:cs typeface="DM Sans Bold"/>
                <a:sym typeface="DM Sans Bold"/>
                <a:hlinkClick r:id="rId3" tooltip="http://overview.pdf"/>
              </a:rPr>
              <a:t>Benefits: </a:t>
            </a:r>
          </a:p>
          <a:p>
            <a:pPr algn="just">
              <a:lnSpc>
                <a:spcPts val="2025"/>
              </a:lnSpc>
            </a:pPr>
          </a:p>
          <a:p>
            <a:pPr algn="l">
              <a:lnSpc>
                <a:spcPts val="3240"/>
              </a:lnSpc>
            </a:pPr>
            <a:r>
              <a:rPr lang="en-US" sz="2400" spc="38">
                <a:solidFill>
                  <a:srgbClr val="000000"/>
                </a:solidFill>
                <a:latin typeface="DM Sans"/>
                <a:ea typeface="DM Sans"/>
                <a:cs typeface="DM Sans"/>
                <a:sym typeface="DM Sans"/>
                <a:hlinkClick r:id="rId4" tooltip="http://overview.pdf"/>
              </a:rPr>
              <a:t>CBS is effective in finding optimal paths for multiple agents, adaptable to different scenarios, and efficient for complex systems like UAVs where coordination is key.</a:t>
            </a:r>
          </a:p>
          <a:p>
            <a:pPr algn="just" marL="0" indent="0" lvl="0">
              <a:lnSpc>
                <a:spcPts val="3240"/>
              </a:lnSpc>
              <a:spcBef>
                <a:spcPct val="0"/>
              </a:spcBef>
            </a:pPr>
          </a:p>
        </p:txBody>
      </p:sp>
      <p:sp>
        <p:nvSpPr>
          <p:cNvPr name="TextBox 12" id="12"/>
          <p:cNvSpPr txBox="true"/>
          <p:nvPr/>
        </p:nvSpPr>
        <p:spPr>
          <a:xfrm rot="0">
            <a:off x="10423496" y="6452427"/>
            <a:ext cx="6102046" cy="3315652"/>
          </a:xfrm>
          <a:prstGeom prst="rect">
            <a:avLst/>
          </a:prstGeom>
        </p:spPr>
        <p:txBody>
          <a:bodyPr anchor="t" rtlCol="false" tIns="0" lIns="0" bIns="0" rIns="0">
            <a:spAutoFit/>
          </a:bodyPr>
          <a:lstStyle/>
          <a:p>
            <a:pPr algn="l">
              <a:lnSpc>
                <a:spcPts val="4725"/>
              </a:lnSpc>
            </a:pPr>
            <a:r>
              <a:rPr lang="en-US" sz="3500" spc="56">
                <a:solidFill>
                  <a:srgbClr val="FF0000"/>
                </a:solidFill>
                <a:latin typeface="DM Sans"/>
                <a:ea typeface="DM Sans"/>
                <a:cs typeface="DM Sans"/>
                <a:sym typeface="DM Sans"/>
              </a:rPr>
              <a:t>Challenges: </a:t>
            </a:r>
          </a:p>
          <a:p>
            <a:pPr algn="l">
              <a:lnSpc>
                <a:spcPts val="2025"/>
              </a:lnSpc>
            </a:pPr>
          </a:p>
          <a:p>
            <a:pPr algn="l">
              <a:lnSpc>
                <a:spcPts val="3240"/>
              </a:lnSpc>
            </a:pPr>
            <a:r>
              <a:rPr lang="en-US" sz="2400" spc="38">
                <a:solidFill>
                  <a:srgbClr val="000000"/>
                </a:solidFill>
                <a:latin typeface="DM Sans"/>
                <a:ea typeface="DM Sans"/>
                <a:cs typeface="DM Sans"/>
                <a:sym typeface="DM Sans"/>
              </a:rPr>
              <a:t>CBS struggles with scalability, requiring high computational resources as the number of agents increases, and may need further adaptation for dynamic, real-world applications.</a:t>
            </a:r>
          </a:p>
          <a:p>
            <a:pPr algn="l" marL="0" indent="0" lvl="0">
              <a:lnSpc>
                <a:spcPts val="3240"/>
              </a:lnSpc>
              <a:spcBef>
                <a:spcPct val="0"/>
              </a:spcBef>
            </a:pPr>
          </a:p>
        </p:txBody>
      </p:sp>
      <p:sp>
        <p:nvSpPr>
          <p:cNvPr name="Freeform 13" id="13"/>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5" id="15"/>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6" id="16"/>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2158365"/>
            <a:ext cx="7207256" cy="2985135"/>
          </a:xfrm>
          <a:prstGeom prst="rect">
            <a:avLst/>
          </a:prstGeom>
        </p:spPr>
        <p:txBody>
          <a:bodyPr anchor="t" rtlCol="false" tIns="0" lIns="0" bIns="0" rIns="0">
            <a:spAutoFit/>
          </a:bodyPr>
          <a:lstStyle/>
          <a:p>
            <a:pPr algn="l">
              <a:lnSpc>
                <a:spcPts val="5820"/>
              </a:lnSpc>
            </a:pPr>
            <a:r>
              <a:rPr lang="en-US" sz="6000" b="true">
                <a:solidFill>
                  <a:srgbClr val="000000"/>
                </a:solidFill>
                <a:latin typeface="DM Sans Bold"/>
                <a:ea typeface="DM Sans Bold"/>
                <a:cs typeface="DM Sans Bold"/>
                <a:sym typeface="DM Sans Bold"/>
              </a:rPr>
              <a:t>Multi-UAV trajectory planning of large UAV teams</a:t>
            </a:r>
          </a:p>
          <a:p>
            <a:pPr algn="l">
              <a:lnSpc>
                <a:spcPts val="5820"/>
              </a:lnSpc>
            </a:pPr>
          </a:p>
        </p:txBody>
      </p:sp>
      <p:sp>
        <p:nvSpPr>
          <p:cNvPr name="TextBox 4" id="4"/>
          <p:cNvSpPr txBox="true"/>
          <p:nvPr/>
        </p:nvSpPr>
        <p:spPr>
          <a:xfrm rot="0">
            <a:off x="1504950" y="4860474"/>
            <a:ext cx="7025086" cy="2449830"/>
          </a:xfrm>
          <a:prstGeom prst="rect">
            <a:avLst/>
          </a:prstGeom>
        </p:spPr>
        <p:txBody>
          <a:bodyPr anchor="t" rtlCol="false" tIns="0" lIns="0" bIns="0" rIns="0">
            <a:spAutoFit/>
          </a:bodyPr>
          <a:lstStyle/>
          <a:p>
            <a:pPr algn="l">
              <a:lnSpc>
                <a:spcPts val="3239"/>
              </a:lnSpc>
            </a:pPr>
            <a:r>
              <a:rPr lang="en-US" sz="2399" spc="143">
                <a:solidFill>
                  <a:srgbClr val="000000"/>
                </a:solidFill>
                <a:latin typeface="DM Sans"/>
                <a:ea typeface="DM Sans"/>
                <a:cs typeface="DM Sans"/>
                <a:sym typeface="DM Sans"/>
              </a:rPr>
              <a:t>Multi-UAV trajectory planninginvolves designing globally coordinated, collision-free paths for multiple UAVs to reach their destinations. It ensures efficient goal achievement while avoiding collisions.</a:t>
            </a:r>
          </a:p>
          <a:p>
            <a:pPr algn="l" marL="0" indent="0" lvl="0">
              <a:lnSpc>
                <a:spcPts val="3239"/>
              </a:lnSpc>
              <a:spcBef>
                <a:spcPct val="0"/>
              </a:spcBef>
            </a:pPr>
          </a:p>
        </p:txBody>
      </p:sp>
      <p:grpSp>
        <p:nvGrpSpPr>
          <p:cNvPr name="Group 5" id="5"/>
          <p:cNvGrpSpPr/>
          <p:nvPr/>
        </p:nvGrpSpPr>
        <p:grpSpPr>
          <a:xfrm rot="0">
            <a:off x="9729941" y="1170261"/>
            <a:ext cx="7954404" cy="4154168"/>
            <a:chOff x="0" y="0"/>
            <a:chExt cx="2662802" cy="1390642"/>
          </a:xfrm>
        </p:grpSpPr>
        <p:sp>
          <p:nvSpPr>
            <p:cNvPr name="Freeform 6" id="6"/>
            <p:cNvSpPr/>
            <p:nvPr/>
          </p:nvSpPr>
          <p:spPr>
            <a:xfrm flipH="false" flipV="false" rot="0">
              <a:off x="0" y="0"/>
              <a:ext cx="2662802" cy="1390642"/>
            </a:xfrm>
            <a:custGeom>
              <a:avLst/>
              <a:gdLst/>
              <a:ahLst/>
              <a:cxnLst/>
              <a:rect r="r" b="b" t="t" l="l"/>
              <a:pathLst>
                <a:path h="1390642" w="2662802">
                  <a:moveTo>
                    <a:pt x="14599" y="0"/>
                  </a:moveTo>
                  <a:lnTo>
                    <a:pt x="2648203" y="0"/>
                  </a:lnTo>
                  <a:cubicBezTo>
                    <a:pt x="2652075" y="0"/>
                    <a:pt x="2655788" y="1538"/>
                    <a:pt x="2658526" y="4276"/>
                  </a:cubicBezTo>
                  <a:cubicBezTo>
                    <a:pt x="2661264" y="7014"/>
                    <a:pt x="2662802" y="10727"/>
                    <a:pt x="2662802" y="14599"/>
                  </a:cubicBezTo>
                  <a:lnTo>
                    <a:pt x="2662802" y="1376043"/>
                  </a:lnTo>
                  <a:cubicBezTo>
                    <a:pt x="2662802" y="1379915"/>
                    <a:pt x="2661264" y="1383628"/>
                    <a:pt x="2658526" y="1386366"/>
                  </a:cubicBezTo>
                  <a:cubicBezTo>
                    <a:pt x="2655788" y="1389104"/>
                    <a:pt x="2652075" y="1390642"/>
                    <a:pt x="2648203" y="1390642"/>
                  </a:cubicBezTo>
                  <a:lnTo>
                    <a:pt x="14599" y="1390642"/>
                  </a:lnTo>
                  <a:cubicBezTo>
                    <a:pt x="10727" y="1390642"/>
                    <a:pt x="7014" y="1389104"/>
                    <a:pt x="4276" y="1386366"/>
                  </a:cubicBezTo>
                  <a:cubicBezTo>
                    <a:pt x="1538" y="1383628"/>
                    <a:pt x="0" y="1379915"/>
                    <a:pt x="0" y="1376043"/>
                  </a:cubicBezTo>
                  <a:lnTo>
                    <a:pt x="0" y="14599"/>
                  </a:lnTo>
                  <a:cubicBezTo>
                    <a:pt x="0" y="10727"/>
                    <a:pt x="1538" y="7014"/>
                    <a:pt x="4276" y="4276"/>
                  </a:cubicBezTo>
                  <a:cubicBezTo>
                    <a:pt x="7014" y="1538"/>
                    <a:pt x="10727" y="0"/>
                    <a:pt x="14599" y="0"/>
                  </a:cubicBezTo>
                  <a:close/>
                </a:path>
              </a:pathLst>
            </a:custGeom>
            <a:solidFill>
              <a:srgbClr val="8AB7E2"/>
            </a:solidFill>
          </p:spPr>
        </p:sp>
        <p:sp>
          <p:nvSpPr>
            <p:cNvPr name="TextBox 7" id="7"/>
            <p:cNvSpPr txBox="true"/>
            <p:nvPr/>
          </p:nvSpPr>
          <p:spPr>
            <a:xfrm>
              <a:off x="0" y="85725"/>
              <a:ext cx="2662802" cy="1304917"/>
            </a:xfrm>
            <a:prstGeom prst="rect">
              <a:avLst/>
            </a:prstGeom>
          </p:spPr>
          <p:txBody>
            <a:bodyPr anchor="ctr" rtlCol="false" tIns="50800" lIns="50800" bIns="50800" rIns="50800"/>
            <a:lstStyle/>
            <a:p>
              <a:pPr algn="ctr">
                <a:lnSpc>
                  <a:spcPts val="1925"/>
                </a:lnSpc>
              </a:pPr>
            </a:p>
          </p:txBody>
        </p:sp>
      </p:grpSp>
      <p:grpSp>
        <p:nvGrpSpPr>
          <p:cNvPr name="Group 8" id="8"/>
          <p:cNvGrpSpPr/>
          <p:nvPr/>
        </p:nvGrpSpPr>
        <p:grpSpPr>
          <a:xfrm rot="0">
            <a:off x="9729941" y="5747042"/>
            <a:ext cx="7954404" cy="4122760"/>
            <a:chOff x="0" y="0"/>
            <a:chExt cx="2662802" cy="1380128"/>
          </a:xfrm>
        </p:grpSpPr>
        <p:sp>
          <p:nvSpPr>
            <p:cNvPr name="Freeform 9" id="9"/>
            <p:cNvSpPr/>
            <p:nvPr/>
          </p:nvSpPr>
          <p:spPr>
            <a:xfrm flipH="false" flipV="false" rot="0">
              <a:off x="0" y="0"/>
              <a:ext cx="2662802" cy="1380128"/>
            </a:xfrm>
            <a:custGeom>
              <a:avLst/>
              <a:gdLst/>
              <a:ahLst/>
              <a:cxnLst/>
              <a:rect r="r" b="b" t="t" l="l"/>
              <a:pathLst>
                <a:path h="1380128" w="2662802">
                  <a:moveTo>
                    <a:pt x="14599" y="0"/>
                  </a:moveTo>
                  <a:lnTo>
                    <a:pt x="2648203" y="0"/>
                  </a:lnTo>
                  <a:cubicBezTo>
                    <a:pt x="2652075" y="0"/>
                    <a:pt x="2655788" y="1538"/>
                    <a:pt x="2658526" y="4276"/>
                  </a:cubicBezTo>
                  <a:cubicBezTo>
                    <a:pt x="2661264" y="7014"/>
                    <a:pt x="2662802" y="10727"/>
                    <a:pt x="2662802" y="14599"/>
                  </a:cubicBezTo>
                  <a:lnTo>
                    <a:pt x="2662802" y="1365529"/>
                  </a:lnTo>
                  <a:cubicBezTo>
                    <a:pt x="2662802" y="1369401"/>
                    <a:pt x="2661264" y="1373114"/>
                    <a:pt x="2658526" y="1375852"/>
                  </a:cubicBezTo>
                  <a:cubicBezTo>
                    <a:pt x="2655788" y="1378590"/>
                    <a:pt x="2652075" y="1380128"/>
                    <a:pt x="2648203" y="1380128"/>
                  </a:cubicBezTo>
                  <a:lnTo>
                    <a:pt x="14599" y="1380128"/>
                  </a:lnTo>
                  <a:cubicBezTo>
                    <a:pt x="10727" y="1380128"/>
                    <a:pt x="7014" y="1378590"/>
                    <a:pt x="4276" y="1375852"/>
                  </a:cubicBezTo>
                  <a:cubicBezTo>
                    <a:pt x="1538" y="1373114"/>
                    <a:pt x="0" y="1369401"/>
                    <a:pt x="0" y="1365529"/>
                  </a:cubicBezTo>
                  <a:lnTo>
                    <a:pt x="0" y="14599"/>
                  </a:lnTo>
                  <a:cubicBezTo>
                    <a:pt x="0" y="10727"/>
                    <a:pt x="1538" y="7014"/>
                    <a:pt x="4276" y="4276"/>
                  </a:cubicBezTo>
                  <a:cubicBezTo>
                    <a:pt x="7014" y="1538"/>
                    <a:pt x="10727" y="0"/>
                    <a:pt x="14599" y="0"/>
                  </a:cubicBezTo>
                  <a:close/>
                </a:path>
              </a:pathLst>
            </a:custGeom>
            <a:solidFill>
              <a:srgbClr val="8AB7E2"/>
            </a:solidFill>
          </p:spPr>
        </p:sp>
        <p:sp>
          <p:nvSpPr>
            <p:cNvPr name="TextBox 10" id="10"/>
            <p:cNvSpPr txBox="true"/>
            <p:nvPr/>
          </p:nvSpPr>
          <p:spPr>
            <a:xfrm>
              <a:off x="0" y="85725"/>
              <a:ext cx="2662802" cy="1294403"/>
            </a:xfrm>
            <a:prstGeom prst="rect">
              <a:avLst/>
            </a:prstGeom>
          </p:spPr>
          <p:txBody>
            <a:bodyPr anchor="ctr" rtlCol="false" tIns="50800" lIns="50800" bIns="50800" rIns="50800"/>
            <a:lstStyle/>
            <a:p>
              <a:pPr algn="ctr">
                <a:lnSpc>
                  <a:spcPts val="1925"/>
                </a:lnSpc>
              </a:pPr>
            </a:p>
          </p:txBody>
        </p:sp>
      </p:grpSp>
      <p:sp>
        <p:nvSpPr>
          <p:cNvPr name="TextBox 11" id="11"/>
          <p:cNvSpPr txBox="true"/>
          <p:nvPr/>
        </p:nvSpPr>
        <p:spPr>
          <a:xfrm rot="0">
            <a:off x="10178910" y="1309221"/>
            <a:ext cx="7263242" cy="3725227"/>
          </a:xfrm>
          <a:prstGeom prst="rect">
            <a:avLst/>
          </a:prstGeom>
        </p:spPr>
        <p:txBody>
          <a:bodyPr anchor="t" rtlCol="false" tIns="0" lIns="0" bIns="0" rIns="0">
            <a:spAutoFit/>
          </a:bodyPr>
          <a:lstStyle/>
          <a:p>
            <a:pPr algn="just">
              <a:lnSpc>
                <a:spcPts val="4725"/>
              </a:lnSpc>
            </a:pPr>
            <a:r>
              <a:rPr lang="en-US" b="true" sz="3500" spc="56">
                <a:solidFill>
                  <a:srgbClr val="FFE500"/>
                </a:solidFill>
                <a:latin typeface="DM Sans Bold"/>
                <a:ea typeface="DM Sans Bold"/>
                <a:cs typeface="DM Sans Bold"/>
                <a:sym typeface="DM Sans Bold"/>
                <a:hlinkClick r:id="rId3" tooltip="http://overview.pdf"/>
              </a:rPr>
              <a:t>Benefits: </a:t>
            </a:r>
          </a:p>
          <a:p>
            <a:pPr algn="just">
              <a:lnSpc>
                <a:spcPts val="2025"/>
              </a:lnSpc>
            </a:pPr>
          </a:p>
          <a:p>
            <a:pPr algn="l">
              <a:lnSpc>
                <a:spcPts val="3240"/>
              </a:lnSpc>
            </a:pPr>
            <a:r>
              <a:rPr lang="en-US" sz="2400" spc="38">
                <a:solidFill>
                  <a:srgbClr val="000000"/>
                </a:solidFill>
                <a:latin typeface="DM Sans"/>
                <a:ea typeface="DM Sans"/>
                <a:cs typeface="DM Sans"/>
                <a:sym typeface="DM Sans"/>
                <a:hlinkClick r:id="rId4" tooltip="http://overview.pdf"/>
              </a:rPr>
              <a:t>Effective coordination of large UAV teams is possible through methods like sequential convex programming and reactive planning, which generate smooth, collision-free trajectories in dynamic environments. These approaches work in both centralized and decentralized setups.</a:t>
            </a:r>
          </a:p>
          <a:p>
            <a:pPr algn="just" marL="0" indent="0" lvl="0">
              <a:lnSpc>
                <a:spcPts val="3240"/>
              </a:lnSpc>
              <a:spcBef>
                <a:spcPct val="0"/>
              </a:spcBef>
            </a:pPr>
          </a:p>
        </p:txBody>
      </p:sp>
      <p:sp>
        <p:nvSpPr>
          <p:cNvPr name="TextBox 12" id="12"/>
          <p:cNvSpPr txBox="true"/>
          <p:nvPr/>
        </p:nvSpPr>
        <p:spPr>
          <a:xfrm rot="0">
            <a:off x="10423496" y="5913508"/>
            <a:ext cx="6835804" cy="4544377"/>
          </a:xfrm>
          <a:prstGeom prst="rect">
            <a:avLst/>
          </a:prstGeom>
        </p:spPr>
        <p:txBody>
          <a:bodyPr anchor="t" rtlCol="false" tIns="0" lIns="0" bIns="0" rIns="0">
            <a:spAutoFit/>
          </a:bodyPr>
          <a:lstStyle/>
          <a:p>
            <a:pPr algn="l">
              <a:lnSpc>
                <a:spcPts val="4725"/>
              </a:lnSpc>
            </a:pPr>
            <a:r>
              <a:rPr lang="en-US" sz="3500" spc="56">
                <a:solidFill>
                  <a:srgbClr val="FF0000"/>
                </a:solidFill>
                <a:latin typeface="DM Sans"/>
                <a:ea typeface="DM Sans"/>
                <a:cs typeface="DM Sans"/>
                <a:sym typeface="DM Sans"/>
              </a:rPr>
              <a:t>Challenges: </a:t>
            </a:r>
          </a:p>
          <a:p>
            <a:pPr algn="l">
              <a:lnSpc>
                <a:spcPts val="2025"/>
              </a:lnSpc>
            </a:pPr>
          </a:p>
          <a:p>
            <a:pPr algn="l">
              <a:lnSpc>
                <a:spcPts val="3240"/>
              </a:lnSpc>
            </a:pPr>
            <a:r>
              <a:rPr lang="en-US" sz="2400" spc="38">
                <a:solidFill>
                  <a:srgbClr val="000000"/>
                </a:solidFill>
                <a:latin typeface="DM Sans"/>
                <a:ea typeface="DM Sans"/>
                <a:cs typeface="DM Sans"/>
                <a:sym typeface="DM Sans"/>
              </a:rPr>
              <a:t>Scalability is an issue, with centralized methods becoming inefficient under heavy computational loads and decentralized methods facing robustness problems in larger teams. Unexpected disturbances or environmental challenges can also compromise trajectory effectiveness.</a:t>
            </a:r>
          </a:p>
          <a:p>
            <a:pPr algn="l">
              <a:lnSpc>
                <a:spcPts val="3240"/>
              </a:lnSpc>
            </a:pPr>
          </a:p>
          <a:p>
            <a:pPr algn="l" marL="0" indent="0" lvl="0">
              <a:lnSpc>
                <a:spcPts val="3240"/>
              </a:lnSpc>
              <a:spcBef>
                <a:spcPct val="0"/>
              </a:spcBef>
            </a:pPr>
          </a:p>
        </p:txBody>
      </p:sp>
      <p:sp>
        <p:nvSpPr>
          <p:cNvPr name="Freeform 13" id="13"/>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5" id="15"/>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6" id="16"/>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865570" y="2175996"/>
            <a:ext cx="6664467" cy="2251710"/>
          </a:xfrm>
          <a:prstGeom prst="rect">
            <a:avLst/>
          </a:prstGeom>
        </p:spPr>
        <p:txBody>
          <a:bodyPr anchor="t" rtlCol="false" tIns="0" lIns="0" bIns="0" rIns="0">
            <a:spAutoFit/>
          </a:bodyPr>
          <a:lstStyle/>
          <a:p>
            <a:pPr algn="l">
              <a:lnSpc>
                <a:spcPts val="5820"/>
              </a:lnSpc>
            </a:pPr>
            <a:r>
              <a:rPr lang="en-US" sz="6000" b="true">
                <a:solidFill>
                  <a:srgbClr val="000000"/>
                </a:solidFill>
                <a:latin typeface="DM Sans Bold"/>
                <a:ea typeface="DM Sans Bold"/>
                <a:cs typeface="DM Sans Bold"/>
                <a:sym typeface="DM Sans Bold"/>
              </a:rPr>
              <a:t>Prioritized planning</a:t>
            </a:r>
          </a:p>
          <a:p>
            <a:pPr algn="l">
              <a:lnSpc>
                <a:spcPts val="5820"/>
              </a:lnSpc>
            </a:pPr>
          </a:p>
        </p:txBody>
      </p:sp>
      <p:sp>
        <p:nvSpPr>
          <p:cNvPr name="TextBox 4" id="4"/>
          <p:cNvSpPr txBox="true"/>
          <p:nvPr/>
        </p:nvSpPr>
        <p:spPr>
          <a:xfrm rot="0">
            <a:off x="1865570" y="4389606"/>
            <a:ext cx="7025086" cy="2040255"/>
          </a:xfrm>
          <a:prstGeom prst="rect">
            <a:avLst/>
          </a:prstGeom>
        </p:spPr>
        <p:txBody>
          <a:bodyPr anchor="t" rtlCol="false" tIns="0" lIns="0" bIns="0" rIns="0">
            <a:spAutoFit/>
          </a:bodyPr>
          <a:lstStyle/>
          <a:p>
            <a:pPr algn="l">
              <a:lnSpc>
                <a:spcPts val="3239"/>
              </a:lnSpc>
            </a:pPr>
            <a:r>
              <a:rPr lang="en-US" sz="2399" spc="143">
                <a:solidFill>
                  <a:srgbClr val="000000"/>
                </a:solidFill>
                <a:latin typeface="DM Sans"/>
                <a:ea typeface="DM Sans"/>
                <a:cs typeface="DM Sans"/>
                <a:sym typeface="DM Sans"/>
              </a:rPr>
              <a:t>Prioritized planning assigns each UAV a priority level based on its importance, with higher-priority UAVs planning their paths first to avoid collisions and deadlocks.</a:t>
            </a:r>
          </a:p>
          <a:p>
            <a:pPr algn="l" marL="0" indent="0" lvl="0">
              <a:lnSpc>
                <a:spcPts val="3239"/>
              </a:lnSpc>
              <a:spcBef>
                <a:spcPct val="0"/>
              </a:spcBef>
            </a:pPr>
          </a:p>
        </p:txBody>
      </p:sp>
      <p:grpSp>
        <p:nvGrpSpPr>
          <p:cNvPr name="Group 5" id="5"/>
          <p:cNvGrpSpPr/>
          <p:nvPr/>
        </p:nvGrpSpPr>
        <p:grpSpPr>
          <a:xfrm rot="0">
            <a:off x="9729941" y="1170261"/>
            <a:ext cx="7489156" cy="3973239"/>
            <a:chOff x="0" y="0"/>
            <a:chExt cx="2507057" cy="1330074"/>
          </a:xfrm>
        </p:grpSpPr>
        <p:sp>
          <p:nvSpPr>
            <p:cNvPr name="Freeform 6" id="6"/>
            <p:cNvSpPr/>
            <p:nvPr/>
          </p:nvSpPr>
          <p:spPr>
            <a:xfrm flipH="false" flipV="false" rot="0">
              <a:off x="0" y="0"/>
              <a:ext cx="2507057" cy="1330074"/>
            </a:xfrm>
            <a:custGeom>
              <a:avLst/>
              <a:gdLst/>
              <a:ahLst/>
              <a:cxnLst/>
              <a:rect r="r" b="b" t="t" l="l"/>
              <a:pathLst>
                <a:path h="1330074" w="2507057">
                  <a:moveTo>
                    <a:pt x="15506" y="0"/>
                  </a:moveTo>
                  <a:lnTo>
                    <a:pt x="2491550" y="0"/>
                  </a:lnTo>
                  <a:cubicBezTo>
                    <a:pt x="2495663" y="0"/>
                    <a:pt x="2499607" y="1634"/>
                    <a:pt x="2502515" y="4542"/>
                  </a:cubicBezTo>
                  <a:cubicBezTo>
                    <a:pt x="2505423" y="7450"/>
                    <a:pt x="2507057" y="11394"/>
                    <a:pt x="2507057" y="15506"/>
                  </a:cubicBezTo>
                  <a:lnTo>
                    <a:pt x="2507057" y="1314568"/>
                  </a:lnTo>
                  <a:cubicBezTo>
                    <a:pt x="2507057" y="1323132"/>
                    <a:pt x="2500114" y="1330074"/>
                    <a:pt x="2491550" y="1330074"/>
                  </a:cubicBezTo>
                  <a:lnTo>
                    <a:pt x="15506" y="1330074"/>
                  </a:lnTo>
                  <a:cubicBezTo>
                    <a:pt x="6942" y="1330074"/>
                    <a:pt x="0" y="1323132"/>
                    <a:pt x="0" y="1314568"/>
                  </a:cubicBezTo>
                  <a:lnTo>
                    <a:pt x="0" y="15506"/>
                  </a:lnTo>
                  <a:cubicBezTo>
                    <a:pt x="0" y="6942"/>
                    <a:pt x="6942" y="0"/>
                    <a:pt x="15506" y="0"/>
                  </a:cubicBezTo>
                  <a:close/>
                </a:path>
              </a:pathLst>
            </a:custGeom>
            <a:solidFill>
              <a:srgbClr val="8AB7E2"/>
            </a:solidFill>
          </p:spPr>
        </p:sp>
        <p:sp>
          <p:nvSpPr>
            <p:cNvPr name="TextBox 7" id="7"/>
            <p:cNvSpPr txBox="true"/>
            <p:nvPr/>
          </p:nvSpPr>
          <p:spPr>
            <a:xfrm>
              <a:off x="0" y="85725"/>
              <a:ext cx="2507057" cy="1244349"/>
            </a:xfrm>
            <a:prstGeom prst="rect">
              <a:avLst/>
            </a:prstGeom>
          </p:spPr>
          <p:txBody>
            <a:bodyPr anchor="ctr" rtlCol="false" tIns="50800" lIns="50800" bIns="50800" rIns="50800"/>
            <a:lstStyle/>
            <a:p>
              <a:pPr algn="ctr">
                <a:lnSpc>
                  <a:spcPts val="1925"/>
                </a:lnSpc>
              </a:pPr>
            </a:p>
          </p:txBody>
        </p:sp>
      </p:grpSp>
      <p:grpSp>
        <p:nvGrpSpPr>
          <p:cNvPr name="Group 8" id="8"/>
          <p:cNvGrpSpPr/>
          <p:nvPr/>
        </p:nvGrpSpPr>
        <p:grpSpPr>
          <a:xfrm rot="0">
            <a:off x="9729941" y="5970658"/>
            <a:ext cx="7529359" cy="4142266"/>
            <a:chOff x="0" y="0"/>
            <a:chExt cx="2520515" cy="1386658"/>
          </a:xfrm>
        </p:grpSpPr>
        <p:sp>
          <p:nvSpPr>
            <p:cNvPr name="Freeform 9" id="9"/>
            <p:cNvSpPr/>
            <p:nvPr/>
          </p:nvSpPr>
          <p:spPr>
            <a:xfrm flipH="false" flipV="false" rot="0">
              <a:off x="0" y="0"/>
              <a:ext cx="2520515" cy="1386658"/>
            </a:xfrm>
            <a:custGeom>
              <a:avLst/>
              <a:gdLst/>
              <a:ahLst/>
              <a:cxnLst/>
              <a:rect r="r" b="b" t="t" l="l"/>
              <a:pathLst>
                <a:path h="1386658" w="2520515">
                  <a:moveTo>
                    <a:pt x="15423" y="0"/>
                  </a:moveTo>
                  <a:lnTo>
                    <a:pt x="2505091" y="0"/>
                  </a:lnTo>
                  <a:cubicBezTo>
                    <a:pt x="2509182" y="0"/>
                    <a:pt x="2513105" y="1625"/>
                    <a:pt x="2515997" y="4517"/>
                  </a:cubicBezTo>
                  <a:cubicBezTo>
                    <a:pt x="2518890" y="7410"/>
                    <a:pt x="2520515" y="11333"/>
                    <a:pt x="2520515" y="15423"/>
                  </a:cubicBezTo>
                  <a:lnTo>
                    <a:pt x="2520515" y="1371234"/>
                  </a:lnTo>
                  <a:cubicBezTo>
                    <a:pt x="2520515" y="1375325"/>
                    <a:pt x="2518890" y="1379248"/>
                    <a:pt x="2515997" y="1382140"/>
                  </a:cubicBezTo>
                  <a:cubicBezTo>
                    <a:pt x="2513105" y="1385033"/>
                    <a:pt x="2509182" y="1386658"/>
                    <a:pt x="2505091" y="1386658"/>
                  </a:cubicBezTo>
                  <a:lnTo>
                    <a:pt x="15423" y="1386658"/>
                  </a:lnTo>
                  <a:cubicBezTo>
                    <a:pt x="11333" y="1386658"/>
                    <a:pt x="7410" y="1385033"/>
                    <a:pt x="4517" y="1382140"/>
                  </a:cubicBezTo>
                  <a:cubicBezTo>
                    <a:pt x="1625" y="1379248"/>
                    <a:pt x="0" y="1375325"/>
                    <a:pt x="0" y="1371234"/>
                  </a:cubicBezTo>
                  <a:lnTo>
                    <a:pt x="0" y="15423"/>
                  </a:lnTo>
                  <a:cubicBezTo>
                    <a:pt x="0" y="11333"/>
                    <a:pt x="1625" y="7410"/>
                    <a:pt x="4517" y="4517"/>
                  </a:cubicBezTo>
                  <a:cubicBezTo>
                    <a:pt x="7410" y="1625"/>
                    <a:pt x="11333" y="0"/>
                    <a:pt x="15423" y="0"/>
                  </a:cubicBezTo>
                  <a:close/>
                </a:path>
              </a:pathLst>
            </a:custGeom>
            <a:solidFill>
              <a:srgbClr val="8AB7E2"/>
            </a:solidFill>
          </p:spPr>
        </p:sp>
        <p:sp>
          <p:nvSpPr>
            <p:cNvPr name="TextBox 10" id="10"/>
            <p:cNvSpPr txBox="true"/>
            <p:nvPr/>
          </p:nvSpPr>
          <p:spPr>
            <a:xfrm>
              <a:off x="0" y="85725"/>
              <a:ext cx="2520515" cy="1300933"/>
            </a:xfrm>
            <a:prstGeom prst="rect">
              <a:avLst/>
            </a:prstGeom>
          </p:spPr>
          <p:txBody>
            <a:bodyPr anchor="ctr" rtlCol="false" tIns="50800" lIns="50800" bIns="50800" rIns="50800"/>
            <a:lstStyle/>
            <a:p>
              <a:pPr algn="ctr">
                <a:lnSpc>
                  <a:spcPts val="1925"/>
                </a:lnSpc>
              </a:pPr>
            </a:p>
          </p:txBody>
        </p:sp>
      </p:grpSp>
      <p:sp>
        <p:nvSpPr>
          <p:cNvPr name="TextBox 11" id="11"/>
          <p:cNvSpPr txBox="true"/>
          <p:nvPr/>
        </p:nvSpPr>
        <p:spPr>
          <a:xfrm rot="0">
            <a:off x="10178910" y="1698992"/>
            <a:ext cx="6591218" cy="3315652"/>
          </a:xfrm>
          <a:prstGeom prst="rect">
            <a:avLst/>
          </a:prstGeom>
        </p:spPr>
        <p:txBody>
          <a:bodyPr anchor="t" rtlCol="false" tIns="0" lIns="0" bIns="0" rIns="0">
            <a:spAutoFit/>
          </a:bodyPr>
          <a:lstStyle/>
          <a:p>
            <a:pPr algn="just">
              <a:lnSpc>
                <a:spcPts val="4725"/>
              </a:lnSpc>
            </a:pPr>
            <a:r>
              <a:rPr lang="en-US" b="true" sz="3500" spc="56">
                <a:solidFill>
                  <a:srgbClr val="FFE500"/>
                </a:solidFill>
                <a:latin typeface="DM Sans Bold"/>
                <a:ea typeface="DM Sans Bold"/>
                <a:cs typeface="DM Sans Bold"/>
                <a:sym typeface="DM Sans Bold"/>
                <a:hlinkClick r:id="rId3" tooltip="http://overview.pdf"/>
              </a:rPr>
              <a:t>Benefits: </a:t>
            </a:r>
          </a:p>
          <a:p>
            <a:pPr algn="just">
              <a:lnSpc>
                <a:spcPts val="2025"/>
              </a:lnSpc>
            </a:pPr>
          </a:p>
          <a:p>
            <a:pPr algn="l">
              <a:lnSpc>
                <a:spcPts val="3240"/>
              </a:lnSpc>
            </a:pPr>
            <a:r>
              <a:rPr lang="en-US" sz="2400" spc="38">
                <a:solidFill>
                  <a:srgbClr val="000000"/>
                </a:solidFill>
                <a:latin typeface="DM Sans"/>
                <a:ea typeface="DM Sans"/>
                <a:cs typeface="DM Sans"/>
                <a:sym typeface="DM Sans"/>
                <a:hlinkClick r:id="rId4" tooltip="http://overview.pdf"/>
              </a:rPr>
              <a:t>It is efficient, especially for large UAV teams in complex environments, as it simplifies path planning. This approach is versatile, working in both centralized and decentralized systems.</a:t>
            </a:r>
          </a:p>
          <a:p>
            <a:pPr algn="just" marL="0" indent="0" lvl="0">
              <a:lnSpc>
                <a:spcPts val="3240"/>
              </a:lnSpc>
              <a:spcBef>
                <a:spcPct val="0"/>
              </a:spcBef>
            </a:pPr>
          </a:p>
        </p:txBody>
      </p:sp>
      <p:sp>
        <p:nvSpPr>
          <p:cNvPr name="TextBox 12" id="12"/>
          <p:cNvSpPr txBox="true"/>
          <p:nvPr/>
        </p:nvSpPr>
        <p:spPr>
          <a:xfrm rot="0">
            <a:off x="10210974" y="6152198"/>
            <a:ext cx="6567294" cy="4134802"/>
          </a:xfrm>
          <a:prstGeom prst="rect">
            <a:avLst/>
          </a:prstGeom>
        </p:spPr>
        <p:txBody>
          <a:bodyPr anchor="t" rtlCol="false" tIns="0" lIns="0" bIns="0" rIns="0">
            <a:spAutoFit/>
          </a:bodyPr>
          <a:lstStyle/>
          <a:p>
            <a:pPr algn="l">
              <a:lnSpc>
                <a:spcPts val="4725"/>
              </a:lnSpc>
            </a:pPr>
            <a:r>
              <a:rPr lang="en-US" sz="3500" spc="56">
                <a:solidFill>
                  <a:srgbClr val="FF0000"/>
                </a:solidFill>
                <a:latin typeface="DM Sans"/>
                <a:ea typeface="DM Sans"/>
                <a:cs typeface="DM Sans"/>
                <a:sym typeface="DM Sans"/>
              </a:rPr>
              <a:t>Challenges: </a:t>
            </a:r>
          </a:p>
          <a:p>
            <a:pPr algn="l">
              <a:lnSpc>
                <a:spcPts val="2025"/>
              </a:lnSpc>
            </a:pPr>
          </a:p>
          <a:p>
            <a:pPr algn="l">
              <a:lnSpc>
                <a:spcPts val="3240"/>
              </a:lnSpc>
            </a:pPr>
            <a:r>
              <a:rPr lang="en-US" sz="2400" spc="38">
                <a:solidFill>
                  <a:srgbClr val="000000"/>
                </a:solidFill>
                <a:latin typeface="DM Sans"/>
                <a:ea typeface="DM Sans"/>
                <a:cs typeface="DM Sans"/>
                <a:sym typeface="DM Sans"/>
              </a:rPr>
              <a:t>Scalability becomes an issue with increasing UAV numbers, particularly in decentralized systems where continuous replanning can be computationally heavy. Managing priority assignments is also crucial to prevent conflicts and ensure smooth operations.</a:t>
            </a:r>
          </a:p>
          <a:p>
            <a:pPr algn="l">
              <a:lnSpc>
                <a:spcPts val="3240"/>
              </a:lnSpc>
            </a:pPr>
          </a:p>
          <a:p>
            <a:pPr algn="l" marL="0" indent="0" lvl="0">
              <a:lnSpc>
                <a:spcPts val="3240"/>
              </a:lnSpc>
              <a:spcBef>
                <a:spcPct val="0"/>
              </a:spcBef>
            </a:pPr>
          </a:p>
        </p:txBody>
      </p:sp>
      <p:sp>
        <p:nvSpPr>
          <p:cNvPr name="Freeform 13" id="13"/>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5" id="15"/>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6" id="16"/>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865570" y="2175996"/>
            <a:ext cx="6664467" cy="2251710"/>
          </a:xfrm>
          <a:prstGeom prst="rect">
            <a:avLst/>
          </a:prstGeom>
        </p:spPr>
        <p:txBody>
          <a:bodyPr anchor="t" rtlCol="false" tIns="0" lIns="0" bIns="0" rIns="0">
            <a:spAutoFit/>
          </a:bodyPr>
          <a:lstStyle/>
          <a:p>
            <a:pPr algn="l">
              <a:lnSpc>
                <a:spcPts val="5820"/>
              </a:lnSpc>
            </a:pPr>
            <a:r>
              <a:rPr lang="en-US" sz="6000" b="true">
                <a:solidFill>
                  <a:srgbClr val="000000"/>
                </a:solidFill>
                <a:latin typeface="DM Sans Bold"/>
                <a:ea typeface="DM Sans Bold"/>
                <a:cs typeface="DM Sans Bold"/>
                <a:sym typeface="DM Sans Bold"/>
              </a:rPr>
              <a:t>Formal verification</a:t>
            </a:r>
          </a:p>
          <a:p>
            <a:pPr algn="l">
              <a:lnSpc>
                <a:spcPts val="5820"/>
              </a:lnSpc>
            </a:pPr>
          </a:p>
        </p:txBody>
      </p:sp>
      <p:sp>
        <p:nvSpPr>
          <p:cNvPr name="TextBox 4" id="4"/>
          <p:cNvSpPr txBox="true"/>
          <p:nvPr/>
        </p:nvSpPr>
        <p:spPr>
          <a:xfrm rot="0">
            <a:off x="1865570" y="4112330"/>
            <a:ext cx="7025086" cy="2449830"/>
          </a:xfrm>
          <a:prstGeom prst="rect">
            <a:avLst/>
          </a:prstGeom>
        </p:spPr>
        <p:txBody>
          <a:bodyPr anchor="t" rtlCol="false" tIns="0" lIns="0" bIns="0" rIns="0">
            <a:spAutoFit/>
          </a:bodyPr>
          <a:lstStyle/>
          <a:p>
            <a:pPr algn="l">
              <a:lnSpc>
                <a:spcPts val="3239"/>
              </a:lnSpc>
            </a:pPr>
            <a:r>
              <a:rPr lang="en-US" sz="2399" spc="143">
                <a:solidFill>
                  <a:srgbClr val="000000"/>
                </a:solidFill>
                <a:latin typeface="DM Sans"/>
                <a:ea typeface="DM Sans"/>
                <a:cs typeface="DM Sans"/>
                <a:sym typeface="DM Sans"/>
              </a:rPr>
              <a:t>Formal verificationin path planning uses mathematical models to prove system correctness, ensuring multi-UAV operations function as intended by integrating task and motion planning.</a:t>
            </a:r>
          </a:p>
          <a:p>
            <a:pPr algn="l" marL="0" indent="0" lvl="0">
              <a:lnSpc>
                <a:spcPts val="3239"/>
              </a:lnSpc>
              <a:spcBef>
                <a:spcPct val="0"/>
              </a:spcBef>
            </a:pPr>
          </a:p>
        </p:txBody>
      </p:sp>
      <p:grpSp>
        <p:nvGrpSpPr>
          <p:cNvPr name="Group 5" id="5"/>
          <p:cNvGrpSpPr/>
          <p:nvPr/>
        </p:nvGrpSpPr>
        <p:grpSpPr>
          <a:xfrm rot="0">
            <a:off x="9729941" y="1170261"/>
            <a:ext cx="7489156" cy="3973239"/>
            <a:chOff x="0" y="0"/>
            <a:chExt cx="2507057" cy="1330074"/>
          </a:xfrm>
        </p:grpSpPr>
        <p:sp>
          <p:nvSpPr>
            <p:cNvPr name="Freeform 6" id="6"/>
            <p:cNvSpPr/>
            <p:nvPr/>
          </p:nvSpPr>
          <p:spPr>
            <a:xfrm flipH="false" flipV="false" rot="0">
              <a:off x="0" y="0"/>
              <a:ext cx="2507057" cy="1330074"/>
            </a:xfrm>
            <a:custGeom>
              <a:avLst/>
              <a:gdLst/>
              <a:ahLst/>
              <a:cxnLst/>
              <a:rect r="r" b="b" t="t" l="l"/>
              <a:pathLst>
                <a:path h="1330074" w="2507057">
                  <a:moveTo>
                    <a:pt x="15506" y="0"/>
                  </a:moveTo>
                  <a:lnTo>
                    <a:pt x="2491550" y="0"/>
                  </a:lnTo>
                  <a:cubicBezTo>
                    <a:pt x="2495663" y="0"/>
                    <a:pt x="2499607" y="1634"/>
                    <a:pt x="2502515" y="4542"/>
                  </a:cubicBezTo>
                  <a:cubicBezTo>
                    <a:pt x="2505423" y="7450"/>
                    <a:pt x="2507057" y="11394"/>
                    <a:pt x="2507057" y="15506"/>
                  </a:cubicBezTo>
                  <a:lnTo>
                    <a:pt x="2507057" y="1314568"/>
                  </a:lnTo>
                  <a:cubicBezTo>
                    <a:pt x="2507057" y="1323132"/>
                    <a:pt x="2500114" y="1330074"/>
                    <a:pt x="2491550" y="1330074"/>
                  </a:cubicBezTo>
                  <a:lnTo>
                    <a:pt x="15506" y="1330074"/>
                  </a:lnTo>
                  <a:cubicBezTo>
                    <a:pt x="6942" y="1330074"/>
                    <a:pt x="0" y="1323132"/>
                    <a:pt x="0" y="1314568"/>
                  </a:cubicBezTo>
                  <a:lnTo>
                    <a:pt x="0" y="15506"/>
                  </a:lnTo>
                  <a:cubicBezTo>
                    <a:pt x="0" y="6942"/>
                    <a:pt x="6942" y="0"/>
                    <a:pt x="15506" y="0"/>
                  </a:cubicBezTo>
                  <a:close/>
                </a:path>
              </a:pathLst>
            </a:custGeom>
            <a:solidFill>
              <a:srgbClr val="8AB7E2"/>
            </a:solidFill>
          </p:spPr>
        </p:sp>
        <p:sp>
          <p:nvSpPr>
            <p:cNvPr name="TextBox 7" id="7"/>
            <p:cNvSpPr txBox="true"/>
            <p:nvPr/>
          </p:nvSpPr>
          <p:spPr>
            <a:xfrm>
              <a:off x="0" y="85725"/>
              <a:ext cx="2507057" cy="1244349"/>
            </a:xfrm>
            <a:prstGeom prst="rect">
              <a:avLst/>
            </a:prstGeom>
          </p:spPr>
          <p:txBody>
            <a:bodyPr anchor="ctr" rtlCol="false" tIns="50800" lIns="50800" bIns="50800" rIns="50800"/>
            <a:lstStyle/>
            <a:p>
              <a:pPr algn="ctr">
                <a:lnSpc>
                  <a:spcPts val="1925"/>
                </a:lnSpc>
              </a:pPr>
            </a:p>
          </p:txBody>
        </p:sp>
      </p:grpSp>
      <p:grpSp>
        <p:nvGrpSpPr>
          <p:cNvPr name="Group 8" id="8"/>
          <p:cNvGrpSpPr/>
          <p:nvPr/>
        </p:nvGrpSpPr>
        <p:grpSpPr>
          <a:xfrm rot="0">
            <a:off x="9729941" y="5970658"/>
            <a:ext cx="7529359" cy="3899144"/>
            <a:chOff x="0" y="0"/>
            <a:chExt cx="2520515" cy="1305271"/>
          </a:xfrm>
        </p:grpSpPr>
        <p:sp>
          <p:nvSpPr>
            <p:cNvPr name="Freeform 9" id="9"/>
            <p:cNvSpPr/>
            <p:nvPr/>
          </p:nvSpPr>
          <p:spPr>
            <a:xfrm flipH="false" flipV="false" rot="0">
              <a:off x="0" y="0"/>
              <a:ext cx="2520515" cy="1305271"/>
            </a:xfrm>
            <a:custGeom>
              <a:avLst/>
              <a:gdLst/>
              <a:ahLst/>
              <a:cxnLst/>
              <a:rect r="r" b="b" t="t" l="l"/>
              <a:pathLst>
                <a:path h="1305271" w="2520515">
                  <a:moveTo>
                    <a:pt x="15423" y="0"/>
                  </a:moveTo>
                  <a:lnTo>
                    <a:pt x="2505091" y="0"/>
                  </a:lnTo>
                  <a:cubicBezTo>
                    <a:pt x="2509182" y="0"/>
                    <a:pt x="2513105" y="1625"/>
                    <a:pt x="2515997" y="4517"/>
                  </a:cubicBezTo>
                  <a:cubicBezTo>
                    <a:pt x="2518890" y="7410"/>
                    <a:pt x="2520515" y="11333"/>
                    <a:pt x="2520515" y="15423"/>
                  </a:cubicBezTo>
                  <a:lnTo>
                    <a:pt x="2520515" y="1289847"/>
                  </a:lnTo>
                  <a:cubicBezTo>
                    <a:pt x="2520515" y="1293938"/>
                    <a:pt x="2518890" y="1297861"/>
                    <a:pt x="2515997" y="1300753"/>
                  </a:cubicBezTo>
                  <a:cubicBezTo>
                    <a:pt x="2513105" y="1303646"/>
                    <a:pt x="2509182" y="1305271"/>
                    <a:pt x="2505091" y="1305271"/>
                  </a:cubicBezTo>
                  <a:lnTo>
                    <a:pt x="15423" y="1305271"/>
                  </a:lnTo>
                  <a:cubicBezTo>
                    <a:pt x="11333" y="1305271"/>
                    <a:pt x="7410" y="1303646"/>
                    <a:pt x="4517" y="1300753"/>
                  </a:cubicBezTo>
                  <a:cubicBezTo>
                    <a:pt x="1625" y="1297861"/>
                    <a:pt x="0" y="1293938"/>
                    <a:pt x="0" y="1289847"/>
                  </a:cubicBezTo>
                  <a:lnTo>
                    <a:pt x="0" y="15423"/>
                  </a:lnTo>
                  <a:cubicBezTo>
                    <a:pt x="0" y="11333"/>
                    <a:pt x="1625" y="7410"/>
                    <a:pt x="4517" y="4517"/>
                  </a:cubicBezTo>
                  <a:cubicBezTo>
                    <a:pt x="7410" y="1625"/>
                    <a:pt x="11333" y="0"/>
                    <a:pt x="15423" y="0"/>
                  </a:cubicBezTo>
                  <a:close/>
                </a:path>
              </a:pathLst>
            </a:custGeom>
            <a:solidFill>
              <a:srgbClr val="8AB7E2"/>
            </a:solidFill>
          </p:spPr>
        </p:sp>
        <p:sp>
          <p:nvSpPr>
            <p:cNvPr name="TextBox 10" id="10"/>
            <p:cNvSpPr txBox="true"/>
            <p:nvPr/>
          </p:nvSpPr>
          <p:spPr>
            <a:xfrm>
              <a:off x="0" y="85725"/>
              <a:ext cx="2520515" cy="1219546"/>
            </a:xfrm>
            <a:prstGeom prst="rect">
              <a:avLst/>
            </a:prstGeom>
          </p:spPr>
          <p:txBody>
            <a:bodyPr anchor="ctr" rtlCol="false" tIns="50800" lIns="50800" bIns="50800" rIns="50800"/>
            <a:lstStyle/>
            <a:p>
              <a:pPr algn="ctr">
                <a:lnSpc>
                  <a:spcPts val="1925"/>
                </a:lnSpc>
              </a:pPr>
            </a:p>
          </p:txBody>
        </p:sp>
      </p:grpSp>
      <p:sp>
        <p:nvSpPr>
          <p:cNvPr name="TextBox 11" id="11"/>
          <p:cNvSpPr txBox="true"/>
          <p:nvPr/>
        </p:nvSpPr>
        <p:spPr>
          <a:xfrm rot="0">
            <a:off x="10178910" y="1698992"/>
            <a:ext cx="6591218" cy="3315652"/>
          </a:xfrm>
          <a:prstGeom prst="rect">
            <a:avLst/>
          </a:prstGeom>
        </p:spPr>
        <p:txBody>
          <a:bodyPr anchor="t" rtlCol="false" tIns="0" lIns="0" bIns="0" rIns="0">
            <a:spAutoFit/>
          </a:bodyPr>
          <a:lstStyle/>
          <a:p>
            <a:pPr algn="just">
              <a:lnSpc>
                <a:spcPts val="4725"/>
              </a:lnSpc>
            </a:pPr>
            <a:r>
              <a:rPr lang="en-US" b="true" sz="3500" spc="56">
                <a:solidFill>
                  <a:srgbClr val="FFE500"/>
                </a:solidFill>
                <a:latin typeface="DM Sans Bold"/>
                <a:ea typeface="DM Sans Bold"/>
                <a:cs typeface="DM Sans Bold"/>
                <a:sym typeface="DM Sans Bold"/>
                <a:hlinkClick r:id="rId3" tooltip="http://overview.pdf"/>
              </a:rPr>
              <a:t>Benefits: </a:t>
            </a:r>
          </a:p>
          <a:p>
            <a:pPr algn="just">
              <a:lnSpc>
                <a:spcPts val="2025"/>
              </a:lnSpc>
            </a:pPr>
          </a:p>
          <a:p>
            <a:pPr algn="l">
              <a:lnSpc>
                <a:spcPts val="3240"/>
              </a:lnSpc>
            </a:pPr>
            <a:r>
              <a:rPr lang="en-US" sz="2400" spc="38">
                <a:solidFill>
                  <a:srgbClr val="000000"/>
                </a:solidFill>
                <a:latin typeface="DM Sans"/>
                <a:ea typeface="DM Sans"/>
                <a:cs typeface="DM Sans"/>
                <a:sym typeface="DM Sans"/>
                <a:hlinkClick r:id="rId4" tooltip="http://overview.pdf"/>
              </a:rPr>
              <a:t>It guarantees correct system behavior under all conditions, ensuring collision-free paths and reliable task completion in complex environments, making it ideal for critical applications.</a:t>
            </a:r>
          </a:p>
          <a:p>
            <a:pPr algn="just" marL="0" indent="0" lvl="0">
              <a:lnSpc>
                <a:spcPts val="3240"/>
              </a:lnSpc>
              <a:spcBef>
                <a:spcPct val="0"/>
              </a:spcBef>
            </a:pPr>
          </a:p>
        </p:txBody>
      </p:sp>
      <p:sp>
        <p:nvSpPr>
          <p:cNvPr name="TextBox 12" id="12"/>
          <p:cNvSpPr txBox="true"/>
          <p:nvPr/>
        </p:nvSpPr>
        <p:spPr>
          <a:xfrm rot="0">
            <a:off x="10210974" y="6387696"/>
            <a:ext cx="6567294" cy="3725227"/>
          </a:xfrm>
          <a:prstGeom prst="rect">
            <a:avLst/>
          </a:prstGeom>
        </p:spPr>
        <p:txBody>
          <a:bodyPr anchor="t" rtlCol="false" tIns="0" lIns="0" bIns="0" rIns="0">
            <a:spAutoFit/>
          </a:bodyPr>
          <a:lstStyle/>
          <a:p>
            <a:pPr algn="l">
              <a:lnSpc>
                <a:spcPts val="4725"/>
              </a:lnSpc>
            </a:pPr>
            <a:r>
              <a:rPr lang="en-US" sz="3500" spc="56">
                <a:solidFill>
                  <a:srgbClr val="FF0000"/>
                </a:solidFill>
                <a:latin typeface="DM Sans"/>
                <a:ea typeface="DM Sans"/>
                <a:cs typeface="DM Sans"/>
                <a:sym typeface="DM Sans"/>
              </a:rPr>
              <a:t>Challenges: </a:t>
            </a:r>
          </a:p>
          <a:p>
            <a:pPr algn="l">
              <a:lnSpc>
                <a:spcPts val="2025"/>
              </a:lnSpc>
            </a:pPr>
          </a:p>
          <a:p>
            <a:pPr algn="l">
              <a:lnSpc>
                <a:spcPts val="3240"/>
              </a:lnSpc>
            </a:pPr>
            <a:r>
              <a:rPr lang="en-US" sz="2400" spc="38">
                <a:solidFill>
                  <a:srgbClr val="000000"/>
                </a:solidFill>
                <a:latin typeface="DM Sans"/>
                <a:ea typeface="DM Sans"/>
                <a:cs typeface="DM Sans"/>
                <a:sym typeface="DM Sans"/>
              </a:rPr>
              <a:t>Formal verification can be computationally intensive, struggling with scalability in larger UAV teams or complex environments. Some methods may also be impractical for real-time or dynamic obstacle scenarios.</a:t>
            </a:r>
          </a:p>
          <a:p>
            <a:pPr algn="l">
              <a:lnSpc>
                <a:spcPts val="3240"/>
              </a:lnSpc>
            </a:pPr>
          </a:p>
          <a:p>
            <a:pPr algn="l" marL="0" indent="0" lvl="0">
              <a:lnSpc>
                <a:spcPts val="3240"/>
              </a:lnSpc>
              <a:spcBef>
                <a:spcPct val="0"/>
              </a:spcBef>
            </a:pPr>
          </a:p>
        </p:txBody>
      </p:sp>
      <p:sp>
        <p:nvSpPr>
          <p:cNvPr name="Freeform 13" id="13"/>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5" id="15"/>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6" id="16"/>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DAGVsBNy7kY</dc:identifier>
  <dcterms:modified xsi:type="dcterms:W3CDTF">2011-08-01T06:04:30Z</dcterms:modified>
  <cp:revision>1</cp:revision>
  <dc:title>Multi-UAV Collision Avoidance</dc:title>
</cp:coreProperties>
</file>