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77196" y="2776364"/>
            <a:ext cx="6651625" cy="6720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3999" y="0"/>
                </a:lnTo>
                <a:lnTo>
                  <a:pt x="9143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77196" y="620236"/>
            <a:ext cx="5806440" cy="1734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545920"/>
            <a:ext cx="49168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0" b="1" spc="-10" dirty="0">
                <a:solidFill>
                  <a:srgbClr val="FFFFFF"/>
                </a:solidFill>
                <a:latin typeface="Arial"/>
                <a:cs typeface="Arial"/>
              </a:rPr>
              <a:t>Strategic </a:t>
            </a:r>
            <a:r>
              <a:rPr sz="9000" b="1" spc="-20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9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5646" y="1725506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model</a:t>
            </a:r>
          </a:p>
          <a:p>
            <a:pPr marL="551815" marR="5080">
              <a:lnSpc>
                <a:spcPct val="107500"/>
              </a:lnSpc>
              <a:spcBef>
                <a:spcPts val="1035"/>
              </a:spcBef>
            </a:pPr>
            <a:r>
              <a:rPr sz="2500" b="0" dirty="0">
                <a:latin typeface="Arial MT"/>
                <a:cs typeface="Arial MT"/>
              </a:rPr>
              <a:t>For</a:t>
            </a:r>
            <a:r>
              <a:rPr sz="2500" b="0" spc="-25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the</a:t>
            </a:r>
            <a:r>
              <a:rPr sz="2500" b="0" spc="-15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modeling,</a:t>
            </a:r>
            <a:r>
              <a:rPr sz="2500" b="0" spc="-15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all</a:t>
            </a:r>
            <a:r>
              <a:rPr sz="2500" b="0" spc="-10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the</a:t>
            </a:r>
            <a:r>
              <a:rPr sz="2500" b="0" spc="-15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data</a:t>
            </a:r>
            <a:r>
              <a:rPr sz="2500" b="0" spc="-15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in</a:t>
            </a:r>
            <a:r>
              <a:rPr sz="2500" b="0" spc="-15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the</a:t>
            </a:r>
            <a:r>
              <a:rPr sz="2500" b="0" spc="-10" dirty="0">
                <a:latin typeface="Arial MT"/>
                <a:cs typeface="Arial MT"/>
              </a:rPr>
              <a:t> </a:t>
            </a:r>
            <a:r>
              <a:rPr sz="2500" b="0" spc="-50" dirty="0">
                <a:latin typeface="Arial MT"/>
                <a:cs typeface="Arial MT"/>
              </a:rPr>
              <a:t>3 </a:t>
            </a:r>
            <a:r>
              <a:rPr sz="2500" b="0" dirty="0">
                <a:latin typeface="Arial MT"/>
                <a:cs typeface="Arial MT"/>
              </a:rPr>
              <a:t>tables</a:t>
            </a:r>
            <a:r>
              <a:rPr sz="2500" b="0" spc="-15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will</a:t>
            </a:r>
            <a:r>
              <a:rPr sz="2500" b="0" spc="-15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be</a:t>
            </a:r>
            <a:r>
              <a:rPr sz="2500" b="0" spc="-10" dirty="0">
                <a:latin typeface="Arial MT"/>
                <a:cs typeface="Arial MT"/>
              </a:rPr>
              <a:t> used.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75646" y="3881635"/>
            <a:ext cx="557530" cy="5139055"/>
            <a:chOff x="10675646" y="3881635"/>
            <a:chExt cx="557530" cy="51390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5646" y="3881635"/>
              <a:ext cx="95250" cy="952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37609" y="4276923"/>
              <a:ext cx="95250" cy="95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5646" y="5034160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37609" y="5429448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5646" y="6186685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37609" y="6581973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5646" y="6967735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37609" y="7363023"/>
              <a:ext cx="95250" cy="952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5646" y="7748785"/>
              <a:ext cx="95250" cy="952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37609" y="8144073"/>
              <a:ext cx="95250" cy="952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5646" y="8529835"/>
              <a:ext cx="95250" cy="952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37609" y="8925123"/>
              <a:ext cx="95250" cy="9524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/>
              <a:t>Plan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0" dirty="0"/>
              <a:t>work</a:t>
            </a:r>
          </a:p>
          <a:p>
            <a:pPr marL="551815">
              <a:lnSpc>
                <a:spcPct val="100000"/>
              </a:lnSpc>
              <a:spcBef>
                <a:spcPts val="1260"/>
              </a:spcBef>
            </a:pPr>
            <a:r>
              <a:rPr sz="2500" b="0" dirty="0">
                <a:latin typeface="Arial MT"/>
                <a:cs typeface="Arial MT"/>
              </a:rPr>
              <a:t>Data</a:t>
            </a:r>
            <a:r>
              <a:rPr sz="2500" b="0" spc="-15" dirty="0">
                <a:latin typeface="Arial MT"/>
                <a:cs typeface="Arial MT"/>
              </a:rPr>
              <a:t> </a:t>
            </a:r>
            <a:r>
              <a:rPr sz="2500" b="0" spc="-10" dirty="0">
                <a:latin typeface="Arial MT"/>
                <a:cs typeface="Arial MT"/>
              </a:rPr>
              <a:t>preparation</a:t>
            </a:r>
            <a:endParaRPr sz="2500">
              <a:latin typeface="Arial MT"/>
              <a:cs typeface="Arial MT"/>
            </a:endParaRPr>
          </a:p>
          <a:p>
            <a:pPr marL="1005205" marR="5080">
              <a:lnSpc>
                <a:spcPct val="106000"/>
              </a:lnSpc>
              <a:spcBef>
                <a:spcPts val="35"/>
              </a:spcBef>
            </a:pPr>
            <a:r>
              <a:rPr sz="2300" b="0" dirty="0">
                <a:latin typeface="Arial MT"/>
                <a:cs typeface="Arial MT"/>
              </a:rPr>
              <a:t>Use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the</a:t>
            </a:r>
            <a:r>
              <a:rPr sz="2300" b="0" spc="-2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data</a:t>
            </a:r>
            <a:r>
              <a:rPr sz="2300" b="0" spc="-2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model</a:t>
            </a:r>
            <a:r>
              <a:rPr sz="2300" b="0" spc="-1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to</a:t>
            </a:r>
            <a:r>
              <a:rPr sz="2300" b="0" spc="-2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merge</a:t>
            </a:r>
            <a:r>
              <a:rPr sz="2300" b="0" spc="-2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the</a:t>
            </a:r>
            <a:r>
              <a:rPr sz="2300" b="0" spc="-2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data,</a:t>
            </a:r>
            <a:r>
              <a:rPr sz="2300" b="0" spc="-15" dirty="0">
                <a:latin typeface="Arial MT"/>
                <a:cs typeface="Arial MT"/>
              </a:rPr>
              <a:t> </a:t>
            </a:r>
            <a:r>
              <a:rPr sz="2300" b="0" spc="-20" dirty="0">
                <a:latin typeface="Arial MT"/>
                <a:cs typeface="Arial MT"/>
              </a:rPr>
              <a:t>then </a:t>
            </a:r>
            <a:r>
              <a:rPr sz="2300" b="0" dirty="0">
                <a:latin typeface="Arial MT"/>
                <a:cs typeface="Arial MT"/>
              </a:rPr>
              <a:t>clean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the</a:t>
            </a:r>
            <a:r>
              <a:rPr sz="2300" b="0" spc="-2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data</a:t>
            </a:r>
            <a:r>
              <a:rPr sz="2300" b="0" spc="-2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and</a:t>
            </a:r>
            <a:r>
              <a:rPr sz="2300" b="0" spc="-2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remove</a:t>
            </a:r>
            <a:r>
              <a:rPr sz="2300" b="0" spc="-2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any</a:t>
            </a:r>
            <a:r>
              <a:rPr sz="2300" b="0" spc="-20" dirty="0">
                <a:latin typeface="Arial MT"/>
                <a:cs typeface="Arial MT"/>
              </a:rPr>
              <a:t> </a:t>
            </a:r>
            <a:r>
              <a:rPr sz="2300" b="0" spc="-10" dirty="0">
                <a:latin typeface="Arial MT"/>
                <a:cs typeface="Arial MT"/>
              </a:rPr>
              <a:t>outliers</a:t>
            </a:r>
            <a:endParaRPr sz="2300">
              <a:latin typeface="Arial MT"/>
              <a:cs typeface="Arial MT"/>
            </a:endParaRPr>
          </a:p>
          <a:p>
            <a:pPr marL="551815">
              <a:lnSpc>
                <a:spcPct val="100000"/>
              </a:lnSpc>
              <a:spcBef>
                <a:spcPts val="190"/>
              </a:spcBef>
            </a:pPr>
            <a:r>
              <a:rPr sz="2500" b="0" dirty="0">
                <a:latin typeface="Arial MT"/>
                <a:cs typeface="Arial MT"/>
              </a:rPr>
              <a:t>Feature</a:t>
            </a:r>
            <a:r>
              <a:rPr sz="2500" b="0" spc="-25" dirty="0">
                <a:latin typeface="Arial MT"/>
                <a:cs typeface="Arial MT"/>
              </a:rPr>
              <a:t> </a:t>
            </a:r>
            <a:r>
              <a:rPr sz="2500" b="0" spc="-10" dirty="0">
                <a:latin typeface="Arial MT"/>
                <a:cs typeface="Arial MT"/>
              </a:rPr>
              <a:t>engineering</a:t>
            </a:r>
            <a:endParaRPr sz="2500">
              <a:latin typeface="Arial MT"/>
              <a:cs typeface="Arial MT"/>
            </a:endParaRPr>
          </a:p>
          <a:p>
            <a:pPr marL="1005205" marR="638175">
              <a:lnSpc>
                <a:spcPct val="106000"/>
              </a:lnSpc>
              <a:spcBef>
                <a:spcPts val="35"/>
              </a:spcBef>
            </a:pPr>
            <a:r>
              <a:rPr sz="2300" b="0" dirty="0">
                <a:latin typeface="Arial MT"/>
                <a:cs typeface="Arial MT"/>
              </a:rPr>
              <a:t>Create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new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features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and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transform</a:t>
            </a:r>
            <a:r>
              <a:rPr sz="2300" b="0" spc="-25" dirty="0">
                <a:latin typeface="Arial MT"/>
                <a:cs typeface="Arial MT"/>
              </a:rPr>
              <a:t> the </a:t>
            </a:r>
            <a:r>
              <a:rPr sz="2300" b="0" dirty="0">
                <a:latin typeface="Arial MT"/>
                <a:cs typeface="Arial MT"/>
              </a:rPr>
              <a:t>dataset</a:t>
            </a:r>
            <a:r>
              <a:rPr sz="2300" b="0" spc="-4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ready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for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predictive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spc="-10" dirty="0">
                <a:latin typeface="Arial MT"/>
                <a:cs typeface="Arial MT"/>
              </a:rPr>
              <a:t>modelling</a:t>
            </a:r>
            <a:endParaRPr sz="2300">
              <a:latin typeface="Arial MT"/>
              <a:cs typeface="Arial MT"/>
            </a:endParaRPr>
          </a:p>
          <a:p>
            <a:pPr marL="551815">
              <a:lnSpc>
                <a:spcPct val="100000"/>
              </a:lnSpc>
              <a:spcBef>
                <a:spcPts val="190"/>
              </a:spcBef>
            </a:pPr>
            <a:r>
              <a:rPr sz="2500" b="0" dirty="0">
                <a:latin typeface="Arial MT"/>
                <a:cs typeface="Arial MT"/>
              </a:rPr>
              <a:t>Model</a:t>
            </a:r>
            <a:r>
              <a:rPr sz="2500" b="0" spc="-25" dirty="0">
                <a:latin typeface="Arial MT"/>
                <a:cs typeface="Arial MT"/>
              </a:rPr>
              <a:t> </a:t>
            </a:r>
            <a:r>
              <a:rPr sz="2500" b="0" spc="-10" dirty="0">
                <a:latin typeface="Arial MT"/>
                <a:cs typeface="Arial MT"/>
              </a:rPr>
              <a:t>experimentation</a:t>
            </a:r>
            <a:endParaRPr sz="2500">
              <a:latin typeface="Arial MT"/>
              <a:cs typeface="Arial MT"/>
            </a:endParaRPr>
          </a:p>
          <a:p>
            <a:pPr marL="1005205">
              <a:lnSpc>
                <a:spcPct val="100000"/>
              </a:lnSpc>
              <a:spcBef>
                <a:spcPts val="200"/>
              </a:spcBef>
            </a:pPr>
            <a:r>
              <a:rPr sz="2300" b="0" dirty="0">
                <a:latin typeface="Arial MT"/>
                <a:cs typeface="Arial MT"/>
              </a:rPr>
              <a:t>Testing</a:t>
            </a:r>
            <a:r>
              <a:rPr sz="2300" b="0" spc="-2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algorithms</a:t>
            </a:r>
            <a:r>
              <a:rPr sz="2300" b="0" spc="-2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with</a:t>
            </a:r>
            <a:r>
              <a:rPr sz="2300" b="0" spc="-25" dirty="0">
                <a:latin typeface="Arial MT"/>
                <a:cs typeface="Arial MT"/>
              </a:rPr>
              <a:t> </a:t>
            </a:r>
            <a:r>
              <a:rPr sz="2300" b="0" spc="-10" dirty="0">
                <a:latin typeface="Arial MT"/>
                <a:cs typeface="Arial MT"/>
              </a:rPr>
              <a:t>cross-validation</a:t>
            </a:r>
            <a:endParaRPr sz="2300">
              <a:latin typeface="Arial MT"/>
              <a:cs typeface="Arial MT"/>
            </a:endParaRPr>
          </a:p>
          <a:p>
            <a:pPr marL="551815">
              <a:lnSpc>
                <a:spcPct val="100000"/>
              </a:lnSpc>
              <a:spcBef>
                <a:spcPts val="190"/>
              </a:spcBef>
            </a:pPr>
            <a:r>
              <a:rPr sz="2500" b="0" dirty="0">
                <a:latin typeface="Arial MT"/>
                <a:cs typeface="Arial MT"/>
              </a:rPr>
              <a:t>Evaluation</a:t>
            </a:r>
            <a:r>
              <a:rPr sz="2500" b="0" spc="-30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of</a:t>
            </a:r>
            <a:r>
              <a:rPr sz="2500" b="0" spc="-20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results</a:t>
            </a:r>
            <a:r>
              <a:rPr sz="2500" b="0" spc="-20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and</a:t>
            </a:r>
            <a:r>
              <a:rPr sz="2500" b="0" spc="-20" dirty="0">
                <a:latin typeface="Arial MT"/>
                <a:cs typeface="Arial MT"/>
              </a:rPr>
              <a:t> </a:t>
            </a:r>
            <a:r>
              <a:rPr sz="2500" b="0" spc="-10" dirty="0">
                <a:latin typeface="Arial MT"/>
                <a:cs typeface="Arial MT"/>
              </a:rPr>
              <a:t>iteration</a:t>
            </a:r>
            <a:endParaRPr sz="2500">
              <a:latin typeface="Arial MT"/>
              <a:cs typeface="Arial MT"/>
            </a:endParaRPr>
          </a:p>
          <a:p>
            <a:pPr marL="1005205">
              <a:lnSpc>
                <a:spcPct val="100000"/>
              </a:lnSpc>
              <a:spcBef>
                <a:spcPts val="200"/>
              </a:spcBef>
            </a:pPr>
            <a:r>
              <a:rPr sz="2300" b="0" dirty="0">
                <a:latin typeface="Arial MT"/>
                <a:cs typeface="Arial MT"/>
              </a:rPr>
              <a:t>Measuring</a:t>
            </a:r>
            <a:r>
              <a:rPr sz="2300" b="0" spc="-6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performance</a:t>
            </a:r>
            <a:r>
              <a:rPr sz="2300" b="0" spc="-50" dirty="0">
                <a:latin typeface="Arial MT"/>
                <a:cs typeface="Arial MT"/>
              </a:rPr>
              <a:t> </a:t>
            </a:r>
            <a:r>
              <a:rPr sz="2300" b="0" spc="-10" dirty="0">
                <a:latin typeface="Arial MT"/>
                <a:cs typeface="Arial MT"/>
              </a:rPr>
              <a:t>metrics</a:t>
            </a:r>
            <a:endParaRPr sz="2300">
              <a:latin typeface="Arial MT"/>
              <a:cs typeface="Arial MT"/>
            </a:endParaRPr>
          </a:p>
          <a:p>
            <a:pPr marL="551815">
              <a:lnSpc>
                <a:spcPct val="100000"/>
              </a:lnSpc>
              <a:spcBef>
                <a:spcPts val="190"/>
              </a:spcBef>
            </a:pPr>
            <a:r>
              <a:rPr sz="2500" b="0" dirty="0">
                <a:latin typeface="Arial MT"/>
                <a:cs typeface="Arial MT"/>
              </a:rPr>
              <a:t>Development</a:t>
            </a:r>
            <a:r>
              <a:rPr sz="2500" b="0" spc="-45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of</a:t>
            </a:r>
            <a:r>
              <a:rPr sz="2500" b="0" spc="-30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production</a:t>
            </a:r>
            <a:r>
              <a:rPr sz="2500" b="0" spc="-30" dirty="0">
                <a:latin typeface="Arial MT"/>
                <a:cs typeface="Arial MT"/>
              </a:rPr>
              <a:t> </a:t>
            </a:r>
            <a:r>
              <a:rPr sz="2500" b="0" spc="-10" dirty="0">
                <a:latin typeface="Arial MT"/>
                <a:cs typeface="Arial MT"/>
              </a:rPr>
              <a:t>algorithm</a:t>
            </a:r>
            <a:endParaRPr sz="2500">
              <a:latin typeface="Arial MT"/>
              <a:cs typeface="Arial MT"/>
            </a:endParaRPr>
          </a:p>
          <a:p>
            <a:pPr marL="1005205">
              <a:lnSpc>
                <a:spcPct val="100000"/>
              </a:lnSpc>
              <a:spcBef>
                <a:spcPts val="200"/>
              </a:spcBef>
            </a:pPr>
            <a:r>
              <a:rPr sz="2300" b="0" dirty="0">
                <a:latin typeface="Arial MT"/>
                <a:cs typeface="Arial MT"/>
              </a:rPr>
              <a:t>Productionising</a:t>
            </a:r>
            <a:r>
              <a:rPr sz="2300" b="0" spc="-4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the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algorithm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as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an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spc="-25" dirty="0">
                <a:latin typeface="Arial MT"/>
                <a:cs typeface="Arial MT"/>
              </a:rPr>
              <a:t>API</a:t>
            </a:r>
            <a:endParaRPr sz="2300">
              <a:latin typeface="Arial MT"/>
              <a:cs typeface="Arial MT"/>
            </a:endParaRPr>
          </a:p>
          <a:p>
            <a:pPr marL="551815">
              <a:lnSpc>
                <a:spcPct val="100000"/>
              </a:lnSpc>
              <a:spcBef>
                <a:spcPts val="190"/>
              </a:spcBef>
            </a:pPr>
            <a:r>
              <a:rPr sz="2500" b="0" dirty="0">
                <a:latin typeface="Arial MT"/>
                <a:cs typeface="Arial MT"/>
              </a:rPr>
              <a:t>QA</a:t>
            </a:r>
            <a:r>
              <a:rPr sz="2500" b="0" spc="-15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and</a:t>
            </a:r>
            <a:r>
              <a:rPr sz="2500" b="0" spc="-10" dirty="0">
                <a:latin typeface="Arial MT"/>
                <a:cs typeface="Arial MT"/>
              </a:rPr>
              <a:t> DevOps</a:t>
            </a:r>
            <a:endParaRPr sz="2500">
              <a:latin typeface="Arial MT"/>
              <a:cs typeface="Arial MT"/>
            </a:endParaRPr>
          </a:p>
          <a:p>
            <a:pPr marL="1005205" marR="800735">
              <a:lnSpc>
                <a:spcPct val="106000"/>
              </a:lnSpc>
              <a:spcBef>
                <a:spcPts val="35"/>
              </a:spcBef>
            </a:pPr>
            <a:r>
              <a:rPr sz="2300" b="0" dirty="0">
                <a:latin typeface="Arial MT"/>
                <a:cs typeface="Arial MT"/>
              </a:rPr>
              <a:t>To</a:t>
            </a:r>
            <a:r>
              <a:rPr sz="2300" b="0" spc="-3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ensure</a:t>
            </a:r>
            <a:r>
              <a:rPr sz="2300" b="0" spc="-2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the</a:t>
            </a:r>
            <a:r>
              <a:rPr sz="2300" b="0" spc="-2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model</a:t>
            </a:r>
            <a:r>
              <a:rPr sz="2300" b="0" spc="-2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is</a:t>
            </a:r>
            <a:r>
              <a:rPr sz="2300" b="0" spc="-2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performing</a:t>
            </a:r>
            <a:r>
              <a:rPr sz="2300" b="0" spc="-20" dirty="0">
                <a:latin typeface="Arial MT"/>
                <a:cs typeface="Arial MT"/>
              </a:rPr>
              <a:t> </a:t>
            </a:r>
            <a:r>
              <a:rPr sz="2300" b="0" spc="-25" dirty="0">
                <a:latin typeface="Arial MT"/>
                <a:cs typeface="Arial MT"/>
              </a:rPr>
              <a:t>as </a:t>
            </a:r>
            <a:r>
              <a:rPr sz="2300" b="0" dirty="0">
                <a:latin typeface="Arial MT"/>
                <a:cs typeface="Arial MT"/>
              </a:rPr>
              <a:t>expected</a:t>
            </a:r>
            <a:r>
              <a:rPr sz="2300" b="0" spc="-3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and</a:t>
            </a:r>
            <a:r>
              <a:rPr sz="2300" b="0" spc="-2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to</a:t>
            </a:r>
            <a:r>
              <a:rPr sz="2300" b="0" spc="-2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integrate</a:t>
            </a:r>
            <a:r>
              <a:rPr sz="2300" b="0" spc="-2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the</a:t>
            </a:r>
            <a:r>
              <a:rPr sz="2300" b="0" spc="-25" dirty="0">
                <a:latin typeface="Arial MT"/>
                <a:cs typeface="Arial MT"/>
              </a:rPr>
              <a:t> </a:t>
            </a:r>
            <a:r>
              <a:rPr sz="2300" b="0" spc="-10" dirty="0">
                <a:latin typeface="Arial MT"/>
                <a:cs typeface="Arial MT"/>
              </a:rPr>
              <a:t>model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4162B2-46CB-CF8F-9DA9-F620297BE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9144000" cy="5448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94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MT</vt:lpstr>
      <vt:lpstr>Calibri</vt:lpstr>
      <vt:lpstr>Office Theme</vt:lpstr>
      <vt:lpstr>Data model For the modeling, all the data in the 3 tables will be used.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answer</dc:title>
  <dc:creator>Arun</dc:creator>
  <cp:keywords>DAFABxVozm0,BADP7EGSLeo</cp:keywords>
  <cp:lastModifiedBy>Sanjay Shinde</cp:lastModifiedBy>
  <cp:revision>1</cp:revision>
  <dcterms:created xsi:type="dcterms:W3CDTF">2023-07-09T08:03:40Z</dcterms:created>
  <dcterms:modified xsi:type="dcterms:W3CDTF">2023-07-09T08:51:55Z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2023-07-09T00:00:00Z</vt:filetime>
  </property>
  <property fmtid="{D5CDD505-2E9C-101B-9397-08002B2CF9AE}" pid="5" name="Producer">
    <vt:lpwstr>Canva</vt:lpwstr>
  </property>
</Properties>
</file>