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46" y="1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25383" y="325383"/>
            <a:ext cx="17640300" cy="9639300"/>
          </a:xfrm>
          <a:custGeom>
            <a:avLst/>
            <a:gdLst/>
            <a:ahLst/>
            <a:cxnLst/>
            <a:rect l="l" t="t" r="r" b="b"/>
            <a:pathLst>
              <a:path w="17640300" h="9639300">
                <a:moveTo>
                  <a:pt x="17640298" y="9639299"/>
                </a:moveTo>
                <a:lnTo>
                  <a:pt x="0" y="9639299"/>
                </a:lnTo>
                <a:lnTo>
                  <a:pt x="0" y="0"/>
                </a:lnTo>
                <a:lnTo>
                  <a:pt x="17640298" y="0"/>
                </a:lnTo>
                <a:lnTo>
                  <a:pt x="17640298" y="9639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3916" y="987488"/>
            <a:ext cx="14160167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66150" y="724420"/>
            <a:ext cx="6856095" cy="2112010"/>
          </a:xfrm>
          <a:prstGeom prst="rect">
            <a:avLst/>
          </a:prstGeom>
        </p:spPr>
        <p:txBody>
          <a:bodyPr vert="horz" wrap="square" lIns="0" tIns="361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0"/>
              </a:spcBef>
            </a:pPr>
            <a:r>
              <a:rPr sz="4000" b="1" spc="-5" dirty="0">
                <a:latin typeface="Book Antiqua" panose="02040602050305030304" pitchFamily="18" charset="0"/>
                <a:cs typeface="Arial"/>
              </a:rPr>
              <a:t>More</a:t>
            </a:r>
            <a:r>
              <a:rPr sz="4000" b="1" spc="-25" dirty="0">
                <a:latin typeface="Book Antiqua" panose="02040602050305030304" pitchFamily="18" charset="0"/>
                <a:cs typeface="Arial"/>
              </a:rPr>
              <a:t> </a:t>
            </a:r>
            <a:r>
              <a:rPr sz="4000" b="1" spc="-5" dirty="0">
                <a:latin typeface="Book Antiqua" panose="02040602050305030304" pitchFamily="18" charset="0"/>
                <a:cs typeface="Arial"/>
              </a:rPr>
              <a:t>data</a:t>
            </a:r>
            <a:r>
              <a:rPr sz="4000" b="1" spc="-25" dirty="0">
                <a:latin typeface="Book Antiqua" panose="02040602050305030304" pitchFamily="18" charset="0"/>
                <a:cs typeface="Arial"/>
              </a:rPr>
              <a:t> </a:t>
            </a:r>
            <a:r>
              <a:rPr sz="4000" b="1" dirty="0">
                <a:latin typeface="Book Antiqua" panose="02040602050305030304" pitchFamily="18" charset="0"/>
                <a:cs typeface="Arial"/>
              </a:rPr>
              <a:t>is</a:t>
            </a:r>
            <a:r>
              <a:rPr sz="4000" b="1" spc="-20" dirty="0">
                <a:latin typeface="Book Antiqua" panose="02040602050305030304" pitchFamily="18" charset="0"/>
                <a:cs typeface="Arial"/>
              </a:rPr>
              <a:t> </a:t>
            </a:r>
            <a:r>
              <a:rPr sz="4000" b="1" spc="-5" dirty="0">
                <a:latin typeface="Book Antiqua" panose="02040602050305030304" pitchFamily="18" charset="0"/>
                <a:cs typeface="Arial"/>
              </a:rPr>
              <a:t>required</a:t>
            </a:r>
            <a:endParaRPr sz="4000" dirty="0">
              <a:latin typeface="Book Antiqua" panose="02040602050305030304" pitchFamily="18" charset="0"/>
              <a:cs typeface="Arial"/>
            </a:endParaRPr>
          </a:p>
          <a:p>
            <a:pPr marL="12700" marR="5080">
              <a:lnSpc>
                <a:spcPct val="106300"/>
              </a:lnSpc>
              <a:spcBef>
                <a:spcPts val="1225"/>
              </a:spcBef>
            </a:pPr>
            <a:r>
              <a:rPr sz="2000" spc="-5" dirty="0">
                <a:latin typeface="Book Antiqua" panose="02040602050305030304" pitchFamily="18" charset="0"/>
                <a:cs typeface="Arial MT"/>
              </a:rPr>
              <a:t>Approximately 50% accuracy with the current set of data and</a:t>
            </a:r>
            <a:r>
              <a:rPr lang="en-IN" sz="2000" spc="-5" dirty="0">
                <a:latin typeface="Book Antiqua" panose="02040602050305030304" pitchFamily="18" charset="0"/>
                <a:cs typeface="Arial MT"/>
              </a:rPr>
              <a:t> </a:t>
            </a:r>
            <a:r>
              <a:rPr sz="2000" spc="-5" dirty="0">
                <a:latin typeface="Book Antiqua" panose="02040602050305030304" pitchFamily="18" charset="0"/>
                <a:cs typeface="Arial MT"/>
              </a:rPr>
              <a:t>features that were created. In order to test this model for</a:t>
            </a:r>
            <a:r>
              <a:rPr lang="en-IN" sz="2000" spc="-5" dirty="0">
                <a:latin typeface="Book Antiqua" panose="02040602050305030304" pitchFamily="18" charset="0"/>
                <a:cs typeface="Arial MT"/>
              </a:rPr>
              <a:t> </a:t>
            </a:r>
            <a:r>
              <a:rPr sz="2000" spc="-5" dirty="0">
                <a:latin typeface="Book Antiqua" panose="02040602050305030304" pitchFamily="18" charset="0"/>
                <a:cs typeface="Arial MT"/>
              </a:rPr>
              <a:t>production,</a:t>
            </a:r>
            <a:r>
              <a:rPr sz="2000" spc="-10" dirty="0">
                <a:latin typeface="Book Antiqua" panose="02040602050305030304" pitchFamily="18" charset="0"/>
                <a:cs typeface="Arial MT"/>
              </a:rPr>
              <a:t> </a:t>
            </a:r>
            <a:r>
              <a:rPr sz="2000" spc="-5" dirty="0">
                <a:latin typeface="Book Antiqua" panose="02040602050305030304" pitchFamily="18" charset="0"/>
                <a:cs typeface="Arial MT"/>
              </a:rPr>
              <a:t>we need</a:t>
            </a:r>
            <a:r>
              <a:rPr sz="2000" spc="-10" dirty="0">
                <a:latin typeface="Book Antiqua" panose="02040602050305030304" pitchFamily="18" charset="0"/>
                <a:cs typeface="Arial MT"/>
              </a:rPr>
              <a:t> </a:t>
            </a:r>
            <a:r>
              <a:rPr sz="2000" spc="-5" dirty="0">
                <a:latin typeface="Book Antiqua" panose="02040602050305030304" pitchFamily="18" charset="0"/>
                <a:cs typeface="Arial MT"/>
              </a:rPr>
              <a:t>larger samples.</a:t>
            </a:r>
            <a:endParaRPr sz="2000" dirty="0">
              <a:latin typeface="Book Antiqua" panose="02040602050305030304" pitchFamily="18" charset="0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43239" y="4382891"/>
            <a:ext cx="1474882" cy="29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5080" indent="-349250">
              <a:lnSpc>
                <a:spcPct val="115599"/>
              </a:lnSpc>
              <a:spcBef>
                <a:spcPts val="100"/>
              </a:spcBef>
            </a:pPr>
            <a:r>
              <a:rPr sz="1700" spc="-5" dirty="0">
                <a:latin typeface="Book Antiqua" panose="02040602050305030304" pitchFamily="18" charset="0"/>
                <a:cs typeface="Arial MT"/>
              </a:rPr>
              <a:t>unit_pric</a:t>
            </a:r>
            <a:r>
              <a:rPr sz="1700" dirty="0">
                <a:latin typeface="Book Antiqua" panose="02040602050305030304" pitchFamily="18" charset="0"/>
                <a:cs typeface="Arial MT"/>
              </a:rPr>
              <a:t>e  27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4512" y="7593082"/>
            <a:ext cx="1685817" cy="29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marR="5080" indent="-463550">
              <a:lnSpc>
                <a:spcPct val="115599"/>
              </a:lnSpc>
              <a:spcBef>
                <a:spcPts val="100"/>
              </a:spcBef>
            </a:pPr>
            <a:r>
              <a:rPr sz="1700" spc="-5" dirty="0">
                <a:latin typeface="Book Antiqua" panose="02040602050305030304" pitchFamily="18" charset="0"/>
                <a:cs typeface="Arial MT"/>
              </a:rPr>
              <a:t>temperatur</a:t>
            </a:r>
            <a:r>
              <a:rPr sz="1700" dirty="0">
                <a:latin typeface="Book Antiqua" panose="02040602050305030304" pitchFamily="18" charset="0"/>
                <a:cs typeface="Arial MT"/>
              </a:rPr>
              <a:t>e  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03201" y="5072805"/>
            <a:ext cx="1160260" cy="29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470" marR="5080" indent="-319405">
              <a:lnSpc>
                <a:spcPct val="115599"/>
              </a:lnSpc>
              <a:spcBef>
                <a:spcPts val="100"/>
              </a:spcBef>
            </a:pPr>
            <a:r>
              <a:rPr sz="1700" spc="-5" dirty="0">
                <a:latin typeface="Book Antiqua" panose="02040602050305030304" pitchFamily="18" charset="0"/>
                <a:cs typeface="Arial MT"/>
              </a:rPr>
              <a:t>quantit</a:t>
            </a:r>
            <a:r>
              <a:rPr sz="1700" dirty="0">
                <a:latin typeface="Book Antiqua" panose="02040602050305030304" pitchFamily="18" charset="0"/>
                <a:cs typeface="Arial MT"/>
              </a:rPr>
              <a:t>y  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91221" y="3720250"/>
            <a:ext cx="1161167" cy="29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5080" indent="-240665">
              <a:lnSpc>
                <a:spcPct val="115599"/>
              </a:lnSpc>
              <a:spcBef>
                <a:spcPts val="100"/>
              </a:spcBef>
            </a:pPr>
            <a:r>
              <a:rPr sz="1700" spc="-5" dirty="0">
                <a:latin typeface="Book Antiqua" panose="02040602050305030304" pitchFamily="18" charset="0"/>
                <a:cs typeface="Arial MT"/>
              </a:rPr>
              <a:t>mont</a:t>
            </a:r>
            <a:r>
              <a:rPr sz="1700" dirty="0">
                <a:latin typeface="Book Antiqua" panose="02040602050305030304" pitchFamily="18" charset="0"/>
                <a:cs typeface="Arial MT"/>
              </a:rPr>
              <a:t>h  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99406" y="2838321"/>
            <a:ext cx="750113" cy="29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 marR="5080" indent="-193040">
              <a:lnSpc>
                <a:spcPct val="115599"/>
              </a:lnSpc>
              <a:spcBef>
                <a:spcPts val="100"/>
              </a:spcBef>
            </a:pPr>
            <a:r>
              <a:rPr sz="1700" spc="-5" dirty="0">
                <a:latin typeface="Book Antiqua" panose="02040602050305030304" pitchFamily="18" charset="0"/>
                <a:cs typeface="Arial MT"/>
              </a:rPr>
              <a:t>wee</a:t>
            </a:r>
            <a:r>
              <a:rPr sz="1700" dirty="0">
                <a:latin typeface="Book Antiqua" panose="02040602050305030304" pitchFamily="18" charset="0"/>
                <a:cs typeface="Arial MT"/>
              </a:rPr>
              <a:t>k  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36765" y="6152817"/>
            <a:ext cx="799318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700" spc="-5" dirty="0">
                <a:latin typeface="Book Antiqua" panose="02040602050305030304" pitchFamily="18" charset="0"/>
                <a:cs typeface="Arial MT"/>
              </a:rPr>
              <a:t>H</a:t>
            </a:r>
            <a:r>
              <a:rPr sz="1700" spc="-5" dirty="0" err="1">
                <a:latin typeface="Book Antiqua" panose="02040602050305030304" pitchFamily="18" charset="0"/>
                <a:cs typeface="Arial MT"/>
              </a:rPr>
              <a:t>ou</a:t>
            </a:r>
            <a:r>
              <a:rPr lang="en-IN" sz="1700" spc="-5" dirty="0">
                <a:latin typeface="Book Antiqua" panose="02040602050305030304" pitchFamily="18" charset="0"/>
                <a:cs typeface="Arial MT"/>
              </a:rPr>
              <a:t>r 1</a:t>
            </a:r>
            <a:endParaRPr sz="1700" dirty="0">
              <a:latin typeface="Book Antiqua" panose="02040602050305030304" pitchFamily="18" charset="0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11977" y="3208666"/>
            <a:ext cx="4258086" cy="4328428"/>
            <a:chOff x="3411032" y="3545815"/>
            <a:chExt cx="3900804" cy="3900804"/>
          </a:xfrm>
        </p:grpSpPr>
        <p:sp>
          <p:nvSpPr>
            <p:cNvPr id="11" name="object 11"/>
            <p:cNvSpPr/>
            <p:nvPr/>
          </p:nvSpPr>
          <p:spPr>
            <a:xfrm>
              <a:off x="5361144" y="3545815"/>
              <a:ext cx="1950720" cy="3679190"/>
            </a:xfrm>
            <a:custGeom>
              <a:avLst/>
              <a:gdLst/>
              <a:ahLst/>
              <a:cxnLst/>
              <a:rect l="l" t="t" r="r" b="b"/>
              <a:pathLst>
                <a:path w="1950720" h="3679190">
                  <a:moveTo>
                    <a:pt x="903437" y="3678590"/>
                  </a:moveTo>
                  <a:lnTo>
                    <a:pt x="0" y="1950234"/>
                  </a:lnTo>
                  <a:lnTo>
                    <a:pt x="0" y="0"/>
                  </a:lnTo>
                  <a:lnTo>
                    <a:pt x="40524" y="421"/>
                  </a:lnTo>
                  <a:lnTo>
                    <a:pt x="81031" y="1684"/>
                  </a:lnTo>
                  <a:lnTo>
                    <a:pt x="121503" y="3788"/>
                  </a:lnTo>
                  <a:lnTo>
                    <a:pt x="161922" y="6733"/>
                  </a:lnTo>
                  <a:lnTo>
                    <a:pt x="202272" y="10517"/>
                  </a:lnTo>
                  <a:lnTo>
                    <a:pt x="242534" y="15139"/>
                  </a:lnTo>
                  <a:lnTo>
                    <a:pt x="282692" y="20597"/>
                  </a:lnTo>
                  <a:lnTo>
                    <a:pt x="322727" y="26888"/>
                  </a:lnTo>
                  <a:lnTo>
                    <a:pt x="362623" y="34009"/>
                  </a:lnTo>
                  <a:lnTo>
                    <a:pt x="402362" y="41958"/>
                  </a:lnTo>
                  <a:lnTo>
                    <a:pt x="441928" y="50730"/>
                  </a:lnTo>
                  <a:lnTo>
                    <a:pt x="481303" y="60324"/>
                  </a:lnTo>
                  <a:lnTo>
                    <a:pt x="520470" y="70733"/>
                  </a:lnTo>
                  <a:lnTo>
                    <a:pt x="559412" y="81954"/>
                  </a:lnTo>
                  <a:lnTo>
                    <a:pt x="598113" y="93981"/>
                  </a:lnTo>
                  <a:lnTo>
                    <a:pt x="636555" y="106810"/>
                  </a:lnTo>
                  <a:lnTo>
                    <a:pt x="674723" y="120436"/>
                  </a:lnTo>
                  <a:lnTo>
                    <a:pt x="712600" y="134851"/>
                  </a:lnTo>
                  <a:lnTo>
                    <a:pt x="750168" y="150050"/>
                  </a:lnTo>
                  <a:lnTo>
                    <a:pt x="787412" y="166027"/>
                  </a:lnTo>
                  <a:lnTo>
                    <a:pt x="824317" y="182774"/>
                  </a:lnTo>
                  <a:lnTo>
                    <a:pt x="860865" y="200284"/>
                  </a:lnTo>
                  <a:lnTo>
                    <a:pt x="897042" y="218550"/>
                  </a:lnTo>
                  <a:lnTo>
                    <a:pt x="932832" y="237564"/>
                  </a:lnTo>
                  <a:lnTo>
                    <a:pt x="968218" y="257317"/>
                  </a:lnTo>
                  <a:lnTo>
                    <a:pt x="1003187" y="277802"/>
                  </a:lnTo>
                  <a:lnTo>
                    <a:pt x="1037722" y="299008"/>
                  </a:lnTo>
                  <a:lnTo>
                    <a:pt x="1071809" y="320928"/>
                  </a:lnTo>
                  <a:lnTo>
                    <a:pt x="1105434" y="343551"/>
                  </a:lnTo>
                  <a:lnTo>
                    <a:pt x="1138581" y="366868"/>
                  </a:lnTo>
                  <a:lnTo>
                    <a:pt x="1171236" y="390869"/>
                  </a:lnTo>
                  <a:lnTo>
                    <a:pt x="1203386" y="415543"/>
                  </a:lnTo>
                  <a:lnTo>
                    <a:pt x="1235016" y="440880"/>
                  </a:lnTo>
                  <a:lnTo>
                    <a:pt x="1266112" y="466869"/>
                  </a:lnTo>
                  <a:lnTo>
                    <a:pt x="1296662" y="493498"/>
                  </a:lnTo>
                  <a:lnTo>
                    <a:pt x="1326652" y="520756"/>
                  </a:lnTo>
                  <a:lnTo>
                    <a:pt x="1356069" y="548632"/>
                  </a:lnTo>
                  <a:lnTo>
                    <a:pt x="1384901" y="577112"/>
                  </a:lnTo>
                  <a:lnTo>
                    <a:pt x="1413134" y="606186"/>
                  </a:lnTo>
                  <a:lnTo>
                    <a:pt x="1440757" y="635840"/>
                  </a:lnTo>
                  <a:lnTo>
                    <a:pt x="1467758" y="666062"/>
                  </a:lnTo>
                  <a:lnTo>
                    <a:pt x="1494126" y="696838"/>
                  </a:lnTo>
                  <a:lnTo>
                    <a:pt x="1519848" y="728156"/>
                  </a:lnTo>
                  <a:lnTo>
                    <a:pt x="1544914" y="760001"/>
                  </a:lnTo>
                  <a:lnTo>
                    <a:pt x="1569312" y="792360"/>
                  </a:lnTo>
                  <a:lnTo>
                    <a:pt x="1593033" y="825219"/>
                  </a:lnTo>
                  <a:lnTo>
                    <a:pt x="1616066" y="858564"/>
                  </a:lnTo>
                  <a:lnTo>
                    <a:pt x="1638401" y="892381"/>
                  </a:lnTo>
                  <a:lnTo>
                    <a:pt x="1660029" y="926654"/>
                  </a:lnTo>
                  <a:lnTo>
                    <a:pt x="1680939" y="961369"/>
                  </a:lnTo>
                  <a:lnTo>
                    <a:pt x="1701124" y="996511"/>
                  </a:lnTo>
                  <a:lnTo>
                    <a:pt x="1720575" y="1032065"/>
                  </a:lnTo>
                  <a:lnTo>
                    <a:pt x="1739282" y="1068016"/>
                  </a:lnTo>
                  <a:lnTo>
                    <a:pt x="1757238" y="1104347"/>
                  </a:lnTo>
                  <a:lnTo>
                    <a:pt x="1774436" y="1141044"/>
                  </a:lnTo>
                  <a:lnTo>
                    <a:pt x="1790867" y="1178090"/>
                  </a:lnTo>
                  <a:lnTo>
                    <a:pt x="1806525" y="1215470"/>
                  </a:lnTo>
                  <a:lnTo>
                    <a:pt x="1821403" y="1253167"/>
                  </a:lnTo>
                  <a:lnTo>
                    <a:pt x="1835494" y="1291165"/>
                  </a:lnTo>
                  <a:lnTo>
                    <a:pt x="1848793" y="1329448"/>
                  </a:lnTo>
                  <a:lnTo>
                    <a:pt x="1861293" y="1367998"/>
                  </a:lnTo>
                  <a:lnTo>
                    <a:pt x="1872990" y="1406800"/>
                  </a:lnTo>
                  <a:lnTo>
                    <a:pt x="1883878" y="1445837"/>
                  </a:lnTo>
                  <a:lnTo>
                    <a:pt x="1893952" y="1485091"/>
                  </a:lnTo>
                  <a:lnTo>
                    <a:pt x="1903208" y="1524547"/>
                  </a:lnTo>
                  <a:lnTo>
                    <a:pt x="1911643" y="1564186"/>
                  </a:lnTo>
                  <a:lnTo>
                    <a:pt x="1919252" y="1603992"/>
                  </a:lnTo>
                  <a:lnTo>
                    <a:pt x="1926032" y="1643948"/>
                  </a:lnTo>
                  <a:lnTo>
                    <a:pt x="1931981" y="1684035"/>
                  </a:lnTo>
                  <a:lnTo>
                    <a:pt x="1937095" y="1724238"/>
                  </a:lnTo>
                  <a:lnTo>
                    <a:pt x="1941373" y="1764538"/>
                  </a:lnTo>
                  <a:lnTo>
                    <a:pt x="1944812" y="1804918"/>
                  </a:lnTo>
                  <a:lnTo>
                    <a:pt x="1947412" y="1845362"/>
                  </a:lnTo>
                  <a:lnTo>
                    <a:pt x="1949171" y="1885850"/>
                  </a:lnTo>
                  <a:lnTo>
                    <a:pt x="1950088" y="1926366"/>
                  </a:lnTo>
                  <a:lnTo>
                    <a:pt x="1950163" y="1966893"/>
                  </a:lnTo>
                  <a:lnTo>
                    <a:pt x="1949396" y="2007412"/>
                  </a:lnTo>
                  <a:lnTo>
                    <a:pt x="1947787" y="2047907"/>
                  </a:lnTo>
                  <a:lnTo>
                    <a:pt x="1945336" y="2088360"/>
                  </a:lnTo>
                  <a:lnTo>
                    <a:pt x="1942046" y="2128752"/>
                  </a:lnTo>
                  <a:lnTo>
                    <a:pt x="1937917" y="2169068"/>
                  </a:lnTo>
                  <a:lnTo>
                    <a:pt x="1932952" y="2209289"/>
                  </a:lnTo>
                  <a:lnTo>
                    <a:pt x="1927151" y="2249399"/>
                  </a:lnTo>
                  <a:lnTo>
                    <a:pt x="1920519" y="2289379"/>
                  </a:lnTo>
                  <a:lnTo>
                    <a:pt x="1913057" y="2329213"/>
                  </a:lnTo>
                  <a:lnTo>
                    <a:pt x="1904769" y="2368883"/>
                  </a:lnTo>
                  <a:lnTo>
                    <a:pt x="1895659" y="2408372"/>
                  </a:lnTo>
                  <a:lnTo>
                    <a:pt x="1885729" y="2447664"/>
                  </a:lnTo>
                  <a:lnTo>
                    <a:pt x="1874986" y="2486741"/>
                  </a:lnTo>
                  <a:lnTo>
                    <a:pt x="1863433" y="2525586"/>
                  </a:lnTo>
                  <a:lnTo>
                    <a:pt x="1851076" y="2564182"/>
                  </a:lnTo>
                  <a:lnTo>
                    <a:pt x="1837918" y="2602514"/>
                  </a:lnTo>
                  <a:lnTo>
                    <a:pt x="1823968" y="2640564"/>
                  </a:lnTo>
                  <a:lnTo>
                    <a:pt x="1809229" y="2678315"/>
                  </a:lnTo>
                  <a:lnTo>
                    <a:pt x="1793710" y="2715753"/>
                  </a:lnTo>
                  <a:lnTo>
                    <a:pt x="1777416" y="2752859"/>
                  </a:lnTo>
                  <a:lnTo>
                    <a:pt x="1760354" y="2789619"/>
                  </a:lnTo>
                  <a:lnTo>
                    <a:pt x="1742532" y="2826017"/>
                  </a:lnTo>
                  <a:lnTo>
                    <a:pt x="1723958" y="2862036"/>
                  </a:lnTo>
                  <a:lnTo>
                    <a:pt x="1704639" y="2897662"/>
                  </a:lnTo>
                  <a:lnTo>
                    <a:pt x="1684584" y="2932879"/>
                  </a:lnTo>
                  <a:lnTo>
                    <a:pt x="1663801" y="2967671"/>
                  </a:lnTo>
                  <a:lnTo>
                    <a:pt x="1642300" y="3002024"/>
                  </a:lnTo>
                  <a:lnTo>
                    <a:pt x="1620090" y="3035922"/>
                  </a:lnTo>
                  <a:lnTo>
                    <a:pt x="1597180" y="3069352"/>
                  </a:lnTo>
                  <a:lnTo>
                    <a:pt x="1573581" y="3102299"/>
                  </a:lnTo>
                  <a:lnTo>
                    <a:pt x="1549302" y="3134748"/>
                  </a:lnTo>
                  <a:lnTo>
                    <a:pt x="1524354" y="3166686"/>
                  </a:lnTo>
                  <a:lnTo>
                    <a:pt x="1498749" y="3198098"/>
                  </a:lnTo>
                  <a:lnTo>
                    <a:pt x="1472496" y="3228972"/>
                  </a:lnTo>
                  <a:lnTo>
                    <a:pt x="1445606" y="3259293"/>
                  </a:lnTo>
                  <a:lnTo>
                    <a:pt x="1418093" y="3289049"/>
                  </a:lnTo>
                  <a:lnTo>
                    <a:pt x="1389967" y="3318227"/>
                  </a:lnTo>
                  <a:lnTo>
                    <a:pt x="1361241" y="3346814"/>
                  </a:lnTo>
                  <a:lnTo>
                    <a:pt x="1331927" y="3374798"/>
                  </a:lnTo>
                  <a:lnTo>
                    <a:pt x="1302038" y="3402167"/>
                  </a:lnTo>
                  <a:lnTo>
                    <a:pt x="1271587" y="3428909"/>
                  </a:lnTo>
                  <a:lnTo>
                    <a:pt x="1240586" y="3455012"/>
                  </a:lnTo>
                  <a:lnTo>
                    <a:pt x="1209050" y="3480466"/>
                  </a:lnTo>
                  <a:lnTo>
                    <a:pt x="1176992" y="3505259"/>
                  </a:lnTo>
                  <a:lnTo>
                    <a:pt x="1144426" y="3529380"/>
                  </a:lnTo>
                  <a:lnTo>
                    <a:pt x="1111365" y="3552820"/>
                  </a:lnTo>
                  <a:lnTo>
                    <a:pt x="1077825" y="3575567"/>
                  </a:lnTo>
                  <a:lnTo>
                    <a:pt x="1043819" y="3597612"/>
                  </a:lnTo>
                  <a:lnTo>
                    <a:pt x="1009362" y="3618947"/>
                  </a:lnTo>
                  <a:lnTo>
                    <a:pt x="974470" y="3639560"/>
                  </a:lnTo>
                  <a:lnTo>
                    <a:pt x="939156" y="3659444"/>
                  </a:lnTo>
                  <a:lnTo>
                    <a:pt x="903437" y="3678590"/>
                  </a:lnTo>
                  <a:close/>
                </a:path>
              </a:pathLst>
            </a:custGeom>
            <a:solidFill>
              <a:srgbClr val="00B591"/>
            </a:solidFill>
          </p:spPr>
          <p:txBody>
            <a:bodyPr wrap="square" lIns="0" tIns="0" rIns="0" bIns="0" rtlCol="0"/>
            <a:lstStyle/>
            <a:p>
              <a:endParaRPr>
                <a:latin typeface="Book Antiqua" panose="0204060205030503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71888" y="5496050"/>
              <a:ext cx="2778125" cy="1950720"/>
            </a:xfrm>
            <a:custGeom>
              <a:avLst/>
              <a:gdLst/>
              <a:ahLst/>
              <a:cxnLst/>
              <a:rect l="l" t="t" r="r" b="b"/>
              <a:pathLst>
                <a:path w="2778125" h="1950720">
                  <a:moveTo>
                    <a:pt x="1794131" y="1950228"/>
                  </a:moveTo>
                  <a:lnTo>
                    <a:pt x="1742536" y="1949674"/>
                  </a:lnTo>
                  <a:lnTo>
                    <a:pt x="1690975" y="1947756"/>
                  </a:lnTo>
                  <a:lnTo>
                    <a:pt x="1639482" y="1944474"/>
                  </a:lnTo>
                  <a:lnTo>
                    <a:pt x="1588094" y="1939831"/>
                  </a:lnTo>
                  <a:lnTo>
                    <a:pt x="1536847" y="1933831"/>
                  </a:lnTo>
                  <a:lnTo>
                    <a:pt x="1485776" y="1926476"/>
                  </a:lnTo>
                  <a:lnTo>
                    <a:pt x="1434918" y="1917774"/>
                  </a:lnTo>
                  <a:lnTo>
                    <a:pt x="1384308" y="1907729"/>
                  </a:lnTo>
                  <a:lnTo>
                    <a:pt x="1333982" y="1896349"/>
                  </a:lnTo>
                  <a:lnTo>
                    <a:pt x="1283974" y="1883641"/>
                  </a:lnTo>
                  <a:lnTo>
                    <a:pt x="1234319" y="1869615"/>
                  </a:lnTo>
                  <a:lnTo>
                    <a:pt x="1185054" y="1854280"/>
                  </a:lnTo>
                  <a:lnTo>
                    <a:pt x="1136211" y="1837647"/>
                  </a:lnTo>
                  <a:lnTo>
                    <a:pt x="1087825" y="1819728"/>
                  </a:lnTo>
                  <a:lnTo>
                    <a:pt x="1039930" y="1800535"/>
                  </a:lnTo>
                  <a:lnTo>
                    <a:pt x="992560" y="1780081"/>
                  </a:lnTo>
                  <a:lnTo>
                    <a:pt x="945748" y="1758382"/>
                  </a:lnTo>
                  <a:lnTo>
                    <a:pt x="899525" y="1735452"/>
                  </a:lnTo>
                  <a:lnTo>
                    <a:pt x="853926" y="1711307"/>
                  </a:lnTo>
                  <a:lnTo>
                    <a:pt x="808981" y="1685964"/>
                  </a:lnTo>
                  <a:lnTo>
                    <a:pt x="764723" y="1659441"/>
                  </a:lnTo>
                  <a:lnTo>
                    <a:pt x="721181" y="1631757"/>
                  </a:lnTo>
                  <a:lnTo>
                    <a:pt x="678388" y="1602930"/>
                  </a:lnTo>
                  <a:lnTo>
                    <a:pt x="636372" y="1572982"/>
                  </a:lnTo>
                  <a:lnTo>
                    <a:pt x="595162" y="1541932"/>
                  </a:lnTo>
                  <a:lnTo>
                    <a:pt x="554789" y="1509803"/>
                  </a:lnTo>
                  <a:lnTo>
                    <a:pt x="515280" y="1476617"/>
                  </a:lnTo>
                  <a:lnTo>
                    <a:pt x="476662" y="1442398"/>
                  </a:lnTo>
                  <a:lnTo>
                    <a:pt x="438963" y="1407169"/>
                  </a:lnTo>
                  <a:lnTo>
                    <a:pt x="402210" y="1370955"/>
                  </a:lnTo>
                  <a:lnTo>
                    <a:pt x="366427" y="1333781"/>
                  </a:lnTo>
                  <a:lnTo>
                    <a:pt x="331640" y="1295674"/>
                  </a:lnTo>
                  <a:lnTo>
                    <a:pt x="297874" y="1256660"/>
                  </a:lnTo>
                  <a:lnTo>
                    <a:pt x="265152" y="1216766"/>
                  </a:lnTo>
                  <a:lnTo>
                    <a:pt x="233496" y="1176020"/>
                  </a:lnTo>
                  <a:lnTo>
                    <a:pt x="202929" y="1134451"/>
                  </a:lnTo>
                  <a:lnTo>
                    <a:pt x="173473" y="1092089"/>
                  </a:lnTo>
                  <a:lnTo>
                    <a:pt x="145147" y="1048962"/>
                  </a:lnTo>
                  <a:lnTo>
                    <a:pt x="117973" y="1005101"/>
                  </a:lnTo>
                  <a:lnTo>
                    <a:pt x="91968" y="960536"/>
                  </a:lnTo>
                  <a:lnTo>
                    <a:pt x="67151" y="915298"/>
                  </a:lnTo>
                  <a:lnTo>
                    <a:pt x="43540" y="869420"/>
                  </a:lnTo>
                  <a:lnTo>
                    <a:pt x="21151" y="822934"/>
                  </a:lnTo>
                  <a:lnTo>
                    <a:pt x="0" y="775871"/>
                  </a:lnTo>
                  <a:lnTo>
                    <a:pt x="1789256" y="0"/>
                  </a:lnTo>
                  <a:lnTo>
                    <a:pt x="2777946" y="1681042"/>
                  </a:lnTo>
                  <a:lnTo>
                    <a:pt x="2733129" y="1706610"/>
                  </a:lnTo>
                  <a:lnTo>
                    <a:pt x="2687651" y="1730982"/>
                  </a:lnTo>
                  <a:lnTo>
                    <a:pt x="2641544" y="1754143"/>
                  </a:lnTo>
                  <a:lnTo>
                    <a:pt x="2594841" y="1776076"/>
                  </a:lnTo>
                  <a:lnTo>
                    <a:pt x="2547573" y="1796766"/>
                  </a:lnTo>
                  <a:lnTo>
                    <a:pt x="2499775" y="1816198"/>
                  </a:lnTo>
                  <a:lnTo>
                    <a:pt x="2451480" y="1834359"/>
                  </a:lnTo>
                  <a:lnTo>
                    <a:pt x="2402720" y="1851236"/>
                  </a:lnTo>
                  <a:lnTo>
                    <a:pt x="2353532" y="1866817"/>
                  </a:lnTo>
                  <a:lnTo>
                    <a:pt x="2303948" y="1881092"/>
                  </a:lnTo>
                  <a:lnTo>
                    <a:pt x="2254004" y="1894049"/>
                  </a:lnTo>
                  <a:lnTo>
                    <a:pt x="2203735" y="1905681"/>
                  </a:lnTo>
                  <a:lnTo>
                    <a:pt x="2153176" y="1915979"/>
                  </a:lnTo>
                  <a:lnTo>
                    <a:pt x="2102362" y="1924935"/>
                  </a:lnTo>
                  <a:lnTo>
                    <a:pt x="2051329" y="1932545"/>
                  </a:lnTo>
                  <a:lnTo>
                    <a:pt x="2000113" y="1938801"/>
                  </a:lnTo>
                  <a:lnTo>
                    <a:pt x="1948749" y="1943701"/>
                  </a:lnTo>
                  <a:lnTo>
                    <a:pt x="1897273" y="1947240"/>
                  </a:lnTo>
                  <a:lnTo>
                    <a:pt x="1845722" y="1949416"/>
                  </a:lnTo>
                  <a:lnTo>
                    <a:pt x="1794131" y="1950228"/>
                  </a:lnTo>
                  <a:close/>
                </a:path>
              </a:pathLst>
            </a:custGeom>
            <a:solidFill>
              <a:srgbClr val="008F97"/>
            </a:solidFill>
          </p:spPr>
          <p:txBody>
            <a:bodyPr wrap="square" lIns="0" tIns="0" rIns="0" bIns="0" rtlCol="0"/>
            <a:lstStyle/>
            <a:p>
              <a:endParaRPr>
                <a:latin typeface="Book Antiqua" panose="02040602050305030304" pitchFamily="18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05359" y="5496050"/>
              <a:ext cx="1856105" cy="864869"/>
            </a:xfrm>
            <a:custGeom>
              <a:avLst/>
              <a:gdLst/>
              <a:ahLst/>
              <a:cxnLst/>
              <a:rect l="l" t="t" r="r" b="b"/>
              <a:pathLst>
                <a:path w="1856104" h="864870">
                  <a:moveTo>
                    <a:pt x="107543" y="864327"/>
                  </a:moveTo>
                  <a:lnTo>
                    <a:pt x="86917" y="821297"/>
                  </a:lnTo>
                  <a:lnTo>
                    <a:pt x="67372" y="777827"/>
                  </a:lnTo>
                  <a:lnTo>
                    <a:pt x="48908" y="733919"/>
                  </a:lnTo>
                  <a:lnTo>
                    <a:pt x="31525" y="689572"/>
                  </a:lnTo>
                  <a:lnTo>
                    <a:pt x="15222" y="644786"/>
                  </a:lnTo>
                  <a:lnTo>
                    <a:pt x="0" y="599561"/>
                  </a:lnTo>
                  <a:lnTo>
                    <a:pt x="1855785" y="0"/>
                  </a:lnTo>
                  <a:lnTo>
                    <a:pt x="107543" y="864327"/>
                  </a:lnTo>
                  <a:close/>
                </a:path>
              </a:pathLst>
            </a:custGeom>
            <a:solidFill>
              <a:srgbClr val="006790"/>
            </a:solidFill>
          </p:spPr>
          <p:txBody>
            <a:bodyPr wrap="square" lIns="0" tIns="0" rIns="0" bIns="0" rtlCol="0"/>
            <a:lstStyle/>
            <a:p>
              <a:endParaRPr>
                <a:latin typeface="Book Antiqua" panose="02040602050305030304" pitchFamily="18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411032" y="4464266"/>
              <a:ext cx="1950720" cy="1723389"/>
            </a:xfrm>
            <a:custGeom>
              <a:avLst/>
              <a:gdLst/>
              <a:ahLst/>
              <a:cxnLst/>
              <a:rect l="l" t="t" r="r" b="b"/>
              <a:pathLst>
                <a:path w="1950720" h="1723389">
                  <a:moveTo>
                    <a:pt x="126611" y="1723346"/>
                  </a:moveTo>
                  <a:lnTo>
                    <a:pt x="107476" y="1670622"/>
                  </a:lnTo>
                  <a:lnTo>
                    <a:pt x="89880" y="1617413"/>
                  </a:lnTo>
                  <a:lnTo>
                    <a:pt x="73822" y="1563720"/>
                  </a:lnTo>
                  <a:lnTo>
                    <a:pt x="59302" y="1509542"/>
                  </a:lnTo>
                  <a:lnTo>
                    <a:pt x="46344" y="1454971"/>
                  </a:lnTo>
                  <a:lnTo>
                    <a:pt x="34969" y="1400094"/>
                  </a:lnTo>
                  <a:lnTo>
                    <a:pt x="25178" y="1344913"/>
                  </a:lnTo>
                  <a:lnTo>
                    <a:pt x="16971" y="1289427"/>
                  </a:lnTo>
                  <a:lnTo>
                    <a:pt x="10360" y="1233729"/>
                  </a:lnTo>
                  <a:lnTo>
                    <a:pt x="5357" y="1177910"/>
                  </a:lnTo>
                  <a:lnTo>
                    <a:pt x="1962" y="1121970"/>
                  </a:lnTo>
                  <a:lnTo>
                    <a:pt x="176" y="1065909"/>
                  </a:lnTo>
                  <a:lnTo>
                    <a:pt x="0" y="1009820"/>
                  </a:lnTo>
                  <a:lnTo>
                    <a:pt x="1435" y="953796"/>
                  </a:lnTo>
                  <a:lnTo>
                    <a:pt x="4481" y="897835"/>
                  </a:lnTo>
                  <a:lnTo>
                    <a:pt x="9139" y="841940"/>
                  </a:lnTo>
                  <a:lnTo>
                    <a:pt x="15400" y="786201"/>
                  </a:lnTo>
                  <a:lnTo>
                    <a:pt x="23254" y="730711"/>
                  </a:lnTo>
                  <a:lnTo>
                    <a:pt x="32702" y="675471"/>
                  </a:lnTo>
                  <a:lnTo>
                    <a:pt x="43743" y="620479"/>
                  </a:lnTo>
                  <a:lnTo>
                    <a:pt x="56358" y="565826"/>
                  </a:lnTo>
                  <a:lnTo>
                    <a:pt x="70527" y="511604"/>
                  </a:lnTo>
                  <a:lnTo>
                    <a:pt x="86251" y="457812"/>
                  </a:lnTo>
                  <a:lnTo>
                    <a:pt x="103529" y="404451"/>
                  </a:lnTo>
                  <a:lnTo>
                    <a:pt x="122332" y="351607"/>
                  </a:lnTo>
                  <a:lnTo>
                    <a:pt x="142629" y="299369"/>
                  </a:lnTo>
                  <a:lnTo>
                    <a:pt x="164421" y="247736"/>
                  </a:lnTo>
                  <a:lnTo>
                    <a:pt x="187708" y="196709"/>
                  </a:lnTo>
                  <a:lnTo>
                    <a:pt x="212450" y="146372"/>
                  </a:lnTo>
                  <a:lnTo>
                    <a:pt x="238608" y="96808"/>
                  </a:lnTo>
                  <a:lnTo>
                    <a:pt x="266181" y="48017"/>
                  </a:lnTo>
                  <a:lnTo>
                    <a:pt x="295169" y="0"/>
                  </a:lnTo>
                  <a:lnTo>
                    <a:pt x="1950112" y="1031783"/>
                  </a:lnTo>
                  <a:lnTo>
                    <a:pt x="126611" y="1723346"/>
                  </a:lnTo>
                  <a:close/>
                </a:path>
              </a:pathLst>
            </a:custGeom>
            <a:solidFill>
              <a:srgbClr val="004079"/>
            </a:solidFill>
          </p:spPr>
          <p:txBody>
            <a:bodyPr wrap="square" lIns="0" tIns="0" rIns="0" bIns="0" rtlCol="0"/>
            <a:lstStyle/>
            <a:p>
              <a:endParaRPr>
                <a:latin typeface="Book Antiqua" panose="02040602050305030304" pitchFamily="18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656702" y="3916367"/>
              <a:ext cx="1704975" cy="1579880"/>
            </a:xfrm>
            <a:custGeom>
              <a:avLst/>
              <a:gdLst/>
              <a:ahLst/>
              <a:cxnLst/>
              <a:rect l="l" t="t" r="r" b="b"/>
              <a:pathLst>
                <a:path w="1704975" h="1579879">
                  <a:moveTo>
                    <a:pt x="1704442" y="1579682"/>
                  </a:moveTo>
                  <a:lnTo>
                    <a:pt x="0" y="631900"/>
                  </a:lnTo>
                  <a:lnTo>
                    <a:pt x="26562" y="585619"/>
                  </a:lnTo>
                  <a:lnTo>
                    <a:pt x="54313" y="540180"/>
                  </a:lnTo>
                  <a:lnTo>
                    <a:pt x="83250" y="495583"/>
                  </a:lnTo>
                  <a:lnTo>
                    <a:pt x="113375" y="451827"/>
                  </a:lnTo>
                  <a:lnTo>
                    <a:pt x="144688" y="408913"/>
                  </a:lnTo>
                  <a:lnTo>
                    <a:pt x="177188" y="366840"/>
                  </a:lnTo>
                  <a:lnTo>
                    <a:pt x="210875" y="325610"/>
                  </a:lnTo>
                  <a:lnTo>
                    <a:pt x="245750" y="285220"/>
                  </a:lnTo>
                  <a:lnTo>
                    <a:pt x="281706" y="245792"/>
                  </a:lnTo>
                  <a:lnTo>
                    <a:pt x="318640" y="207442"/>
                  </a:lnTo>
                  <a:lnTo>
                    <a:pt x="356550" y="170171"/>
                  </a:lnTo>
                  <a:lnTo>
                    <a:pt x="395438" y="133979"/>
                  </a:lnTo>
                  <a:lnTo>
                    <a:pt x="435302" y="98866"/>
                  </a:lnTo>
                  <a:lnTo>
                    <a:pt x="476143" y="64831"/>
                  </a:lnTo>
                  <a:lnTo>
                    <a:pt x="517961" y="31876"/>
                  </a:lnTo>
                  <a:lnTo>
                    <a:pt x="560756" y="0"/>
                  </a:lnTo>
                  <a:lnTo>
                    <a:pt x="1704442" y="1579682"/>
                  </a:lnTo>
                  <a:close/>
                </a:path>
              </a:pathLst>
            </a:custGeom>
            <a:solidFill>
              <a:srgbClr val="001A53"/>
            </a:solidFill>
          </p:spPr>
          <p:txBody>
            <a:bodyPr wrap="square" lIns="0" tIns="0" rIns="0" bIns="0" rtlCol="0"/>
            <a:lstStyle/>
            <a:p>
              <a:endParaRPr>
                <a:latin typeface="Book Antiqua" panose="02040602050305030304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139936" y="3655293"/>
              <a:ext cx="1221740" cy="1840864"/>
            </a:xfrm>
            <a:custGeom>
              <a:avLst/>
              <a:gdLst/>
              <a:ahLst/>
              <a:cxnLst/>
              <a:rect l="l" t="t" r="r" b="b"/>
              <a:pathLst>
                <a:path w="1221739" h="1840864">
                  <a:moveTo>
                    <a:pt x="1221207" y="1840756"/>
                  </a:moveTo>
                  <a:lnTo>
                    <a:pt x="0" y="320208"/>
                  </a:lnTo>
                  <a:lnTo>
                    <a:pt x="37337" y="290957"/>
                  </a:lnTo>
                  <a:lnTo>
                    <a:pt x="75316" y="262662"/>
                  </a:lnTo>
                  <a:lnTo>
                    <a:pt x="113938" y="235322"/>
                  </a:lnTo>
                  <a:lnTo>
                    <a:pt x="153202" y="208939"/>
                  </a:lnTo>
                  <a:lnTo>
                    <a:pt x="193108" y="183511"/>
                  </a:lnTo>
                  <a:lnTo>
                    <a:pt x="233657" y="159039"/>
                  </a:lnTo>
                  <a:lnTo>
                    <a:pt x="274848" y="135523"/>
                  </a:lnTo>
                  <a:lnTo>
                    <a:pt x="316595" y="113011"/>
                  </a:lnTo>
                  <a:lnTo>
                    <a:pt x="358814" y="91549"/>
                  </a:lnTo>
                  <a:lnTo>
                    <a:pt x="401504" y="71137"/>
                  </a:lnTo>
                  <a:lnTo>
                    <a:pt x="444666" y="51777"/>
                  </a:lnTo>
                  <a:lnTo>
                    <a:pt x="488299" y="33467"/>
                  </a:lnTo>
                  <a:lnTo>
                    <a:pt x="532403" y="16208"/>
                  </a:lnTo>
                  <a:lnTo>
                    <a:pt x="576978" y="0"/>
                  </a:lnTo>
                  <a:lnTo>
                    <a:pt x="1221207" y="1840756"/>
                  </a:lnTo>
                  <a:close/>
                </a:path>
              </a:pathLst>
            </a:custGeom>
            <a:solidFill>
              <a:srgbClr val="502E6E"/>
            </a:solidFill>
          </p:spPr>
          <p:txBody>
            <a:bodyPr wrap="square" lIns="0" tIns="0" rIns="0" bIns="0" rtlCol="0"/>
            <a:lstStyle/>
            <a:p>
              <a:endParaRPr>
                <a:latin typeface="Book Antiqua" panose="02040602050305030304" pitchFamily="18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625721" y="3547938"/>
              <a:ext cx="735965" cy="1948180"/>
            </a:xfrm>
            <a:custGeom>
              <a:avLst/>
              <a:gdLst/>
              <a:ahLst/>
              <a:cxnLst/>
              <a:rect l="l" t="t" r="r" b="b"/>
              <a:pathLst>
                <a:path w="735964" h="1948179">
                  <a:moveTo>
                    <a:pt x="735423" y="1948111"/>
                  </a:moveTo>
                  <a:lnTo>
                    <a:pt x="0" y="141853"/>
                  </a:lnTo>
                  <a:lnTo>
                    <a:pt x="44142" y="124500"/>
                  </a:lnTo>
                  <a:lnTo>
                    <a:pt x="88626" y="108246"/>
                  </a:lnTo>
                  <a:lnTo>
                    <a:pt x="133453" y="93092"/>
                  </a:lnTo>
                  <a:lnTo>
                    <a:pt x="178622" y="79038"/>
                  </a:lnTo>
                  <a:lnTo>
                    <a:pt x="224133" y="66083"/>
                  </a:lnTo>
                  <a:lnTo>
                    <a:pt x="269986" y="54227"/>
                  </a:lnTo>
                  <a:lnTo>
                    <a:pt x="316181" y="43472"/>
                  </a:lnTo>
                  <a:lnTo>
                    <a:pt x="362623" y="33836"/>
                  </a:lnTo>
                  <a:lnTo>
                    <a:pt x="409216" y="25343"/>
                  </a:lnTo>
                  <a:lnTo>
                    <a:pt x="455960" y="17991"/>
                  </a:lnTo>
                  <a:lnTo>
                    <a:pt x="502856" y="11781"/>
                  </a:lnTo>
                  <a:lnTo>
                    <a:pt x="549902" y="6712"/>
                  </a:lnTo>
                  <a:lnTo>
                    <a:pt x="597100" y="2785"/>
                  </a:lnTo>
                  <a:lnTo>
                    <a:pt x="644449" y="0"/>
                  </a:lnTo>
                  <a:lnTo>
                    <a:pt x="735423" y="1948111"/>
                  </a:lnTo>
                  <a:close/>
                </a:path>
              </a:pathLst>
            </a:custGeom>
            <a:solidFill>
              <a:srgbClr val="8C4881"/>
            </a:solidFill>
          </p:spPr>
          <p:txBody>
            <a:bodyPr wrap="square" lIns="0" tIns="0" rIns="0" bIns="0" rtlCol="0"/>
            <a:lstStyle/>
            <a:p>
              <a:endParaRPr>
                <a:latin typeface="Book Antiqua" panose="02040602050305030304" pitchFamily="18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172920" y="3545815"/>
              <a:ext cx="188595" cy="1950720"/>
            </a:xfrm>
            <a:custGeom>
              <a:avLst/>
              <a:gdLst/>
              <a:ahLst/>
              <a:cxnLst/>
              <a:rect l="l" t="t" r="r" b="b"/>
              <a:pathLst>
                <a:path w="188595" h="1950720">
                  <a:moveTo>
                    <a:pt x="188224" y="1950234"/>
                  </a:moveTo>
                  <a:lnTo>
                    <a:pt x="0" y="9104"/>
                  </a:lnTo>
                  <a:lnTo>
                    <a:pt x="46998" y="5121"/>
                  </a:lnTo>
                  <a:lnTo>
                    <a:pt x="94002" y="2276"/>
                  </a:lnTo>
                  <a:lnTo>
                    <a:pt x="141012" y="569"/>
                  </a:lnTo>
                  <a:lnTo>
                    <a:pt x="188029" y="0"/>
                  </a:lnTo>
                  <a:lnTo>
                    <a:pt x="188224" y="1950234"/>
                  </a:lnTo>
                  <a:close/>
                </a:path>
              </a:pathLst>
            </a:custGeom>
            <a:solidFill>
              <a:srgbClr val="C3698E"/>
            </a:solidFill>
          </p:spPr>
          <p:txBody>
            <a:bodyPr wrap="square" lIns="0" tIns="0" rIns="0" bIns="0" rtlCol="0"/>
            <a:lstStyle/>
            <a:p>
              <a:endParaRPr>
                <a:latin typeface="Book Antiqua" panose="02040602050305030304" pitchFamily="18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361144" y="3545815"/>
              <a:ext cx="635" cy="1950720"/>
            </a:xfrm>
            <a:custGeom>
              <a:avLst/>
              <a:gdLst/>
              <a:ahLst/>
              <a:cxnLst/>
              <a:rect l="l" t="t" r="r" b="b"/>
              <a:pathLst>
                <a:path w="635" h="1950720">
                  <a:moveTo>
                    <a:pt x="0" y="1950234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0" y="1950234"/>
                  </a:lnTo>
                  <a:close/>
                </a:path>
              </a:pathLst>
            </a:custGeom>
            <a:solidFill>
              <a:srgbClr val="F29099"/>
            </a:solidFill>
          </p:spPr>
          <p:txBody>
            <a:bodyPr wrap="square" lIns="0" tIns="0" rIns="0" bIns="0" rtlCol="0"/>
            <a:lstStyle/>
            <a:p>
              <a:endParaRPr>
                <a:latin typeface="Book Antiqua" panose="02040602050305030304" pitchFamily="18" charset="0"/>
              </a:endParaRPr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063916" y="987488"/>
            <a:ext cx="66446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Book Antiqua" panose="02040602050305030304" pitchFamily="18" charset="0"/>
              </a:rPr>
              <a:t>Relative</a:t>
            </a:r>
            <a:r>
              <a:rPr spc="-30" dirty="0">
                <a:latin typeface="Book Antiqua" panose="02040602050305030304" pitchFamily="18" charset="0"/>
              </a:rPr>
              <a:t> </a:t>
            </a:r>
            <a:r>
              <a:rPr spc="-5" dirty="0">
                <a:latin typeface="Book Antiqua" panose="02040602050305030304" pitchFamily="18" charset="0"/>
              </a:rPr>
              <a:t>importance</a:t>
            </a:r>
            <a:r>
              <a:rPr spc="-30" dirty="0">
                <a:latin typeface="Book Antiqua" panose="02040602050305030304" pitchFamily="18" charset="0"/>
              </a:rPr>
              <a:t> </a:t>
            </a:r>
            <a:r>
              <a:rPr spc="-5" dirty="0">
                <a:latin typeface="Book Antiqua" panose="02040602050305030304" pitchFamily="18" charset="0"/>
              </a:rPr>
              <a:t>of</a:t>
            </a:r>
            <a:r>
              <a:rPr spc="-30" dirty="0">
                <a:latin typeface="Book Antiqua" panose="02040602050305030304" pitchFamily="18" charset="0"/>
              </a:rPr>
              <a:t> </a:t>
            </a:r>
            <a:r>
              <a:rPr spc="-5" dirty="0">
                <a:latin typeface="Book Antiqua" panose="02040602050305030304" pitchFamily="18" charset="0"/>
              </a:rPr>
              <a:t>features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276294" y="1689172"/>
            <a:ext cx="62198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Book Antiqua" panose="02040602050305030304" pitchFamily="18" charset="0"/>
                <a:cs typeface="Arial MT"/>
              </a:rPr>
              <a:t>when</a:t>
            </a:r>
            <a:r>
              <a:rPr sz="2500" spc="-15" dirty="0">
                <a:latin typeface="Book Antiqua" panose="02040602050305030304" pitchFamily="18" charset="0"/>
                <a:cs typeface="Arial MT"/>
              </a:rPr>
              <a:t> </a:t>
            </a:r>
            <a:r>
              <a:rPr sz="2500" spc="-5" dirty="0">
                <a:latin typeface="Book Antiqua" panose="02040602050305030304" pitchFamily="18" charset="0"/>
                <a:cs typeface="Arial MT"/>
              </a:rPr>
              <a:t>predicting</a:t>
            </a:r>
            <a:r>
              <a:rPr sz="2500" spc="-10" dirty="0">
                <a:latin typeface="Book Antiqua" panose="02040602050305030304" pitchFamily="18" charset="0"/>
                <a:cs typeface="Arial MT"/>
              </a:rPr>
              <a:t> </a:t>
            </a:r>
            <a:r>
              <a:rPr sz="2500" spc="-5" dirty="0">
                <a:latin typeface="Book Antiqua" panose="02040602050305030304" pitchFamily="18" charset="0"/>
                <a:cs typeface="Arial MT"/>
              </a:rPr>
              <a:t>estimated</a:t>
            </a:r>
            <a:r>
              <a:rPr sz="2500" spc="-10" dirty="0">
                <a:latin typeface="Book Antiqua" panose="02040602050305030304" pitchFamily="18" charset="0"/>
                <a:cs typeface="Arial MT"/>
              </a:rPr>
              <a:t> </a:t>
            </a:r>
            <a:r>
              <a:rPr sz="2500" spc="-5" dirty="0">
                <a:latin typeface="Book Antiqua" panose="02040602050305030304" pitchFamily="18" charset="0"/>
                <a:cs typeface="Arial MT"/>
              </a:rPr>
              <a:t>stock</a:t>
            </a:r>
            <a:r>
              <a:rPr sz="2500" spc="-10" dirty="0">
                <a:latin typeface="Book Antiqua" panose="02040602050305030304" pitchFamily="18" charset="0"/>
                <a:cs typeface="Arial MT"/>
              </a:rPr>
              <a:t> </a:t>
            </a:r>
            <a:r>
              <a:rPr sz="2500" spc="-5" dirty="0">
                <a:latin typeface="Book Antiqua" panose="02040602050305030304" pitchFamily="18" charset="0"/>
                <a:cs typeface="Arial MT"/>
              </a:rPr>
              <a:t>percentage</a:t>
            </a:r>
            <a:endParaRPr sz="2500" dirty="0">
              <a:latin typeface="Book Antiqua" panose="02040602050305030304" pitchFamily="18" charset="0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66150" y="3476831"/>
            <a:ext cx="6983095" cy="2112010"/>
          </a:xfrm>
          <a:prstGeom prst="rect">
            <a:avLst/>
          </a:prstGeom>
        </p:spPr>
        <p:txBody>
          <a:bodyPr vert="horz" wrap="square" lIns="0" tIns="361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0"/>
              </a:spcBef>
            </a:pPr>
            <a:r>
              <a:rPr sz="4000" b="1" spc="-5" dirty="0">
                <a:latin typeface="Book Antiqua" panose="02040602050305030304" pitchFamily="18" charset="0"/>
                <a:cs typeface="Arial"/>
              </a:rPr>
              <a:t>Price</a:t>
            </a:r>
            <a:r>
              <a:rPr sz="4000" b="1" spc="-30" dirty="0">
                <a:latin typeface="Book Antiqua" panose="02040602050305030304" pitchFamily="18" charset="0"/>
                <a:cs typeface="Arial"/>
              </a:rPr>
              <a:t> </a:t>
            </a:r>
            <a:r>
              <a:rPr sz="4000" b="1" dirty="0">
                <a:latin typeface="Book Antiqua" panose="02040602050305030304" pitchFamily="18" charset="0"/>
                <a:cs typeface="Arial"/>
              </a:rPr>
              <a:t>is</a:t>
            </a:r>
            <a:r>
              <a:rPr sz="4000" b="1" spc="-30" dirty="0">
                <a:latin typeface="Book Antiqua" panose="02040602050305030304" pitchFamily="18" charset="0"/>
                <a:cs typeface="Arial"/>
              </a:rPr>
              <a:t> </a:t>
            </a:r>
            <a:r>
              <a:rPr sz="4000" b="1" spc="-5" dirty="0">
                <a:latin typeface="Book Antiqua" panose="02040602050305030304" pitchFamily="18" charset="0"/>
                <a:cs typeface="Arial"/>
              </a:rPr>
              <a:t>important</a:t>
            </a:r>
            <a:endParaRPr sz="4000" dirty="0">
              <a:latin typeface="Book Antiqua" panose="02040602050305030304" pitchFamily="18" charset="0"/>
              <a:cs typeface="Arial"/>
            </a:endParaRPr>
          </a:p>
          <a:p>
            <a:pPr marL="12700" marR="5080">
              <a:lnSpc>
                <a:spcPct val="106300"/>
              </a:lnSpc>
              <a:spcBef>
                <a:spcPts val="1225"/>
              </a:spcBef>
            </a:pPr>
            <a:r>
              <a:rPr sz="2000" spc="-5" dirty="0">
                <a:latin typeface="Book Antiqua" panose="02040602050305030304" pitchFamily="18" charset="0"/>
                <a:cs typeface="Arial MT"/>
              </a:rPr>
              <a:t>Price was an important feature in the model, but </a:t>
            </a:r>
            <a:r>
              <a:rPr lang="en-IN" sz="2000" spc="-5" dirty="0">
                <a:latin typeface="Book Antiqua" panose="02040602050305030304" pitchFamily="18" charset="0"/>
                <a:cs typeface="Arial MT"/>
              </a:rPr>
              <a:t>the </a:t>
            </a:r>
            <a:r>
              <a:rPr sz="2000" spc="-5" dirty="0">
                <a:latin typeface="Book Antiqua" panose="02040602050305030304" pitchFamily="18" charset="0"/>
                <a:cs typeface="Arial MT"/>
              </a:rPr>
              <a:t>category was</a:t>
            </a:r>
            <a:r>
              <a:rPr lang="en-IN" sz="2000" spc="-5" dirty="0">
                <a:latin typeface="Book Antiqua" panose="02040602050305030304" pitchFamily="18" charset="0"/>
                <a:cs typeface="Arial MT"/>
              </a:rPr>
              <a:t> </a:t>
            </a:r>
            <a:r>
              <a:rPr sz="2000" spc="-5" dirty="0">
                <a:latin typeface="Book Antiqua" panose="02040602050305030304" pitchFamily="18" charset="0"/>
                <a:cs typeface="Arial MT"/>
              </a:rPr>
              <a:t>not. Are there more features about the products that we can</a:t>
            </a:r>
            <a:r>
              <a:rPr lang="en-IN" sz="2000" spc="-5" dirty="0">
                <a:latin typeface="Book Antiqua" panose="02040602050305030304" pitchFamily="18" charset="0"/>
                <a:cs typeface="Arial MT"/>
              </a:rPr>
              <a:t> </a:t>
            </a:r>
            <a:r>
              <a:rPr sz="2000" spc="-5" dirty="0">
                <a:latin typeface="Book Antiqua" panose="02040602050305030304" pitchFamily="18" charset="0"/>
                <a:cs typeface="Arial MT"/>
              </a:rPr>
              <a:t>use</a:t>
            </a:r>
            <a:r>
              <a:rPr sz="2000" spc="-10" dirty="0">
                <a:latin typeface="Book Antiqua" panose="02040602050305030304" pitchFamily="18" charset="0"/>
                <a:cs typeface="Arial MT"/>
              </a:rPr>
              <a:t> </a:t>
            </a:r>
            <a:r>
              <a:rPr sz="2000" spc="-5" dirty="0">
                <a:latin typeface="Book Antiqua" panose="02040602050305030304" pitchFamily="18" charset="0"/>
                <a:cs typeface="Arial MT"/>
              </a:rPr>
              <a:t>to include in the</a:t>
            </a:r>
            <a:r>
              <a:rPr sz="2000" spc="-10" dirty="0">
                <a:latin typeface="Book Antiqua" panose="02040602050305030304" pitchFamily="18" charset="0"/>
                <a:cs typeface="Arial MT"/>
              </a:rPr>
              <a:t> </a:t>
            </a:r>
            <a:r>
              <a:rPr sz="2000" spc="-5" dirty="0">
                <a:latin typeface="Book Antiqua" panose="02040602050305030304" pitchFamily="18" charset="0"/>
                <a:cs typeface="Arial MT"/>
              </a:rPr>
              <a:t>model?</a:t>
            </a:r>
            <a:endParaRPr sz="2000" dirty="0">
              <a:latin typeface="Book Antiqua" panose="02040602050305030304" pitchFamily="18" charset="0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66150" y="6235853"/>
            <a:ext cx="6884670" cy="2435860"/>
          </a:xfrm>
          <a:prstGeom prst="rect">
            <a:avLst/>
          </a:prstGeom>
        </p:spPr>
        <p:txBody>
          <a:bodyPr vert="horz" wrap="square" lIns="0" tIns="361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0"/>
              </a:spcBef>
            </a:pPr>
            <a:r>
              <a:rPr sz="4000" b="1" spc="-5" dirty="0">
                <a:latin typeface="Book Antiqua" panose="02040602050305030304" pitchFamily="18" charset="0"/>
                <a:cs typeface="Arial"/>
              </a:rPr>
              <a:t>Build</a:t>
            </a:r>
            <a:r>
              <a:rPr sz="4000" b="1" spc="-30" dirty="0">
                <a:latin typeface="Book Antiqua" panose="02040602050305030304" pitchFamily="18" charset="0"/>
                <a:cs typeface="Arial"/>
              </a:rPr>
              <a:t> </a:t>
            </a:r>
            <a:r>
              <a:rPr sz="4000" b="1" spc="-5" dirty="0">
                <a:latin typeface="Book Antiqua" panose="02040602050305030304" pitchFamily="18" charset="0"/>
                <a:cs typeface="Arial"/>
              </a:rPr>
              <a:t>on</a:t>
            </a:r>
            <a:r>
              <a:rPr sz="4000" b="1" spc="-25" dirty="0">
                <a:latin typeface="Book Antiqua" panose="02040602050305030304" pitchFamily="18" charset="0"/>
                <a:cs typeface="Arial"/>
              </a:rPr>
              <a:t> </a:t>
            </a:r>
            <a:r>
              <a:rPr sz="4000" b="1" spc="-5" dirty="0">
                <a:latin typeface="Book Antiqua" panose="02040602050305030304" pitchFamily="18" charset="0"/>
                <a:cs typeface="Arial"/>
              </a:rPr>
              <a:t>IoT</a:t>
            </a:r>
            <a:endParaRPr sz="4000" dirty="0">
              <a:latin typeface="Book Antiqua" panose="02040602050305030304" pitchFamily="18" charset="0"/>
              <a:cs typeface="Arial"/>
            </a:endParaRPr>
          </a:p>
          <a:p>
            <a:pPr marL="12700" marR="5080">
              <a:lnSpc>
                <a:spcPct val="106300"/>
              </a:lnSpc>
              <a:spcBef>
                <a:spcPts val="1225"/>
              </a:spcBef>
            </a:pPr>
            <a:r>
              <a:rPr sz="2000" spc="-5" dirty="0">
                <a:latin typeface="Book Antiqua" panose="02040602050305030304" pitchFamily="18" charset="0"/>
                <a:cs typeface="Arial MT"/>
              </a:rPr>
              <a:t>Temperature was also significant within the model, with more </a:t>
            </a:r>
            <a:r>
              <a:rPr sz="2000" spc="-545" dirty="0">
                <a:latin typeface="Book Antiqua" panose="02040602050305030304" pitchFamily="18" charset="0"/>
                <a:cs typeface="Arial MT"/>
              </a:rPr>
              <a:t> </a:t>
            </a:r>
            <a:r>
              <a:rPr sz="2000" spc="-5" dirty="0">
                <a:latin typeface="Book Antiqua" panose="02040602050305030304" pitchFamily="18" charset="0"/>
                <a:cs typeface="Arial MT"/>
              </a:rPr>
              <a:t>IoT data across </a:t>
            </a:r>
            <a:r>
              <a:rPr sz="2000" dirty="0">
                <a:latin typeface="Book Antiqua" panose="02040602050305030304" pitchFamily="18" charset="0"/>
                <a:cs typeface="Arial MT"/>
              </a:rPr>
              <a:t>a </a:t>
            </a:r>
            <a:r>
              <a:rPr sz="2000" spc="-5" dirty="0">
                <a:latin typeface="Book Antiqua" panose="02040602050305030304" pitchFamily="18" charset="0"/>
                <a:cs typeface="Arial MT"/>
              </a:rPr>
              <a:t>larger time period, we believe the accuracy</a:t>
            </a:r>
            <a:r>
              <a:rPr lang="en-IN" sz="2000" spc="-5" dirty="0">
                <a:latin typeface="Book Antiqua" panose="02040602050305030304" pitchFamily="18" charset="0"/>
                <a:cs typeface="Arial MT"/>
              </a:rPr>
              <a:t> </a:t>
            </a:r>
            <a:r>
              <a:rPr sz="2000" spc="-5" dirty="0">
                <a:latin typeface="Book Antiqua" panose="02040602050305030304" pitchFamily="18" charset="0"/>
                <a:cs typeface="Arial MT"/>
              </a:rPr>
              <a:t>of this model will increase. It also opens up the potential to</a:t>
            </a:r>
            <a:r>
              <a:rPr lang="en-IN" sz="2000" spc="-5" dirty="0">
                <a:latin typeface="Book Antiqua" panose="02040602050305030304" pitchFamily="18" charset="0"/>
                <a:cs typeface="Arial MT"/>
              </a:rPr>
              <a:t> </a:t>
            </a:r>
            <a:r>
              <a:rPr sz="2000" spc="-5" dirty="0">
                <a:latin typeface="Book Antiqua" panose="02040602050305030304" pitchFamily="18" charset="0"/>
                <a:cs typeface="Arial MT"/>
              </a:rPr>
              <a:t>use</a:t>
            </a:r>
            <a:r>
              <a:rPr sz="2000" spc="-10" dirty="0">
                <a:latin typeface="Book Antiqua" panose="02040602050305030304" pitchFamily="18" charset="0"/>
                <a:cs typeface="Arial MT"/>
              </a:rPr>
              <a:t> </a:t>
            </a:r>
            <a:r>
              <a:rPr lang="en-IN" sz="2000" spc="-5" dirty="0">
                <a:latin typeface="Book Antiqua" panose="02040602050305030304" pitchFamily="18" charset="0"/>
                <a:cs typeface="Arial MT"/>
              </a:rPr>
              <a:t>open-source</a:t>
            </a:r>
            <a:r>
              <a:rPr sz="2000" spc="-5" dirty="0">
                <a:latin typeface="Book Antiqua" panose="02040602050305030304" pitchFamily="18" charset="0"/>
                <a:cs typeface="Arial MT"/>
              </a:rPr>
              <a:t> data,</a:t>
            </a:r>
            <a:r>
              <a:rPr sz="2000" spc="-10" dirty="0">
                <a:latin typeface="Book Antiqua" panose="02040602050305030304" pitchFamily="18" charset="0"/>
                <a:cs typeface="Arial MT"/>
              </a:rPr>
              <a:t> </a:t>
            </a:r>
            <a:r>
              <a:rPr sz="2000" spc="-5" dirty="0">
                <a:latin typeface="Book Antiqua" panose="02040602050305030304" pitchFamily="18" charset="0"/>
                <a:cs typeface="Arial MT"/>
              </a:rPr>
              <a:t>such as weather.</a:t>
            </a:r>
            <a:endParaRPr sz="2000" dirty="0">
              <a:latin typeface="Book Antiqua" panose="02040602050305030304" pitchFamily="18" charset="0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140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 Antiqua</vt:lpstr>
      <vt:lpstr>Calibri</vt:lpstr>
      <vt:lpstr>Office Theme</vt:lpstr>
      <vt:lpstr>Relative importance of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Answer</dc:title>
  <dc:creator>Arun</dc:creator>
  <cp:keywords>DAFAC-ke7pA,BADP7EGSLeo</cp:keywords>
  <cp:lastModifiedBy>Sanjay Shinde</cp:lastModifiedBy>
  <cp:revision>1</cp:revision>
  <dcterms:created xsi:type="dcterms:W3CDTF">2023-07-09T09:48:24Z</dcterms:created>
  <dcterms:modified xsi:type="dcterms:W3CDTF">2023-07-09T09:57:07Z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2022-05-07T00:00:00Z</vt:filetime>
  </property>
  <property fmtid="{D5CDD505-2E9C-101B-9397-08002B2CF9AE}" pid="3" name="Creator">
    <vt:lpwstr>Canva</vt:lpwstr>
  </property>
  <property fmtid="{D5CDD505-2E9C-101B-9397-08002B2CF9AE}" pid="4" name="LastSaved">
    <vt:filetime>2023-07-09T00:00:00Z</vt:filetime>
  </property>
</Properties>
</file>