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75" r:id="rId5"/>
    <p:sldId id="284" r:id="rId6"/>
    <p:sldId id="266" r:id="rId7"/>
    <p:sldId id="267" r:id="rId8"/>
    <p:sldId id="285" r:id="rId9"/>
    <p:sldId id="272" r:id="rId10"/>
    <p:sldId id="260" r:id="rId11"/>
    <p:sldId id="274" r:id="rId12"/>
    <p:sldId id="276" r:id="rId13"/>
    <p:sldId id="277" r:id="rId14"/>
    <p:sldId id="280" r:id="rId15"/>
    <p:sldId id="278" r:id="rId16"/>
    <p:sldId id="279" r:id="rId17"/>
    <p:sldId id="281" r:id="rId18"/>
    <p:sldId id="282" r:id="rId19"/>
    <p:sldId id="286" r:id="rId20"/>
    <p:sldId id="283" r:id="rId21"/>
    <p:sldId id="287" r:id="rId22"/>
    <p:sldId id="288" r:id="rId23"/>
    <p:sldId id="2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D477CB-9646-488C-8339-C0E6FAD3EC9C}">
          <p14:sldIdLst>
            <p14:sldId id="256"/>
            <p14:sldId id="257"/>
            <p14:sldId id="258"/>
            <p14:sldId id="275"/>
            <p14:sldId id="284"/>
            <p14:sldId id="266"/>
            <p14:sldId id="267"/>
            <p14:sldId id="285"/>
            <p14:sldId id="272"/>
            <p14:sldId id="260"/>
            <p14:sldId id="274"/>
            <p14:sldId id="276"/>
            <p14:sldId id="277"/>
            <p14:sldId id="280"/>
            <p14:sldId id="278"/>
            <p14:sldId id="279"/>
            <p14:sldId id="281"/>
            <p14:sldId id="282"/>
            <p14:sldId id="286"/>
            <p14:sldId id="283"/>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4660"/>
  </p:normalViewPr>
  <p:slideViewPr>
    <p:cSldViewPr snapToGrid="0">
      <p:cViewPr varScale="1">
        <p:scale>
          <a:sx n="82" d="100"/>
          <a:sy n="82" d="100"/>
        </p:scale>
        <p:origin x="7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FAD3A76-1351-46B3-8E68-A76074EC5B7C}" type="datetimeFigureOut">
              <a:rPr lang="en-US" smtClean="0"/>
              <a:t>11/13/2021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104343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21244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581658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407589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272649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4133751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1377014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FAD3A76-1351-46B3-8E68-A76074EC5B7C}" type="datetimeFigureOut">
              <a:rPr lang="en-US" smtClean="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3759915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FAD3A76-1351-46B3-8E68-A76074EC5B7C}" type="datetimeFigureOut">
              <a:rPr lang="en-US" smtClean="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239040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28130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334661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109486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239328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359766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317199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303821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AD3A76-1351-46B3-8E68-A76074EC5B7C}" type="datetimeFigureOut">
              <a:rPr lang="en-US" smtClean="0"/>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83AE28-8AD4-46E1-8FD9-ECEDAF85B140}" type="slidenum">
              <a:rPr lang="en-US" smtClean="0"/>
              <a:t>‹#›</a:t>
            </a:fld>
            <a:endParaRPr lang="en-US" dirty="0"/>
          </a:p>
        </p:txBody>
      </p:sp>
    </p:spTree>
    <p:extLst>
      <p:ext uri="{BB962C8B-B14F-4D97-AF65-F5344CB8AC3E}">
        <p14:creationId xmlns:p14="http://schemas.microsoft.com/office/powerpoint/2010/main" val="48740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FAD3A76-1351-46B3-8E68-A76074EC5B7C}" type="datetimeFigureOut">
              <a:rPr lang="en-US" smtClean="0"/>
              <a:t>11/13/2021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783AE28-8AD4-46E1-8FD9-ECEDAF85B140}" type="slidenum">
              <a:rPr lang="en-US" smtClean="0"/>
              <a:t>‹#›</a:t>
            </a:fld>
            <a:endParaRPr lang="en-US" dirty="0"/>
          </a:p>
        </p:txBody>
      </p:sp>
    </p:spTree>
    <p:extLst>
      <p:ext uri="{BB962C8B-B14F-4D97-AF65-F5344CB8AC3E}">
        <p14:creationId xmlns:p14="http://schemas.microsoft.com/office/powerpoint/2010/main" val="293595622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4390-22AE-4E85-BD7E-C5CDD94C9BCC}"/>
              </a:ext>
            </a:extLst>
          </p:cNvPr>
          <p:cNvSpPr>
            <a:spLocks noGrp="1"/>
          </p:cNvSpPr>
          <p:nvPr>
            <p:ph type="ctrTitle"/>
          </p:nvPr>
        </p:nvSpPr>
        <p:spPr>
          <a:xfrm>
            <a:off x="763480" y="1811045"/>
            <a:ext cx="10602682" cy="4048217"/>
          </a:xfrm>
        </p:spPr>
        <p:txBody>
          <a:bodyPr/>
          <a:lstStyle/>
          <a:p>
            <a:pPr marL="0" marR="0" algn="ctr">
              <a:lnSpc>
                <a:spcPct val="107000"/>
              </a:lnSpc>
              <a:spcBef>
                <a:spcPts val="0"/>
              </a:spcBef>
              <a:spcAft>
                <a:spcPts val="800"/>
              </a:spcAft>
            </a:pPr>
            <a:br>
              <a:rPr lang="en-US" sz="1800" b="1" dirty="0">
                <a:solidFill>
                  <a:schemeClr val="bg1">
                    <a:lumMod val="95000"/>
                  </a:schemeClr>
                </a:solidFill>
              </a:rPr>
            </a:br>
            <a:br>
              <a:rPr lang="en-US" sz="1800" b="1" dirty="0">
                <a:solidFill>
                  <a:schemeClr val="bg1">
                    <a:lumMod val="95000"/>
                  </a:schemeClr>
                </a:solidFill>
              </a:rPr>
            </a:br>
            <a:br>
              <a:rPr lang="en-US" sz="1800" b="1" dirty="0">
                <a:solidFill>
                  <a:schemeClr val="bg1">
                    <a:lumMod val="95000"/>
                  </a:schemeClr>
                </a:solidFill>
              </a:rPr>
            </a:br>
            <a:br>
              <a:rPr lang="en-US" sz="1800" b="1" dirty="0">
                <a:solidFill>
                  <a:schemeClr val="bg1">
                    <a:lumMod val="95000"/>
                  </a:schemeClr>
                </a:solidFill>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b="1" dirty="0">
                <a:solidFill>
                  <a:schemeClr val="bg1">
                    <a:lumMod val="95000"/>
                  </a:schemeClr>
                </a:solidFill>
              </a:rPr>
            </a:br>
            <a:r>
              <a:rPr lang="en-US" sz="2800" b="1" dirty="0">
                <a:effectLst/>
                <a:latin typeface="Times New Roman" panose="02020603050405020304" pitchFamily="18" charset="0"/>
                <a:ea typeface="Tahoma" panose="020B0604030504040204" pitchFamily="34" charset="0"/>
                <a:cs typeface="Times New Roman" panose="02020603050405020304" pitchFamily="18" charset="0"/>
              </a:rPr>
              <a:t>Department  of  Computer  Engineering</a:t>
            </a:r>
            <a:br>
              <a:rPr lang="en-US" sz="2800" dirty="0">
                <a:effectLst/>
                <a:latin typeface="Times New Roman" panose="02020603050405020304" pitchFamily="18" charset="0"/>
                <a:ea typeface="Tahoma" panose="020B0604030504040204" pitchFamily="34" charset="0"/>
                <a:cs typeface="Times New Roman" panose="02020603050405020304" pitchFamily="18" charset="0"/>
              </a:rPr>
            </a:br>
            <a:r>
              <a:rPr lang="en-US" sz="2800" b="1" dirty="0">
                <a:effectLst/>
                <a:latin typeface="Times New Roman" panose="02020603050405020304" pitchFamily="18" charset="0"/>
                <a:ea typeface="Tahoma" panose="020B0604030504040204" pitchFamily="34" charset="0"/>
                <a:cs typeface="Times New Roman" panose="02020603050405020304" pitchFamily="18" charset="0"/>
              </a:rPr>
              <a:t>Institute  of  Engineering  &amp;  Technology</a:t>
            </a:r>
            <a:br>
              <a:rPr lang="en-US" sz="2800" dirty="0">
                <a:effectLst/>
                <a:latin typeface="Times New Roman" panose="02020603050405020304" pitchFamily="18" charset="0"/>
                <a:ea typeface="Tahoma" panose="020B0604030504040204" pitchFamily="34" charset="0"/>
                <a:cs typeface="Times New Roman" panose="02020603050405020304" pitchFamily="18" charset="0"/>
              </a:rPr>
            </a:br>
            <a:r>
              <a:rPr lang="en-US" sz="2800" b="1" dirty="0">
                <a:effectLst/>
                <a:latin typeface="Times New Roman" panose="02020603050405020304" pitchFamily="18" charset="0"/>
                <a:ea typeface="Tahoma" panose="020B0604030504040204" pitchFamily="34" charset="0"/>
                <a:cs typeface="Times New Roman" panose="02020603050405020304" pitchFamily="18" charset="0"/>
              </a:rPr>
              <a:t>Devi  </a:t>
            </a:r>
            <a:r>
              <a:rPr lang="en-US" sz="2800" b="1" dirty="0" err="1">
                <a:effectLst/>
                <a:latin typeface="Times New Roman" panose="02020603050405020304" pitchFamily="18" charset="0"/>
                <a:ea typeface="Tahoma" panose="020B0604030504040204" pitchFamily="34" charset="0"/>
                <a:cs typeface="Times New Roman" panose="02020603050405020304" pitchFamily="18" charset="0"/>
              </a:rPr>
              <a:t>Ahilya</a:t>
            </a:r>
            <a:r>
              <a:rPr lang="en-US" sz="2800" b="1" dirty="0">
                <a:effectLst/>
                <a:latin typeface="Times New Roman" panose="02020603050405020304" pitchFamily="18" charset="0"/>
                <a:ea typeface="Tahoma" panose="020B0604030504040204" pitchFamily="34" charset="0"/>
                <a:cs typeface="Times New Roman" panose="02020603050405020304" pitchFamily="18" charset="0"/>
              </a:rPr>
              <a:t>  Vishwavidyalaya,  Indore (M.P.)</a:t>
            </a:r>
            <a:br>
              <a:rPr lang="en-US" sz="1800" b="1" dirty="0">
                <a:solidFill>
                  <a:schemeClr val="bg1">
                    <a:lumMod val="95000"/>
                  </a:schemeClr>
                </a:solidFill>
              </a:rPr>
            </a:br>
            <a:br>
              <a:rPr lang="en-US" sz="1800" b="1" dirty="0">
                <a:solidFill>
                  <a:schemeClr val="bg1">
                    <a:lumMod val="95000"/>
                  </a:schemeClr>
                </a:solidFill>
              </a:rPr>
            </a:br>
            <a:br>
              <a:rPr lang="en-US" sz="1800" b="1" dirty="0">
                <a:solidFill>
                  <a:schemeClr val="bg1"/>
                </a:solidFill>
              </a:rPr>
            </a:br>
            <a:r>
              <a:rPr lang="en-US" sz="1800" b="1" dirty="0">
                <a:solidFill>
                  <a:schemeClr val="bg1"/>
                </a:solidFill>
              </a:rPr>
              <a:t>GUIDED BY:-                                 </a:t>
            </a:r>
            <a:r>
              <a:rPr lang="en-US" sz="1800" dirty="0">
                <a:solidFill>
                  <a:schemeClr val="tx1"/>
                </a:solidFill>
              </a:rPr>
              <a:t>										</a:t>
            </a:r>
            <a:r>
              <a:rPr lang="en-US" sz="1800" b="1" dirty="0">
                <a:solidFill>
                  <a:schemeClr val="bg1"/>
                </a:solidFill>
              </a:rPr>
              <a:t>SUBMITTED BY:-</a:t>
            </a:r>
            <a:br>
              <a:rPr lang="en-US" sz="1800" dirty="0"/>
            </a:br>
            <a:br>
              <a:rPr lang="en-US" sz="1800" dirty="0"/>
            </a:br>
            <a:r>
              <a:rPr lang="en-US" sz="1800" dirty="0"/>
              <a:t>Mr. Amit Mittal Sir 												Akanshi Jain (18C7008)</a:t>
            </a:r>
            <a:br>
              <a:rPr lang="en-US" sz="1800" dirty="0"/>
            </a:br>
            <a:r>
              <a:rPr lang="en-US" sz="1800" dirty="0"/>
              <a:t>																Jatin Sadhwani (19C7082)</a:t>
            </a:r>
            <a:br>
              <a:rPr lang="en-US" sz="1800" dirty="0"/>
            </a:br>
            <a:r>
              <a:rPr lang="en-US" sz="1800" dirty="0"/>
              <a:t>																Sanil Sarathe (19C7086)</a:t>
            </a:r>
            <a:br>
              <a:rPr lang="en-US" sz="1800" dirty="0"/>
            </a:br>
            <a:r>
              <a:rPr lang="en-US" sz="1800" dirty="0"/>
              <a:t>                                                                           </a:t>
            </a:r>
            <a:br>
              <a:rPr lang="en-US" sz="1800" dirty="0"/>
            </a:br>
            <a:endParaRPr lang="en-US" sz="1800" dirty="0"/>
          </a:p>
        </p:txBody>
      </p:sp>
      <p:sp>
        <p:nvSpPr>
          <p:cNvPr id="6" name="Subtitle 5">
            <a:extLst>
              <a:ext uri="{FF2B5EF4-FFF2-40B4-BE49-F238E27FC236}">
                <a16:creationId xmlns:a16="http://schemas.microsoft.com/office/drawing/2014/main" id="{15683BAD-19F4-485F-B8A7-627F93BA0A1B}"/>
              </a:ext>
            </a:extLst>
          </p:cNvPr>
          <p:cNvSpPr>
            <a:spLocks noGrp="1"/>
          </p:cNvSpPr>
          <p:nvPr>
            <p:ph type="subTitle" idx="1"/>
          </p:nvPr>
        </p:nvSpPr>
        <p:spPr>
          <a:xfrm>
            <a:off x="1598839" y="480588"/>
            <a:ext cx="8825658" cy="861420"/>
          </a:xfrm>
        </p:spPr>
        <p:txBody>
          <a:bodyPr>
            <a:normAutofit/>
          </a:bodyPr>
          <a:lstStyle/>
          <a:p>
            <a:r>
              <a:rPr lang="en-US" sz="4400" b="1" i="1" dirty="0">
                <a:solidFill>
                  <a:schemeClr val="bg1"/>
                </a:solidFill>
                <a:latin typeface="Times New Roman" panose="02020603050405020304" pitchFamily="18" charset="0"/>
                <a:cs typeface="Times New Roman" panose="02020603050405020304" pitchFamily="18" charset="0"/>
              </a:rPr>
              <a:t>Solar power forecasting</a:t>
            </a:r>
          </a:p>
        </p:txBody>
      </p:sp>
    </p:spTree>
    <p:extLst>
      <p:ext uri="{BB962C8B-B14F-4D97-AF65-F5344CB8AC3E}">
        <p14:creationId xmlns:p14="http://schemas.microsoft.com/office/powerpoint/2010/main" val="85454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2B48-5EFA-48DD-BC4A-45AE3189214B}"/>
              </a:ext>
            </a:extLst>
          </p:cNvPr>
          <p:cNvSpPr>
            <a:spLocks noGrp="1"/>
          </p:cNvSpPr>
          <p:nvPr>
            <p:ph type="ctrTitle"/>
          </p:nvPr>
        </p:nvSpPr>
        <p:spPr>
          <a:xfrm>
            <a:off x="778704" y="5477523"/>
            <a:ext cx="10847655" cy="2760954"/>
          </a:xfrm>
        </p:spPr>
        <p:txBody>
          <a:bodyPr/>
          <a:lstStyle/>
          <a:p>
            <a:pPr>
              <a:lnSpc>
                <a:spcPct val="150000"/>
              </a:lnSpc>
            </a:pPr>
            <a:r>
              <a:rPr lang="en-GB" sz="2000" dirty="0">
                <a:solidFill>
                  <a:schemeClr val="bg1"/>
                </a:solidFill>
                <a:latin typeface="Times New Roman" panose="02020603050405020304" pitchFamily="18" charset="0"/>
                <a:cs typeface="Times New Roman" panose="02020603050405020304" pitchFamily="18" charset="0"/>
              </a:rPr>
              <a:t>This data has been gathered at solar power plants in India over a 34 day period.</a:t>
            </a:r>
            <a:br>
              <a:rPr lang="en-GB" sz="2000" dirty="0">
                <a:solidFill>
                  <a:schemeClr val="bg1"/>
                </a:solidFill>
                <a:latin typeface="Times New Roman" panose="02020603050405020304" pitchFamily="18" charset="0"/>
                <a:cs typeface="Times New Roman" panose="02020603050405020304" pitchFamily="18" charset="0"/>
              </a:rPr>
            </a:br>
            <a:r>
              <a:rPr lang="en-GB" sz="2000" b="1" dirty="0">
                <a:solidFill>
                  <a:schemeClr val="bg1"/>
                </a:solidFill>
                <a:latin typeface="Times New Roman" panose="02020603050405020304" pitchFamily="18" charset="0"/>
                <a:cs typeface="Times New Roman" panose="02020603050405020304" pitchFamily="18" charset="0"/>
              </a:rPr>
              <a:t>1. Solar Power Generation Data set :</a:t>
            </a:r>
            <a:r>
              <a:rPr lang="en-GB" sz="2000" dirty="0">
                <a:solidFill>
                  <a:schemeClr val="bg1"/>
                </a:solidFill>
                <a:latin typeface="Times New Roman" panose="02020603050405020304" pitchFamily="18" charset="0"/>
                <a:cs typeface="Times New Roman" panose="02020603050405020304" pitchFamily="18" charset="0"/>
              </a:rPr>
              <a:t> The power generation datasets are gathered at the inverter level - each inverter has multiple lines of solar panels attached to it.</a:t>
            </a:r>
            <a:br>
              <a:rPr lang="en-GB" sz="2000" b="1" dirty="0"/>
            </a:br>
            <a:br>
              <a:rPr lang="en-GB" sz="2000" b="1" dirty="0"/>
            </a:br>
            <a:br>
              <a:rPr lang="en-GB" sz="2000" b="1" dirty="0"/>
            </a:br>
            <a:br>
              <a:rPr lang="en-GB" sz="2000" b="1" dirty="0"/>
            </a:br>
            <a:br>
              <a:rPr lang="en-GB" sz="2000" b="1" dirty="0"/>
            </a:br>
            <a:br>
              <a:rPr lang="en-GB" sz="2000" b="1" dirty="0"/>
            </a:br>
            <a:r>
              <a:rPr lang="en-GB" sz="2000" b="1" dirty="0">
                <a:solidFill>
                  <a:schemeClr val="bg1"/>
                </a:solidFill>
                <a:latin typeface="Times New Roman" panose="02020603050405020304" pitchFamily="18" charset="0"/>
                <a:cs typeface="Times New Roman" panose="02020603050405020304" pitchFamily="18" charset="0"/>
              </a:rPr>
              <a:t>2. Solar Power Weather Sensor Data set : </a:t>
            </a:r>
            <a:r>
              <a:rPr lang="en-GB" sz="2000" dirty="0">
                <a:solidFill>
                  <a:schemeClr val="bg1"/>
                </a:solidFill>
                <a:latin typeface="Times New Roman" panose="02020603050405020304" pitchFamily="18" charset="0"/>
                <a:cs typeface="Times New Roman" panose="02020603050405020304" pitchFamily="18" charset="0"/>
              </a:rPr>
              <a:t>The sensor data is gathered at a plant level - single array of sensors optimally placed at the plant.</a:t>
            </a:r>
            <a:br>
              <a:rPr lang="en-GB" sz="2000" b="1" dirty="0">
                <a:latin typeface="Times New Roman" panose="02020603050405020304" pitchFamily="18" charset="0"/>
                <a:cs typeface="Times New Roman" panose="02020603050405020304" pitchFamily="18" charset="0"/>
              </a:rPr>
            </a:br>
            <a:br>
              <a:rPr lang="en-GB" sz="2000" b="1" dirty="0"/>
            </a:br>
            <a:br>
              <a:rPr lang="en-GB" sz="2000" b="1" dirty="0"/>
            </a:br>
            <a:br>
              <a:rPr lang="en-GB" sz="2000" b="1" dirty="0"/>
            </a:br>
            <a:br>
              <a:rPr lang="en-GB" sz="2000" b="1" dirty="0"/>
            </a:br>
            <a:endParaRPr lang="en-US" sz="2000" dirty="0"/>
          </a:p>
        </p:txBody>
      </p:sp>
      <p:pic>
        <p:nvPicPr>
          <p:cNvPr id="5" name="Picture 4">
            <a:extLst>
              <a:ext uri="{FF2B5EF4-FFF2-40B4-BE49-F238E27FC236}">
                <a16:creationId xmlns:a16="http://schemas.microsoft.com/office/drawing/2014/main" id="{9E2A27A4-67A3-4B98-AF78-696E27C69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873" y="2983953"/>
            <a:ext cx="9435484" cy="1743491"/>
          </a:xfrm>
          <a:prstGeom prst="rect">
            <a:avLst/>
          </a:prstGeom>
        </p:spPr>
      </p:pic>
      <p:sp>
        <p:nvSpPr>
          <p:cNvPr id="6" name="Subtitle 2">
            <a:extLst>
              <a:ext uri="{FF2B5EF4-FFF2-40B4-BE49-F238E27FC236}">
                <a16:creationId xmlns:a16="http://schemas.microsoft.com/office/drawing/2014/main" id="{2FC5D035-BBF7-4BAC-A3E1-795540E4637C}"/>
              </a:ext>
            </a:extLst>
          </p:cNvPr>
          <p:cNvSpPr>
            <a:spLocks noGrp="1"/>
          </p:cNvSpPr>
          <p:nvPr>
            <p:ph type="subTitle" idx="1"/>
          </p:nvPr>
        </p:nvSpPr>
        <p:spPr>
          <a:xfrm>
            <a:off x="672172" y="563373"/>
            <a:ext cx="10847655" cy="861420"/>
          </a:xfrm>
        </p:spPr>
        <p:txBody>
          <a:bodyPr>
            <a:normAutofit/>
          </a:bodyPr>
          <a:lstStyle/>
          <a:p>
            <a:pPr algn="ctr"/>
            <a:r>
              <a:rPr lang="en-US" sz="2800" b="1" i="1" dirty="0">
                <a:solidFill>
                  <a:schemeClr val="bg1"/>
                </a:solidFill>
                <a:latin typeface="Times New Roman" panose="02020603050405020304" pitchFamily="18" charset="0"/>
                <a:cs typeface="Times New Roman" panose="02020603050405020304" pitchFamily="18" charset="0"/>
              </a:rPr>
              <a:t>Solution Domain</a:t>
            </a:r>
          </a:p>
        </p:txBody>
      </p:sp>
    </p:spTree>
    <p:extLst>
      <p:ext uri="{BB962C8B-B14F-4D97-AF65-F5344CB8AC3E}">
        <p14:creationId xmlns:p14="http://schemas.microsoft.com/office/powerpoint/2010/main" val="149776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16D0-4B82-4311-A3E2-C16CE110D2E6}"/>
              </a:ext>
            </a:extLst>
          </p:cNvPr>
          <p:cNvSpPr>
            <a:spLocks noGrp="1"/>
          </p:cNvSpPr>
          <p:nvPr>
            <p:ph type="ctrTitle"/>
          </p:nvPr>
        </p:nvSpPr>
        <p:spPr>
          <a:xfrm>
            <a:off x="749854" y="1154097"/>
            <a:ext cx="10847655" cy="1211802"/>
          </a:xfrm>
        </p:spPr>
        <p:txBody>
          <a:bodyPr/>
          <a:lstStyle/>
          <a:p>
            <a:pPr>
              <a:lnSpc>
                <a:spcPct val="150000"/>
              </a:lnSpc>
            </a:pPr>
            <a:br>
              <a:rPr lang="en-GB" sz="1800" dirty="0">
                <a:solidFill>
                  <a:schemeClr val="bg1"/>
                </a:solidFill>
              </a:rPr>
            </a:br>
            <a:br>
              <a:rPr lang="en-GB" sz="1800" dirty="0">
                <a:solidFill>
                  <a:schemeClr val="bg1"/>
                </a:solidFill>
              </a:rPr>
            </a:br>
            <a:br>
              <a:rPr lang="en-GB" sz="1800" dirty="0">
                <a:solidFill>
                  <a:schemeClr val="bg1"/>
                </a:solidFill>
              </a:rPr>
            </a:br>
            <a:br>
              <a:rPr lang="en-GB" sz="1800" dirty="0">
                <a:solidFill>
                  <a:schemeClr val="bg1"/>
                </a:solidFill>
              </a:rPr>
            </a:br>
            <a:br>
              <a:rPr lang="en-GB" sz="1800" dirty="0">
                <a:solidFill>
                  <a:schemeClr val="bg1"/>
                </a:solidFill>
              </a:rPr>
            </a:br>
            <a:endParaRPr lang="en-US" sz="1800" dirty="0"/>
          </a:p>
        </p:txBody>
      </p:sp>
      <p:sp>
        <p:nvSpPr>
          <p:cNvPr id="3" name="Subtitle 2">
            <a:extLst>
              <a:ext uri="{FF2B5EF4-FFF2-40B4-BE49-F238E27FC236}">
                <a16:creationId xmlns:a16="http://schemas.microsoft.com/office/drawing/2014/main" id="{B624838A-83FF-4CBD-942D-EB0BDA18918A}"/>
              </a:ext>
            </a:extLst>
          </p:cNvPr>
          <p:cNvSpPr>
            <a:spLocks noGrp="1"/>
          </p:cNvSpPr>
          <p:nvPr>
            <p:ph type="subTitle" idx="1"/>
          </p:nvPr>
        </p:nvSpPr>
        <p:spPr>
          <a:xfrm>
            <a:off x="956257" y="2200767"/>
            <a:ext cx="10847655" cy="647712"/>
          </a:xfrm>
        </p:spPr>
        <p:txBody>
          <a:bodyPr>
            <a:normAutofit/>
          </a:bodyPr>
          <a:lstStyle/>
          <a:p>
            <a:r>
              <a:rPr lang="en-US" sz="2000" cap="none"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cap="none" dirty="0">
                <a:solidFill>
                  <a:schemeClr val="bg1"/>
                </a:solidFill>
                <a:latin typeface="Times New Roman" panose="02020603050405020304" pitchFamily="18" charset="0"/>
                <a:cs typeface="Times New Roman" panose="02020603050405020304" pitchFamily="18" charset="0"/>
              </a:rPr>
              <a:t>Power Generation and Weather dataset</a:t>
            </a:r>
          </a:p>
        </p:txBody>
      </p:sp>
      <p:pic>
        <p:nvPicPr>
          <p:cNvPr id="8" name="Picture 7">
            <a:extLst>
              <a:ext uri="{FF2B5EF4-FFF2-40B4-BE49-F238E27FC236}">
                <a16:creationId xmlns:a16="http://schemas.microsoft.com/office/drawing/2014/main" id="{4F503E54-2189-4693-B173-1FFC81C5F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71" y="671517"/>
            <a:ext cx="9435484" cy="1346828"/>
          </a:xfrm>
          <a:prstGeom prst="rect">
            <a:avLst/>
          </a:prstGeom>
        </p:spPr>
      </p:pic>
      <p:pic>
        <p:nvPicPr>
          <p:cNvPr id="10" name="Picture 9">
            <a:extLst>
              <a:ext uri="{FF2B5EF4-FFF2-40B4-BE49-F238E27FC236}">
                <a16:creationId xmlns:a16="http://schemas.microsoft.com/office/drawing/2014/main" id="{398506D2-4817-45BD-BE05-3158063C9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171" y="2848479"/>
            <a:ext cx="9523522" cy="3437425"/>
          </a:xfrm>
          <a:prstGeom prst="rect">
            <a:avLst/>
          </a:prstGeom>
        </p:spPr>
      </p:pic>
    </p:spTree>
    <p:extLst>
      <p:ext uri="{BB962C8B-B14F-4D97-AF65-F5344CB8AC3E}">
        <p14:creationId xmlns:p14="http://schemas.microsoft.com/office/powerpoint/2010/main" val="3919641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6D2A-51E2-438C-9913-A9A92510DA93}"/>
              </a:ext>
            </a:extLst>
          </p:cNvPr>
          <p:cNvSpPr>
            <a:spLocks noGrp="1"/>
          </p:cNvSpPr>
          <p:nvPr>
            <p:ph type="ctrTitle"/>
          </p:nvPr>
        </p:nvSpPr>
        <p:spPr>
          <a:xfrm>
            <a:off x="694367" y="630315"/>
            <a:ext cx="10803266" cy="1127464"/>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Perform EDA on both dataset. EDA contains some steps like identify missing values, data description, identify outliers, identify shape of dataset, visualize dataset, etc.</a:t>
            </a:r>
          </a:p>
        </p:txBody>
      </p:sp>
      <p:pic>
        <p:nvPicPr>
          <p:cNvPr id="5" name="Picture 4">
            <a:extLst>
              <a:ext uri="{FF2B5EF4-FFF2-40B4-BE49-F238E27FC236}">
                <a16:creationId xmlns:a16="http://schemas.microsoft.com/office/drawing/2014/main" id="{306FE730-9F5B-4F9F-8AF3-9759B7088B93}"/>
              </a:ext>
            </a:extLst>
          </p:cNvPr>
          <p:cNvPicPr>
            <a:picLocks noChangeAspect="1"/>
          </p:cNvPicPr>
          <p:nvPr/>
        </p:nvPicPr>
        <p:blipFill rotWithShape="1">
          <a:blip r:embed="rId2">
            <a:extLst>
              <a:ext uri="{28A0092B-C50C-407E-A947-70E740481C1C}">
                <a14:useLocalDpi xmlns:a14="http://schemas.microsoft.com/office/drawing/2010/main" val="0"/>
              </a:ext>
            </a:extLst>
          </a:blip>
          <a:srcRect l="2206"/>
          <a:stretch/>
        </p:blipFill>
        <p:spPr>
          <a:xfrm>
            <a:off x="1722268" y="2272682"/>
            <a:ext cx="8265110" cy="4039755"/>
          </a:xfrm>
          <a:prstGeom prst="rect">
            <a:avLst/>
          </a:prstGeom>
        </p:spPr>
      </p:pic>
    </p:spTree>
    <p:extLst>
      <p:ext uri="{BB962C8B-B14F-4D97-AF65-F5344CB8AC3E}">
        <p14:creationId xmlns:p14="http://schemas.microsoft.com/office/powerpoint/2010/main" val="1018071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9A4A-84AA-403E-87B6-E3C8AF40399A}"/>
              </a:ext>
            </a:extLst>
          </p:cNvPr>
          <p:cNvSpPr>
            <a:spLocks noGrp="1"/>
          </p:cNvSpPr>
          <p:nvPr>
            <p:ph type="ctrTitle"/>
          </p:nvPr>
        </p:nvSpPr>
        <p:spPr>
          <a:xfrm>
            <a:off x="479393" y="-195308"/>
            <a:ext cx="11070456" cy="3777478"/>
          </a:xfrm>
        </p:spPr>
        <p:txBody>
          <a:bodyPr/>
          <a:lstStyle/>
          <a:p>
            <a:pPr>
              <a:lnSpc>
                <a:spcPct val="150000"/>
              </a:lnSpc>
              <a:spcAft>
                <a:spcPts val="120"/>
              </a:spcAft>
            </a:pPr>
            <a:r>
              <a:rPr lang="en-US" sz="2000" dirty="0">
                <a:latin typeface="Times New Roman" panose="02020603050405020304" pitchFamily="18" charset="0"/>
                <a:cs typeface="Times New Roman" panose="02020603050405020304" pitchFamily="18" charset="0"/>
              </a:rPr>
              <a:t>Then we do a data preprocessing like: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GB" sz="2000" dirty="0">
                <a:latin typeface="Times New Roman" panose="02020603050405020304" pitchFamily="18" charset="0"/>
                <a:cs typeface="Times New Roman" panose="02020603050405020304" pitchFamily="18" charset="0"/>
                <a:sym typeface="Wingdings" panose="05000000000000000000" pitchFamily="2" charset="2"/>
              </a:rPr>
              <a:t>we had rows based on each inverter i.e. each timestamp is being repeated the number of inverters for which data is present for that particular time stamp(e.g. suppose for 1st timestamp, only 12 inverters’ data is present so it will show 12 rows for that single time-stamp.</a:t>
            </a:r>
            <a:br>
              <a:rPr lang="en-GB" sz="2000" dirty="0">
                <a:latin typeface="Times New Roman" panose="02020603050405020304" pitchFamily="18" charset="0"/>
                <a:cs typeface="Times New Roman" panose="02020603050405020304" pitchFamily="18" charset="0"/>
                <a:sym typeface="Wingdings" panose="05000000000000000000" pitchFamily="2" charset="2"/>
              </a:rPr>
            </a:br>
            <a:r>
              <a:rPr lang="en-GB" sz="2000" dirty="0">
                <a:latin typeface="Times New Roman" panose="02020603050405020304" pitchFamily="18" charset="0"/>
                <a:cs typeface="Times New Roman" panose="02020603050405020304" pitchFamily="18" charset="0"/>
                <a:sym typeface="Wingdings" panose="05000000000000000000" pitchFamily="2" charset="2"/>
              </a:rPr>
              <a:t> Merge both the datasets and Extract date and time  from the date_time feature, and created a new column named “BLOCK”. Each time block representing a 15 min interval. So each day have 96 time block from 00:00 as 1</a:t>
            </a:r>
            <a:r>
              <a:rPr lang="en-GB" sz="2000" baseline="30000" dirty="0">
                <a:latin typeface="Times New Roman" panose="02020603050405020304" pitchFamily="18" charset="0"/>
                <a:cs typeface="Times New Roman" panose="02020603050405020304" pitchFamily="18" charset="0"/>
                <a:sym typeface="Wingdings" panose="05000000000000000000" pitchFamily="2" charset="2"/>
              </a:rPr>
              <a:t>st</a:t>
            </a:r>
            <a:r>
              <a:rPr lang="en-GB" sz="2000" dirty="0">
                <a:latin typeface="Times New Roman" panose="02020603050405020304" pitchFamily="18" charset="0"/>
                <a:cs typeface="Times New Roman" panose="02020603050405020304" pitchFamily="18" charset="0"/>
                <a:sym typeface="Wingdings" panose="05000000000000000000" pitchFamily="2" charset="2"/>
              </a:rPr>
              <a:t> to 23:45 as 96</a:t>
            </a:r>
            <a:r>
              <a:rPr lang="en-GB" sz="2000" baseline="30000" dirty="0">
                <a:latin typeface="Times New Roman" panose="02020603050405020304" pitchFamily="18" charset="0"/>
                <a:cs typeface="Times New Roman" panose="02020603050405020304" pitchFamily="18" charset="0"/>
                <a:sym typeface="Wingdings" panose="05000000000000000000" pitchFamily="2" charset="2"/>
              </a:rPr>
              <a:t>th </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4A902C2-E2EE-4732-97F7-28EA790F7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367" y="3582170"/>
            <a:ext cx="9197266" cy="2729885"/>
          </a:xfrm>
          <a:prstGeom prst="rect">
            <a:avLst/>
          </a:prstGeom>
        </p:spPr>
      </p:pic>
    </p:spTree>
    <p:extLst>
      <p:ext uri="{BB962C8B-B14F-4D97-AF65-F5344CB8AC3E}">
        <p14:creationId xmlns:p14="http://schemas.microsoft.com/office/powerpoint/2010/main" val="389151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1ED1-0990-4084-B8D1-13995BC9CDB6}"/>
              </a:ext>
            </a:extLst>
          </p:cNvPr>
          <p:cNvSpPr>
            <a:spLocks noGrp="1"/>
          </p:cNvSpPr>
          <p:nvPr>
            <p:ph type="ctrTitle"/>
          </p:nvPr>
        </p:nvSpPr>
        <p:spPr>
          <a:xfrm>
            <a:off x="631172" y="1045940"/>
            <a:ext cx="10705611" cy="1255001"/>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Split the dataset into the training and testing. Instead of going for random splitting, we will select the last 3 days for testing and rest as for training for the sake of continuity which will help in our imputation.</a:t>
            </a:r>
          </a:p>
        </p:txBody>
      </p:sp>
      <p:pic>
        <p:nvPicPr>
          <p:cNvPr id="5" name="Picture 4">
            <a:extLst>
              <a:ext uri="{FF2B5EF4-FFF2-40B4-BE49-F238E27FC236}">
                <a16:creationId xmlns:a16="http://schemas.microsoft.com/office/drawing/2014/main" id="{5554D290-D5CF-4E4D-8FBA-9B5D10890F51}"/>
              </a:ext>
            </a:extLst>
          </p:cNvPr>
          <p:cNvPicPr>
            <a:picLocks noChangeAspect="1"/>
          </p:cNvPicPr>
          <p:nvPr/>
        </p:nvPicPr>
        <p:blipFill rotWithShape="1">
          <a:blip r:embed="rId2">
            <a:extLst>
              <a:ext uri="{28A0092B-C50C-407E-A947-70E740481C1C}">
                <a14:useLocalDpi xmlns:a14="http://schemas.microsoft.com/office/drawing/2010/main" val="0"/>
              </a:ext>
            </a:extLst>
          </a:blip>
          <a:srcRect b="4538"/>
          <a:stretch/>
        </p:blipFill>
        <p:spPr>
          <a:xfrm>
            <a:off x="2405848" y="3092315"/>
            <a:ext cx="6462945" cy="2337849"/>
          </a:xfrm>
          <a:prstGeom prst="rect">
            <a:avLst/>
          </a:prstGeom>
        </p:spPr>
      </p:pic>
    </p:spTree>
    <p:extLst>
      <p:ext uri="{BB962C8B-B14F-4D97-AF65-F5344CB8AC3E}">
        <p14:creationId xmlns:p14="http://schemas.microsoft.com/office/powerpoint/2010/main" val="314258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F3F5-014D-4A58-A42C-35F0F3C3F025}"/>
              </a:ext>
            </a:extLst>
          </p:cNvPr>
          <p:cNvSpPr>
            <a:spLocks noGrp="1"/>
          </p:cNvSpPr>
          <p:nvPr>
            <p:ph type="ctrTitle"/>
          </p:nvPr>
        </p:nvSpPr>
        <p:spPr>
          <a:xfrm>
            <a:off x="524639" y="685010"/>
            <a:ext cx="10892043" cy="4224340"/>
          </a:xfrm>
        </p:spPr>
        <p:txBody>
          <a:bodyPr/>
          <a:lstStyle/>
          <a:p>
            <a:pPr>
              <a:lnSpc>
                <a:spcPct val="150000"/>
              </a:lnSpc>
            </a:pP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Now we try to handle the missing values. Most of values (90%) are null because of no power generation like from ( 00:00 to 06:00 and 18:00 to 24:00 ). Because these time intervals can’t generate the power. So we fill the missing values of these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time intervals is 0.</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Power will be generated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from </a:t>
            </a:r>
            <a:r>
              <a:rPr lang="en-US" sz="2000">
                <a:latin typeface="Times New Roman" panose="02020603050405020304" pitchFamily="18" charset="0"/>
                <a:cs typeface="Times New Roman" panose="02020603050405020304" pitchFamily="18" charset="0"/>
              </a:rPr>
              <a:t>the 06:00 </a:t>
            </a:r>
            <a:r>
              <a:rPr lang="en-US" sz="2000" dirty="0">
                <a:latin typeface="Times New Roman" panose="02020603050405020304" pitchFamily="18" charset="0"/>
                <a:cs typeface="Times New Roman" panose="02020603050405020304" pitchFamily="18" charset="0"/>
              </a:rPr>
              <a:t>to 18:00. So, we filled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missing values of these time interval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using the interpolate method.</a:t>
            </a:r>
          </a:p>
        </p:txBody>
      </p:sp>
      <p:pic>
        <p:nvPicPr>
          <p:cNvPr id="5" name="Picture 4">
            <a:extLst>
              <a:ext uri="{FF2B5EF4-FFF2-40B4-BE49-F238E27FC236}">
                <a16:creationId xmlns:a16="http://schemas.microsoft.com/office/drawing/2014/main" id="{0EA8F23F-0183-449B-A303-2126A77D4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661" y="2041864"/>
            <a:ext cx="4663844" cy="4224339"/>
          </a:xfrm>
          <a:prstGeom prst="rect">
            <a:avLst/>
          </a:prstGeom>
        </p:spPr>
      </p:pic>
    </p:spTree>
    <p:extLst>
      <p:ext uri="{BB962C8B-B14F-4D97-AF65-F5344CB8AC3E}">
        <p14:creationId xmlns:p14="http://schemas.microsoft.com/office/powerpoint/2010/main" val="80831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1C00-A341-4430-9C33-41B56813F9FA}"/>
              </a:ext>
            </a:extLst>
          </p:cNvPr>
          <p:cNvSpPr>
            <a:spLocks noGrp="1"/>
          </p:cNvSpPr>
          <p:nvPr>
            <p:ph type="ctrTitle"/>
          </p:nvPr>
        </p:nvSpPr>
        <p:spPr>
          <a:xfrm>
            <a:off x="586782" y="585927"/>
            <a:ext cx="10865411" cy="1633490"/>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Then we try to handle the outliers from the training and testing set using the percentile. </a:t>
            </a:r>
            <a:r>
              <a:rPr lang="en-GB" sz="2000" dirty="0">
                <a:latin typeface="Times New Roman" panose="02020603050405020304" pitchFamily="18" charset="0"/>
                <a:cs typeface="Times New Roman" panose="02020603050405020304" pitchFamily="18" charset="0"/>
              </a:rPr>
              <a:t>Boxplot summarizes sample data using 25th, 50th, and 75th percentiles. One can just get insights(quartiles, median, and outliers) into the dataset by just looking at its boxplot.</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262312F-4559-4885-9DE7-18437841E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56264"/>
            <a:ext cx="5068206" cy="3098308"/>
          </a:xfrm>
          <a:prstGeom prst="rect">
            <a:avLst/>
          </a:prstGeom>
        </p:spPr>
      </p:pic>
      <p:pic>
        <p:nvPicPr>
          <p:cNvPr id="9" name="Picture 8">
            <a:extLst>
              <a:ext uri="{FF2B5EF4-FFF2-40B4-BE49-F238E27FC236}">
                <a16:creationId xmlns:a16="http://schemas.microsoft.com/office/drawing/2014/main" id="{14A60588-5296-4C67-BFEA-FF2FDA26F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607" y="2956263"/>
            <a:ext cx="4959182" cy="3098308"/>
          </a:xfrm>
          <a:prstGeom prst="rect">
            <a:avLst/>
          </a:prstGeom>
        </p:spPr>
      </p:pic>
    </p:spTree>
    <p:extLst>
      <p:ext uri="{BB962C8B-B14F-4D97-AF65-F5344CB8AC3E}">
        <p14:creationId xmlns:p14="http://schemas.microsoft.com/office/powerpoint/2010/main" val="3116098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49F2-C9E6-40DF-937A-689968DC8A7E}"/>
              </a:ext>
            </a:extLst>
          </p:cNvPr>
          <p:cNvSpPr>
            <a:spLocks noGrp="1"/>
          </p:cNvSpPr>
          <p:nvPr>
            <p:ph type="ctrTitle"/>
          </p:nvPr>
        </p:nvSpPr>
        <p:spPr>
          <a:xfrm>
            <a:off x="720999" y="727969"/>
            <a:ext cx="10750002" cy="5646198"/>
          </a:xfrm>
        </p:spPr>
        <p:txBody>
          <a:bodyPr/>
          <a:lstStyle/>
          <a:p>
            <a:pPr>
              <a:lnSpc>
                <a:spcPct val="150000"/>
              </a:lnSpc>
            </a:pPr>
            <a:r>
              <a:rPr lang="en-GB" sz="2000" dirty="0">
                <a:latin typeface="Times New Roman" panose="02020603050405020304" pitchFamily="18" charset="0"/>
                <a:cs typeface="Times New Roman" panose="02020603050405020304" pitchFamily="18" charset="0"/>
                <a:sym typeface="Wingdings" panose="05000000000000000000" pitchFamily="2" charset="2"/>
              </a:rPr>
              <a:t> </a:t>
            </a:r>
            <a:r>
              <a:rPr lang="en-GB" sz="2000" dirty="0">
                <a:latin typeface="Times New Roman" panose="02020603050405020304" pitchFamily="18" charset="0"/>
                <a:cs typeface="Times New Roman" panose="02020603050405020304" pitchFamily="18" charset="0"/>
              </a:rPr>
              <a:t>With the help of Scikit </a:t>
            </a:r>
            <a:r>
              <a:rPr lang="en-GB" sz="2000" dirty="0" err="1">
                <a:latin typeface="Times New Roman" panose="02020603050405020304" pitchFamily="18" charset="0"/>
                <a:cs typeface="Times New Roman" panose="02020603050405020304" pitchFamily="18" charset="0"/>
              </a:rPr>
              <a:t>learn’s</a:t>
            </a:r>
            <a:r>
              <a:rPr lang="en-GB" sz="2000" dirty="0">
                <a:latin typeface="Times New Roman" panose="02020603050405020304" pitchFamily="18" charset="0"/>
                <a:cs typeface="Times New Roman" panose="02020603050405020304" pitchFamily="18" charset="0"/>
              </a:rPr>
              <a:t> beautiful ‘Pipeline’ functionality to wrap different models for the ease of training, we have used here 7 different Regression algorithms with default parameters including a 3 layered Artificial Neural Network regressor.</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sym typeface="Wingdings" panose="05000000000000000000" pitchFamily="2" charset="2"/>
              </a:rPr>
              <a:t> Then we evaluate the model. For Regression problems, generally we use: Mean Absolute Error(MAE), Mean Squared Error(MSE) and Root Mean Squared Error(RMSE). We’ll be choosing RMSE over MAE and MSE. Because RMSE penalize the bigger errors into the small ones, So we select RFR based on the less RMSE score.</a:t>
            </a:r>
            <a:br>
              <a:rPr lang="en-GB" sz="2000" dirty="0">
                <a:latin typeface="Times New Roman" panose="02020603050405020304" pitchFamily="18" charset="0"/>
                <a:cs typeface="Times New Roman" panose="02020603050405020304" pitchFamily="18" charset="0"/>
                <a:sym typeface="Wingdings" panose="05000000000000000000" pitchFamily="2" charset="2"/>
              </a:rPr>
            </a:br>
            <a:br>
              <a:rPr lang="en-GB" sz="2000" dirty="0">
                <a:latin typeface="Times New Roman" panose="02020603050405020304" pitchFamily="18" charset="0"/>
                <a:cs typeface="Times New Roman" panose="02020603050405020304" pitchFamily="18" charset="0"/>
                <a:sym typeface="Wingdings" panose="05000000000000000000" pitchFamily="2" charset="2"/>
              </a:rPr>
            </a:br>
            <a:br>
              <a:rPr lang="en-GB" sz="2000" dirty="0">
                <a:latin typeface="Times New Roman" panose="02020603050405020304" pitchFamily="18" charset="0"/>
                <a:cs typeface="Times New Roman" panose="02020603050405020304" pitchFamily="18" charset="0"/>
                <a:sym typeface="Wingdings" panose="05000000000000000000" pitchFamily="2" charset="2"/>
              </a:rPr>
            </a:br>
            <a:br>
              <a:rPr lang="en-GB" sz="2000" dirty="0">
                <a:latin typeface="Times New Roman" panose="02020603050405020304" pitchFamily="18" charset="0"/>
                <a:cs typeface="Times New Roman" panose="02020603050405020304" pitchFamily="18" charset="0"/>
                <a:sym typeface="Wingdings" panose="05000000000000000000" pitchFamily="2" charset="2"/>
              </a:rPr>
            </a:br>
            <a:br>
              <a:rPr lang="en-GB" sz="2000" dirty="0">
                <a:latin typeface="Times New Roman" panose="02020603050405020304" pitchFamily="18" charset="0"/>
                <a:cs typeface="Times New Roman" panose="02020603050405020304" pitchFamily="18" charset="0"/>
                <a:sym typeface="Wingdings" panose="05000000000000000000" pitchFamily="2" charset="2"/>
              </a:rPr>
            </a:br>
            <a:br>
              <a:rPr lang="en-GB" sz="2000" dirty="0">
                <a:latin typeface="Times New Roman" panose="02020603050405020304" pitchFamily="18" charset="0"/>
                <a:cs typeface="Times New Roman" panose="02020603050405020304" pitchFamily="18" charset="0"/>
                <a:sym typeface="Wingdings" panose="05000000000000000000" pitchFamily="2" charset="2"/>
              </a:rPr>
            </a:br>
            <a:r>
              <a:rPr lang="en-GB" sz="2000" dirty="0">
                <a:latin typeface="Times New Roman" panose="02020603050405020304" pitchFamily="18" charset="0"/>
                <a:cs typeface="Times New Roman" panose="02020603050405020304" pitchFamily="18" charset="0"/>
                <a:sym typeface="Wingdings" panose="05000000000000000000" pitchFamily="2" charset="2"/>
              </a:rPr>
              <a:t> Then we Fine-Tune the RFR model using the hyper parameter tuning.</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AEF1FB4-F6F8-4738-8243-BA2831C5F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499" y="3826276"/>
            <a:ext cx="7900591" cy="2064599"/>
          </a:xfrm>
          <a:prstGeom prst="rect">
            <a:avLst/>
          </a:prstGeom>
        </p:spPr>
      </p:pic>
    </p:spTree>
    <p:extLst>
      <p:ext uri="{BB962C8B-B14F-4D97-AF65-F5344CB8AC3E}">
        <p14:creationId xmlns:p14="http://schemas.microsoft.com/office/powerpoint/2010/main" val="196876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8E96-3AD0-42C2-AE6E-9FFFD8F7D49E}"/>
              </a:ext>
            </a:extLst>
          </p:cNvPr>
          <p:cNvSpPr>
            <a:spLocks noGrp="1"/>
          </p:cNvSpPr>
          <p:nvPr>
            <p:ph type="ctrTitle"/>
          </p:nvPr>
        </p:nvSpPr>
        <p:spPr>
          <a:xfrm>
            <a:off x="649978" y="847981"/>
            <a:ext cx="10892043" cy="1060717"/>
          </a:xfrm>
        </p:spPr>
        <p:txBody>
          <a:bodyPr/>
          <a:lstStyle/>
          <a:p>
            <a:pPr>
              <a:lnSpc>
                <a:spcPct val="150000"/>
              </a:lnSpc>
            </a:pP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Now it’s time to test the model, we test the model on testing dataset (Try to forecast next 3 days). Then our model forecast the 3 days. As you can see the below outcome (Actual and Forecast Prediction).</a:t>
            </a:r>
          </a:p>
        </p:txBody>
      </p:sp>
      <p:pic>
        <p:nvPicPr>
          <p:cNvPr id="5" name="Picture 4">
            <a:extLst>
              <a:ext uri="{FF2B5EF4-FFF2-40B4-BE49-F238E27FC236}">
                <a16:creationId xmlns:a16="http://schemas.microsoft.com/office/drawing/2014/main" id="{538515EC-DDA8-4BAE-8D0D-FBE1955C5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43" y="2491291"/>
            <a:ext cx="6665221" cy="3368332"/>
          </a:xfrm>
          <a:prstGeom prst="rect">
            <a:avLst/>
          </a:prstGeom>
        </p:spPr>
      </p:pic>
      <p:pic>
        <p:nvPicPr>
          <p:cNvPr id="7" name="Picture 6">
            <a:extLst>
              <a:ext uri="{FF2B5EF4-FFF2-40B4-BE49-F238E27FC236}">
                <a16:creationId xmlns:a16="http://schemas.microsoft.com/office/drawing/2014/main" id="{0DDEC88A-051B-4C46-99C6-BBC824E5F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8364" y="2487213"/>
            <a:ext cx="3533313" cy="3372410"/>
          </a:xfrm>
          <a:prstGeom prst="rect">
            <a:avLst/>
          </a:prstGeom>
        </p:spPr>
      </p:pic>
    </p:spTree>
    <p:extLst>
      <p:ext uri="{BB962C8B-B14F-4D97-AF65-F5344CB8AC3E}">
        <p14:creationId xmlns:p14="http://schemas.microsoft.com/office/powerpoint/2010/main" val="193052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63331D4-06BD-459B-9641-AB23DF8244A1}"/>
              </a:ext>
            </a:extLst>
          </p:cNvPr>
          <p:cNvSpPr>
            <a:spLocks noGrp="1"/>
          </p:cNvSpPr>
          <p:nvPr>
            <p:ph type="subTitle" idx="1"/>
          </p:nvPr>
        </p:nvSpPr>
        <p:spPr>
          <a:xfrm>
            <a:off x="764337" y="604875"/>
            <a:ext cx="10607958" cy="861420"/>
          </a:xfrm>
        </p:spPr>
        <p:txBody>
          <a:bodyPr>
            <a:normAutofit/>
          </a:bodyPr>
          <a:lstStyle/>
          <a:p>
            <a:pPr algn="ctr"/>
            <a:r>
              <a:rPr lang="en-US" sz="2800" b="1" i="1" dirty="0">
                <a:solidFill>
                  <a:schemeClr val="bg1"/>
                </a:solidFill>
                <a:latin typeface="Times New Roman" panose="02020603050405020304" pitchFamily="18" charset="0"/>
                <a:cs typeface="Times New Roman" panose="02020603050405020304" pitchFamily="18" charset="0"/>
              </a:rPr>
              <a:t>Use case diagram</a:t>
            </a:r>
          </a:p>
        </p:txBody>
      </p:sp>
      <p:pic>
        <p:nvPicPr>
          <p:cNvPr id="5" name="Picture 4">
            <a:extLst>
              <a:ext uri="{FF2B5EF4-FFF2-40B4-BE49-F238E27FC236}">
                <a16:creationId xmlns:a16="http://schemas.microsoft.com/office/drawing/2014/main" id="{1E5DBF67-1164-4D43-8422-97D41B4A6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301" y="1317140"/>
            <a:ext cx="4849398" cy="5015884"/>
          </a:xfrm>
          <a:prstGeom prst="rect">
            <a:avLst/>
          </a:prstGeom>
        </p:spPr>
      </p:pic>
    </p:spTree>
    <p:extLst>
      <p:ext uri="{BB962C8B-B14F-4D97-AF65-F5344CB8AC3E}">
        <p14:creationId xmlns:p14="http://schemas.microsoft.com/office/powerpoint/2010/main" val="196304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F1B-9EB9-4DEF-BC6F-4612634E1D08}"/>
              </a:ext>
            </a:extLst>
          </p:cNvPr>
          <p:cNvSpPr>
            <a:spLocks noGrp="1"/>
          </p:cNvSpPr>
          <p:nvPr>
            <p:ph type="ctrTitle"/>
          </p:nvPr>
        </p:nvSpPr>
        <p:spPr>
          <a:xfrm>
            <a:off x="498008" y="1878613"/>
            <a:ext cx="6676008" cy="2701139"/>
          </a:xfrm>
        </p:spPr>
        <p:txBody>
          <a:bodyPr/>
          <a:lstStyle/>
          <a:p>
            <a:pPr>
              <a:lnSpc>
                <a:spcPct val="150000"/>
              </a:lnSpc>
            </a:pPr>
            <a:r>
              <a:rPr lang="en-GB" sz="2000" dirty="0">
                <a:latin typeface="Times New Roman" panose="02020603050405020304" pitchFamily="18" charset="0"/>
                <a:cs typeface="Times New Roman" panose="02020603050405020304" pitchFamily="18" charset="0"/>
              </a:rPr>
              <a:t>1. Problem Domain</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2. Literature Survey</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3. Solution Domain</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4. Use Case Diagram</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5. Model Deployment</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6. Learnings From The Project</a:t>
            </a:r>
            <a:endParaRPr lang="en-US" sz="2000" b="1"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F1F910-BED2-448B-B961-BB084956115B}"/>
              </a:ext>
            </a:extLst>
          </p:cNvPr>
          <p:cNvSpPr>
            <a:spLocks noGrp="1"/>
          </p:cNvSpPr>
          <p:nvPr>
            <p:ph type="subTitle" idx="1"/>
          </p:nvPr>
        </p:nvSpPr>
        <p:spPr>
          <a:xfrm>
            <a:off x="587949" y="805175"/>
            <a:ext cx="4133953" cy="513712"/>
          </a:xfrm>
        </p:spPr>
        <p:txBody>
          <a:bodyPr>
            <a:noAutofit/>
          </a:bodyPr>
          <a:lstStyle/>
          <a:p>
            <a:r>
              <a:rPr lang="en-US" sz="2800" b="1" i="1" dirty="0">
                <a:solidFill>
                  <a:schemeClr val="bg1"/>
                </a:solidFill>
                <a:latin typeface="Times New Roman" panose="02020603050405020304" pitchFamily="18" charset="0"/>
                <a:cs typeface="Times New Roman" panose="02020603050405020304" pitchFamily="18" charset="0"/>
              </a:rPr>
              <a:t>CONTENTS :-</a:t>
            </a:r>
          </a:p>
        </p:txBody>
      </p:sp>
      <p:pic>
        <p:nvPicPr>
          <p:cNvPr id="6" name="Picture 5">
            <a:extLst>
              <a:ext uri="{FF2B5EF4-FFF2-40B4-BE49-F238E27FC236}">
                <a16:creationId xmlns:a16="http://schemas.microsoft.com/office/drawing/2014/main" id="{6331A7C4-80EA-4F68-B8E4-E272330B5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417" y="1449754"/>
            <a:ext cx="4984692" cy="4203436"/>
          </a:xfrm>
          <a:prstGeom prst="rect">
            <a:avLst/>
          </a:prstGeom>
        </p:spPr>
      </p:pic>
    </p:spTree>
    <p:extLst>
      <p:ext uri="{BB962C8B-B14F-4D97-AF65-F5344CB8AC3E}">
        <p14:creationId xmlns:p14="http://schemas.microsoft.com/office/powerpoint/2010/main" val="4182320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A857-12FC-477E-8014-B40D454085EC}"/>
              </a:ext>
            </a:extLst>
          </p:cNvPr>
          <p:cNvSpPr>
            <a:spLocks noGrp="1"/>
          </p:cNvSpPr>
          <p:nvPr>
            <p:ph type="ctrTitle"/>
          </p:nvPr>
        </p:nvSpPr>
        <p:spPr>
          <a:xfrm>
            <a:off x="524640" y="1464816"/>
            <a:ext cx="10980819" cy="1740024"/>
          </a:xfrm>
        </p:spPr>
        <p:txBody>
          <a:bodyPr/>
          <a:lstStyle/>
          <a:p>
            <a:pPr>
              <a:lnSpc>
                <a:spcPct val="150000"/>
              </a:lnSpc>
            </a:pPr>
            <a:br>
              <a:rPr lang="en-US" sz="2000" dirty="0">
                <a:latin typeface="Times New Roman" panose="02020603050405020304" pitchFamily="18" charset="0"/>
                <a:cs typeface="Times New Roman" panose="02020603050405020304" pitchFamily="18" charset="0"/>
                <a:sym typeface="Wingdings" panose="05000000000000000000" pitchFamily="2" charset="2"/>
              </a:rPr>
            </a:br>
            <a:r>
              <a:rPr lang="en-US" sz="2000" dirty="0">
                <a:latin typeface="Times New Roman" panose="02020603050405020304" pitchFamily="18" charset="0"/>
                <a:cs typeface="Times New Roman" panose="02020603050405020304" pitchFamily="18" charset="0"/>
                <a:sym typeface="Wingdings" panose="05000000000000000000" pitchFamily="2" charset="2"/>
              </a:rPr>
              <a:t> Now we deploy the model on localhost using the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streamlit</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br>
              <a:rPr lang="en-US" sz="2000" dirty="0">
                <a:latin typeface="Times New Roman" panose="02020603050405020304" pitchFamily="18" charset="0"/>
                <a:cs typeface="Times New Roman" panose="02020603050405020304" pitchFamily="18" charset="0"/>
                <a:sym typeface="Wingdings" panose="05000000000000000000" pitchFamily="2" charset="2"/>
              </a:rPr>
            </a:b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GB" sz="2000" dirty="0" err="1">
                <a:latin typeface="Times New Roman" panose="02020603050405020304" pitchFamily="18" charset="0"/>
                <a:cs typeface="Times New Roman" panose="02020603050405020304" pitchFamily="18" charset="0"/>
                <a:sym typeface="Wingdings" panose="05000000000000000000" pitchFamily="2" charset="2"/>
              </a:rPr>
              <a:t>Streamlit</a:t>
            </a:r>
            <a:r>
              <a:rPr lang="en-GB" sz="2000" dirty="0">
                <a:latin typeface="Times New Roman" panose="02020603050405020304" pitchFamily="18" charset="0"/>
                <a:cs typeface="Times New Roman" panose="02020603050405020304" pitchFamily="18" charset="0"/>
                <a:sym typeface="Wingdings" panose="05000000000000000000" pitchFamily="2" charset="2"/>
              </a:rPr>
              <a:t> is an open-source Python library that makes it easy to create and share beautiful, custom web apps for machine learning and data science. In just a few minutes you can build and deploy powerful data apps.</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5E5A46-28A6-4121-86B0-089F00A02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501" y="3429000"/>
            <a:ext cx="10235096" cy="2796216"/>
          </a:xfrm>
          <a:prstGeom prst="rect">
            <a:avLst/>
          </a:prstGeom>
        </p:spPr>
      </p:pic>
      <p:sp>
        <p:nvSpPr>
          <p:cNvPr id="6" name="Subtitle 2">
            <a:extLst>
              <a:ext uri="{FF2B5EF4-FFF2-40B4-BE49-F238E27FC236}">
                <a16:creationId xmlns:a16="http://schemas.microsoft.com/office/drawing/2014/main" id="{8293CC0F-60A8-45C5-93CD-D040B4824EC1}"/>
              </a:ext>
            </a:extLst>
          </p:cNvPr>
          <p:cNvSpPr>
            <a:spLocks noGrp="1"/>
          </p:cNvSpPr>
          <p:nvPr>
            <p:ph type="subTitle" idx="1"/>
          </p:nvPr>
        </p:nvSpPr>
        <p:spPr>
          <a:xfrm>
            <a:off x="672172" y="563373"/>
            <a:ext cx="10847655" cy="732767"/>
          </a:xfrm>
        </p:spPr>
        <p:txBody>
          <a:bodyPr>
            <a:normAutofit/>
          </a:bodyPr>
          <a:lstStyle/>
          <a:p>
            <a:pPr algn="ctr"/>
            <a:r>
              <a:rPr lang="en-US" sz="2800" b="1" i="1" dirty="0">
                <a:solidFill>
                  <a:schemeClr val="bg1"/>
                </a:solidFill>
                <a:latin typeface="Times New Roman" panose="02020603050405020304" pitchFamily="18" charset="0"/>
                <a:cs typeface="Times New Roman" panose="02020603050405020304" pitchFamily="18" charset="0"/>
              </a:rPr>
              <a:t>Deployment</a:t>
            </a:r>
          </a:p>
        </p:txBody>
      </p:sp>
    </p:spTree>
    <p:extLst>
      <p:ext uri="{BB962C8B-B14F-4D97-AF65-F5344CB8AC3E}">
        <p14:creationId xmlns:p14="http://schemas.microsoft.com/office/powerpoint/2010/main" val="1070980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7970-E258-406C-A151-DFC9DA09DDA2}"/>
              </a:ext>
            </a:extLst>
          </p:cNvPr>
          <p:cNvSpPr>
            <a:spLocks noGrp="1"/>
          </p:cNvSpPr>
          <p:nvPr>
            <p:ph type="ctrTitle"/>
          </p:nvPr>
        </p:nvSpPr>
        <p:spPr>
          <a:xfrm>
            <a:off x="630315" y="1103023"/>
            <a:ext cx="10848511" cy="4919424"/>
          </a:xfrm>
        </p:spPr>
        <p:txBody>
          <a:bodyPr/>
          <a:lstStyle/>
          <a:p>
            <a:pPr>
              <a:lnSpc>
                <a:spcPct val="150000"/>
              </a:lnSpc>
            </a:pPr>
            <a:r>
              <a:rPr lang="en-GB" sz="2000" dirty="0">
                <a:latin typeface="Times New Roman" panose="02020603050405020304" pitchFamily="18" charset="0"/>
                <a:cs typeface="Times New Roman" panose="02020603050405020304" pitchFamily="18" charset="0"/>
                <a:sym typeface="Wingdings" panose="05000000000000000000" pitchFamily="2" charset="2"/>
              </a:rPr>
              <a:t> </a:t>
            </a:r>
            <a:r>
              <a:rPr lang="en-GB" sz="2000" dirty="0">
                <a:latin typeface="Times New Roman" panose="02020603050405020304" pitchFamily="18" charset="0"/>
                <a:cs typeface="Times New Roman" panose="02020603050405020304" pitchFamily="18" charset="0"/>
              </a:rPr>
              <a:t>The solar photovoltaic power forecasting depends upon the unpredictable parameters of weather as well as the intrinsic parameters of solar PV systems themselves such as the temperature of PV modules and the irradiance on the plane of PV array. In this project, the study of the forecasting parameters included Ambient Temperature , Module Temperature and Irradiation which are the static parameters for the forecasting .</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sym typeface="Wingdings" panose="05000000000000000000" pitchFamily="2" charset="2"/>
              </a:rPr>
              <a:t> </a:t>
            </a:r>
            <a:r>
              <a:rPr lang="en-GB" sz="2000" dirty="0">
                <a:latin typeface="Times New Roman" panose="02020603050405020304" pitchFamily="18" charset="0"/>
                <a:cs typeface="Times New Roman" panose="02020603050405020304" pitchFamily="18" charset="0"/>
              </a:rPr>
              <a:t>Among the various model tested, the best model found for training and testing was Random Forest Regressor model . Further Hyperparameter Tunning  helped in selecting the best parameters for model training and test providing better accuracy than before which is more skilful methods and approaches in this area alongside the generalization methods that are capable to generalize the forecasting results. </a:t>
            </a: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9ADB010-F522-42E3-B589-3F4CD6546228}"/>
              </a:ext>
            </a:extLst>
          </p:cNvPr>
          <p:cNvSpPr>
            <a:spLocks noGrp="1"/>
          </p:cNvSpPr>
          <p:nvPr>
            <p:ph type="subTitle" idx="1"/>
          </p:nvPr>
        </p:nvSpPr>
        <p:spPr>
          <a:xfrm>
            <a:off x="630315" y="624681"/>
            <a:ext cx="10848510" cy="861420"/>
          </a:xfrm>
        </p:spPr>
        <p:txBody>
          <a:bodyPr>
            <a:normAutofit/>
          </a:bodyPr>
          <a:lstStyle/>
          <a:p>
            <a:pPr algn="ctr"/>
            <a:r>
              <a:rPr lang="en-US" sz="2800" b="1" i="1"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08987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167B-8AAB-40B4-8773-B514FC2BB107}"/>
              </a:ext>
            </a:extLst>
          </p:cNvPr>
          <p:cNvSpPr>
            <a:spLocks noGrp="1"/>
          </p:cNvSpPr>
          <p:nvPr>
            <p:ph type="ctrTitle"/>
          </p:nvPr>
        </p:nvSpPr>
        <p:spPr>
          <a:xfrm>
            <a:off x="603681" y="952129"/>
            <a:ext cx="10804124" cy="4953742"/>
          </a:xfrm>
        </p:spPr>
        <p:txBody>
          <a:bodyPr/>
          <a:lstStyle/>
          <a:p>
            <a:pPr>
              <a:lnSpc>
                <a:spcPct val="150000"/>
              </a:lnSpc>
            </a:pP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GB" sz="2000" dirty="0">
                <a:latin typeface="Times New Roman" panose="02020603050405020304" pitchFamily="18" charset="0"/>
                <a:cs typeface="Times New Roman" panose="02020603050405020304" pitchFamily="18" charset="0"/>
                <a:sym typeface="Wingdings" panose="05000000000000000000" pitchFamily="2" charset="2"/>
              </a:rPr>
              <a:t>In future a solar power forecasting modelling may be developed using Natural inspired algorithm and compare with conventional forecasting techniques. The present work will help in forecasting of power generated by solar panels would reduce the charges. The accurate forecasting system solar power plant operation, controlling, maintenance planning and power estimation could be improved.</a:t>
            </a:r>
            <a:br>
              <a:rPr lang="en-GB" sz="2000" dirty="0">
                <a:latin typeface="Times New Roman" panose="02020603050405020304" pitchFamily="18" charset="0"/>
                <a:cs typeface="Times New Roman" panose="02020603050405020304" pitchFamily="18" charset="0"/>
                <a:sym typeface="Wingdings" panose="05000000000000000000" pitchFamily="2" charset="2"/>
              </a:rPr>
            </a:br>
            <a:br>
              <a:rPr lang="en-GB" sz="2000" dirty="0">
                <a:latin typeface="Times New Roman" panose="02020603050405020304" pitchFamily="18" charset="0"/>
                <a:cs typeface="Times New Roman" panose="02020603050405020304" pitchFamily="18" charset="0"/>
                <a:sym typeface="Wingdings" panose="05000000000000000000" pitchFamily="2" charset="2"/>
              </a:rPr>
            </a:br>
            <a:r>
              <a:rPr lang="en-GB" sz="2000" dirty="0">
                <a:latin typeface="Times New Roman" panose="02020603050405020304" pitchFamily="18" charset="0"/>
                <a:cs typeface="Times New Roman" panose="02020603050405020304" pitchFamily="18" charset="0"/>
                <a:sym typeface="Wingdings" panose="05000000000000000000" pitchFamily="2" charset="2"/>
              </a:rPr>
              <a:t> Nevertheless, there is still much work to be done in the area. For instance, a large, curated dataset would lead to increased accuracy in the predictions as well as foster investment in the area. Moreover, while we have focused on solar energy, the approach could be extended to other sustainable energies,</a:t>
            </a:r>
            <a:br>
              <a:rPr lang="en-GB" sz="2000" dirty="0">
                <a:latin typeface="Times New Roman" panose="02020603050405020304" pitchFamily="18" charset="0"/>
                <a:cs typeface="Times New Roman" panose="02020603050405020304" pitchFamily="18" charset="0"/>
                <a:sym typeface="Wingdings" panose="05000000000000000000" pitchFamily="2" charset="2"/>
              </a:rPr>
            </a:br>
            <a:r>
              <a:rPr lang="en-GB" sz="2000" dirty="0">
                <a:latin typeface="Times New Roman" panose="02020603050405020304" pitchFamily="18" charset="0"/>
                <a:cs typeface="Times New Roman" panose="02020603050405020304" pitchFamily="18" charset="0"/>
                <a:sym typeface="Wingdings" panose="05000000000000000000" pitchFamily="2" charset="2"/>
              </a:rPr>
              <a:t>such as wind-based energy production.</a:t>
            </a:r>
            <a:br>
              <a:rPr lang="en-GB" sz="2000" dirty="0">
                <a:latin typeface="Times New Roman" panose="02020603050405020304" pitchFamily="18" charset="0"/>
                <a:cs typeface="Times New Roman" panose="02020603050405020304" pitchFamily="18" charset="0"/>
                <a:sym typeface="Wingdings" panose="05000000000000000000" pitchFamily="2" charset="2"/>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94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B4BC09-E4D6-48BF-9956-0C463401D3BE}"/>
              </a:ext>
            </a:extLst>
          </p:cNvPr>
          <p:cNvSpPr>
            <a:spLocks noGrp="1"/>
          </p:cNvSpPr>
          <p:nvPr>
            <p:ph type="subTitle" idx="1"/>
          </p:nvPr>
        </p:nvSpPr>
        <p:spPr>
          <a:xfrm rot="20389815">
            <a:off x="1404335" y="2417222"/>
            <a:ext cx="8825658" cy="1568871"/>
          </a:xfrm>
        </p:spPr>
        <p:txBody>
          <a:bodyPr>
            <a:noAutofit/>
          </a:bodyPr>
          <a:lstStyle/>
          <a:p>
            <a:pPr algn="ctr"/>
            <a:r>
              <a:rPr lang="en-US" sz="8800" b="1" i="1" dirty="0">
                <a:solidFill>
                  <a:schemeClr val="bg1"/>
                </a:solidFill>
                <a:latin typeface="Algerian" panose="04020705040A02060702" pitchFamily="82" charset="0"/>
              </a:rPr>
              <a:t>Thank  You</a:t>
            </a:r>
          </a:p>
        </p:txBody>
      </p:sp>
    </p:spTree>
    <p:extLst>
      <p:ext uri="{BB962C8B-B14F-4D97-AF65-F5344CB8AC3E}">
        <p14:creationId xmlns:p14="http://schemas.microsoft.com/office/powerpoint/2010/main" val="6584040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41CE33-282A-4AF0-B667-CBE798B74F87}"/>
              </a:ext>
            </a:extLst>
          </p:cNvPr>
          <p:cNvSpPr>
            <a:spLocks noGrp="1"/>
          </p:cNvSpPr>
          <p:nvPr>
            <p:ph type="subTitle" idx="1"/>
          </p:nvPr>
        </p:nvSpPr>
        <p:spPr>
          <a:xfrm>
            <a:off x="543017" y="734788"/>
            <a:ext cx="11105965" cy="5136360"/>
          </a:xfrm>
        </p:spPr>
        <p:txBody>
          <a:bodyPr>
            <a:normAutofit fontScale="92500" lnSpcReduction="20000"/>
          </a:bodyPr>
          <a:lstStyle/>
          <a:p>
            <a:pPr algn="ctr"/>
            <a:r>
              <a:rPr lang="en-GB" sz="2800" b="1" i="1" dirty="0">
                <a:solidFill>
                  <a:schemeClr val="bg1"/>
                </a:solidFill>
                <a:latin typeface="Times New Roman" panose="02020603050405020304" pitchFamily="18" charset="0"/>
                <a:cs typeface="Times New Roman" panose="02020603050405020304" pitchFamily="18" charset="0"/>
              </a:rPr>
              <a:t>Problem Domain</a:t>
            </a:r>
          </a:p>
          <a:p>
            <a:endParaRPr lang="en-GB" cap="none" dirty="0">
              <a:solidFill>
                <a:schemeClr val="bg1"/>
              </a:solidFill>
              <a:latin typeface="Times New Roman" panose="02020603050405020304" pitchFamily="18" charset="0"/>
              <a:cs typeface="Times New Roman" panose="02020603050405020304" pitchFamily="18" charset="0"/>
            </a:endParaRPr>
          </a:p>
          <a:p>
            <a:r>
              <a:rPr lang="en-GB" sz="2200" cap="none" dirty="0">
                <a:solidFill>
                  <a:schemeClr val="bg2"/>
                </a:solidFill>
                <a:latin typeface="Times New Roman" panose="02020603050405020304" pitchFamily="18" charset="0"/>
                <a:cs typeface="Times New Roman" panose="02020603050405020304" pitchFamily="18" charset="0"/>
                <a:sym typeface="Wingdings" panose="05000000000000000000" pitchFamily="2" charset="2"/>
              </a:rPr>
              <a:t> In recent years, the rapid boost of variable energy generations particularly from wind and solar energy resources in the power grid has led to these generations becoming a noteworthy source of uncertainty with load behaviour still being the main source of variability.</a:t>
            </a:r>
          </a:p>
          <a:p>
            <a:pPr marL="342900" indent="-342900">
              <a:buFont typeface="Wingdings" panose="05000000000000000000" pitchFamily="2" charset="2"/>
              <a:buChar char="à"/>
            </a:pPr>
            <a:endParaRPr lang="en-GB" sz="2200" cap="none" dirty="0">
              <a:solidFill>
                <a:schemeClr val="bg2"/>
              </a:solidFill>
              <a:latin typeface="Times New Roman" panose="02020603050405020304" pitchFamily="18" charset="0"/>
              <a:cs typeface="Times New Roman" panose="02020603050405020304" pitchFamily="18" charset="0"/>
              <a:sym typeface="Wingdings" panose="05000000000000000000" pitchFamily="2" charset="2"/>
            </a:endParaRPr>
          </a:p>
          <a:p>
            <a:pPr>
              <a:lnSpc>
                <a:spcPct val="110000"/>
              </a:lnSpc>
            </a:pPr>
            <a:r>
              <a:rPr lang="en-GB" sz="2200" cap="none" dirty="0">
                <a:solidFill>
                  <a:schemeClr val="bg2"/>
                </a:solidFill>
                <a:latin typeface="Times New Roman" panose="02020603050405020304" pitchFamily="18" charset="0"/>
                <a:cs typeface="Times New Roman" panose="02020603050405020304" pitchFamily="18" charset="0"/>
                <a:sym typeface="Wingdings" panose="05000000000000000000" pitchFamily="2" charset="2"/>
              </a:rPr>
              <a:t> </a:t>
            </a:r>
            <a:r>
              <a:rPr lang="en-GB" sz="2200" cap="none" dirty="0">
                <a:solidFill>
                  <a:schemeClr val="bg2"/>
                </a:solidFill>
                <a:latin typeface="Times New Roman" panose="02020603050405020304" pitchFamily="18" charset="0"/>
                <a:cs typeface="Times New Roman" panose="02020603050405020304" pitchFamily="18" charset="0"/>
              </a:rPr>
              <a:t>Solar power is the conversion of energy from sunlight into electricity, either directly using photovoltaics (PV), or indirectly using concentrated solar power systems.</a:t>
            </a:r>
            <a:br>
              <a:rPr lang="en-GB" sz="2200" cap="none" dirty="0">
                <a:solidFill>
                  <a:schemeClr val="bg2"/>
                </a:solidFill>
                <a:latin typeface="Times New Roman" panose="02020603050405020304" pitchFamily="18" charset="0"/>
                <a:cs typeface="Times New Roman" panose="02020603050405020304" pitchFamily="18" charset="0"/>
              </a:rPr>
            </a:br>
            <a:br>
              <a:rPr lang="en-GB" sz="2200" cap="none" dirty="0">
                <a:solidFill>
                  <a:schemeClr val="bg2"/>
                </a:solidFill>
                <a:latin typeface="Times New Roman" panose="02020603050405020304" pitchFamily="18" charset="0"/>
                <a:cs typeface="Times New Roman" panose="02020603050405020304" pitchFamily="18" charset="0"/>
              </a:rPr>
            </a:br>
            <a:r>
              <a:rPr lang="en-GB" sz="2200" cap="none" dirty="0">
                <a:solidFill>
                  <a:schemeClr val="bg2"/>
                </a:solidFill>
                <a:latin typeface="Times New Roman" panose="02020603050405020304" pitchFamily="18" charset="0"/>
                <a:cs typeface="Times New Roman" panose="02020603050405020304" pitchFamily="18" charset="0"/>
                <a:sym typeface="Wingdings" panose="05000000000000000000" pitchFamily="2" charset="2"/>
              </a:rPr>
              <a:t> </a:t>
            </a:r>
            <a:r>
              <a:rPr lang="en-GB" sz="2200" cap="none" dirty="0">
                <a:solidFill>
                  <a:schemeClr val="bg2"/>
                </a:solidFill>
                <a:latin typeface="Times New Roman" panose="02020603050405020304" pitchFamily="18" charset="0"/>
                <a:cs typeface="Times New Roman" panose="02020603050405020304" pitchFamily="18" charset="0"/>
              </a:rPr>
              <a:t>The main crucial and challenging issue in solar power production is the intermittency of power generation due to weather conditions. In particular, a variation of the temperature and irradiance can have a profound impact on the quality of electric power production.</a:t>
            </a:r>
            <a:br>
              <a:rPr lang="en-GB" sz="2200" cap="none" dirty="0">
                <a:solidFill>
                  <a:schemeClr val="bg2"/>
                </a:solidFill>
                <a:latin typeface="Times New Roman" panose="02020603050405020304" pitchFamily="18" charset="0"/>
                <a:cs typeface="Times New Roman" panose="02020603050405020304" pitchFamily="18" charset="0"/>
              </a:rPr>
            </a:br>
            <a:br>
              <a:rPr lang="en-GB" sz="2200" cap="none" dirty="0">
                <a:solidFill>
                  <a:schemeClr val="bg2"/>
                </a:solidFill>
                <a:latin typeface="Times New Roman" panose="02020603050405020304" pitchFamily="18" charset="0"/>
                <a:cs typeface="Times New Roman" panose="02020603050405020304" pitchFamily="18" charset="0"/>
              </a:rPr>
            </a:br>
            <a:r>
              <a:rPr lang="en-GB" sz="2200" cap="none" dirty="0">
                <a:solidFill>
                  <a:schemeClr val="bg2"/>
                </a:solidFill>
                <a:latin typeface="Times New Roman" panose="02020603050405020304" pitchFamily="18" charset="0"/>
                <a:cs typeface="Times New Roman" panose="02020603050405020304" pitchFamily="18" charset="0"/>
                <a:sym typeface="Wingdings" panose="05000000000000000000" pitchFamily="2" charset="2"/>
              </a:rPr>
              <a:t> </a:t>
            </a:r>
            <a:r>
              <a:rPr lang="en-GB" sz="2200" cap="none" dirty="0">
                <a:solidFill>
                  <a:schemeClr val="bg2"/>
                </a:solidFill>
                <a:latin typeface="Times New Roman" panose="02020603050405020304" pitchFamily="18" charset="0"/>
                <a:cs typeface="Times New Roman" panose="02020603050405020304" pitchFamily="18" charset="0"/>
              </a:rPr>
              <a:t>Solar power forecasting basically is predicting the solar generation for future time blocks based on forecasted weather parameters like irradiance, ambient temperature, humidity, wind speed and other relevant parameters.</a:t>
            </a:r>
            <a:endParaRPr lang="en-US" sz="2200" cap="none" dirty="0">
              <a:solidFill>
                <a:schemeClr val="bg2"/>
              </a:solidFill>
              <a:latin typeface="Times New Roman" panose="02020603050405020304" pitchFamily="18" charset="0"/>
              <a:cs typeface="Times New Roman" panose="02020603050405020304" pitchFamily="18" charset="0"/>
            </a:endParaRPr>
          </a:p>
          <a:p>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69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91BAE-B11C-4420-9C56-FD4204F6D81F}"/>
              </a:ext>
            </a:extLst>
          </p:cNvPr>
          <p:cNvSpPr>
            <a:spLocks noGrp="1"/>
          </p:cNvSpPr>
          <p:nvPr>
            <p:ph type="ctrTitle"/>
          </p:nvPr>
        </p:nvSpPr>
        <p:spPr>
          <a:xfrm>
            <a:off x="631173" y="1253232"/>
            <a:ext cx="10847653" cy="6001008"/>
          </a:xfrm>
        </p:spPr>
        <p:txBody>
          <a:bodyPr/>
          <a:lstStyle/>
          <a:p>
            <a:pPr>
              <a:lnSpc>
                <a:spcPct val="150000"/>
              </a:lnSpc>
            </a:pPr>
            <a:r>
              <a:rPr lang="en-GB" sz="2000" dirty="0">
                <a:latin typeface="Times New Roman" panose="02020603050405020304" pitchFamily="18" charset="0"/>
                <a:cs typeface="Times New Roman" panose="02020603050405020304" pitchFamily="18" charset="0"/>
                <a:sym typeface="Wingdings" panose="05000000000000000000" pitchFamily="2" charset="2"/>
              </a:rPr>
              <a:t> </a:t>
            </a:r>
            <a:r>
              <a:rPr lang="en-GB" sz="2000" dirty="0">
                <a:latin typeface="Times New Roman" panose="02020603050405020304" pitchFamily="18" charset="0"/>
                <a:cs typeface="Times New Roman" panose="02020603050405020304" pitchFamily="18" charset="0"/>
              </a:rPr>
              <a:t>PV power generation is dependent on many factors, such as weather conditions and PV module temperature. Natural variation in climatic conditions can vary these factors changing the PV power generation. Since PV power generation is variable, intermittent, and nonlinear, an accurate solar power forecasting method is required to operate the power system reliably and stably and to ensure quality power production.</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chemeClr val="bg1"/>
                </a:solidFill>
                <a:latin typeface="Times New Roman" panose="02020603050405020304" pitchFamily="18" charset="0"/>
                <a:cs typeface="Times New Roman" panose="02020603050405020304" pitchFamily="18" charset="0"/>
              </a:rPr>
              <a:t>In this section, we provide information about the state of the art literature in the research field and we point out the main advantages that our proposal can provide to the research community many solar energy models have been proposed in the literature using different techniques and approaches. For instance, linear mathematical functions have been used on different project as in Algeria, with satellite data, in sparse regions or in Malaysia.</a:t>
            </a:r>
            <a:r>
              <a:rPr lang="en-US" sz="1800" dirty="0">
                <a:solidFill>
                  <a:schemeClr val="bg1"/>
                </a:solidFill>
              </a:rPr>
              <a:t> </a:t>
            </a:r>
            <a:br>
              <a:rPr lang="en-US" sz="2000" dirty="0">
                <a:solidFill>
                  <a:schemeClr val="bg1"/>
                </a:solidFill>
              </a:rPr>
            </a:br>
            <a:br>
              <a:rPr lang="en-GB" sz="2000" dirty="0">
                <a:cs typeface="Times New Roman" panose="02020603050405020304" pitchFamily="18" charset="0"/>
              </a:rPr>
            </a:br>
            <a:endParaRPr lang="en-US" sz="2000" dirty="0">
              <a:cs typeface="Times New Roman" panose="02020603050405020304" pitchFamily="18" charset="0"/>
            </a:endParaRPr>
          </a:p>
        </p:txBody>
      </p:sp>
      <p:sp>
        <p:nvSpPr>
          <p:cNvPr id="3" name="Subtitle 2">
            <a:extLst>
              <a:ext uri="{FF2B5EF4-FFF2-40B4-BE49-F238E27FC236}">
                <a16:creationId xmlns:a16="http://schemas.microsoft.com/office/drawing/2014/main" id="{24C3DA03-82E0-461C-838A-379CF905C569}"/>
              </a:ext>
            </a:extLst>
          </p:cNvPr>
          <p:cNvSpPr>
            <a:spLocks noGrp="1"/>
          </p:cNvSpPr>
          <p:nvPr>
            <p:ph type="subTitle" idx="1"/>
          </p:nvPr>
        </p:nvSpPr>
        <p:spPr>
          <a:xfrm>
            <a:off x="631173" y="719091"/>
            <a:ext cx="10847654" cy="773838"/>
          </a:xfrm>
        </p:spPr>
        <p:txBody>
          <a:bodyPr>
            <a:normAutofit/>
          </a:bodyPr>
          <a:lstStyle/>
          <a:p>
            <a:pPr algn="ctr"/>
            <a:r>
              <a:rPr lang="en-US" sz="2800" b="1" i="1" dirty="0">
                <a:solidFill>
                  <a:schemeClr val="bg1"/>
                </a:solidFill>
              </a:rPr>
              <a:t>Literature survey</a:t>
            </a:r>
          </a:p>
        </p:txBody>
      </p:sp>
    </p:spTree>
    <p:extLst>
      <p:ext uri="{BB962C8B-B14F-4D97-AF65-F5344CB8AC3E}">
        <p14:creationId xmlns:p14="http://schemas.microsoft.com/office/powerpoint/2010/main" val="65791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D56A-A4A6-4246-9E11-279241C1966E}"/>
              </a:ext>
            </a:extLst>
          </p:cNvPr>
          <p:cNvSpPr>
            <a:spLocks noGrp="1"/>
          </p:cNvSpPr>
          <p:nvPr>
            <p:ph type="ctrTitle"/>
          </p:nvPr>
        </p:nvSpPr>
        <p:spPr>
          <a:xfrm>
            <a:off x="670026" y="1947553"/>
            <a:ext cx="10457154" cy="5712032"/>
          </a:xfrm>
        </p:spPr>
        <p:txBody>
          <a:bodyPr/>
          <a:lstStyle/>
          <a:p>
            <a:pPr>
              <a:lnSpc>
                <a:spcPct val="150000"/>
              </a:lnSpc>
            </a:pP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br>
              <a:rPr lang="en-GB" sz="1800" dirty="0"/>
            </a:br>
            <a:endParaRPr lang="en-US" sz="1800" dirty="0"/>
          </a:p>
        </p:txBody>
      </p:sp>
      <p:sp>
        <p:nvSpPr>
          <p:cNvPr id="3" name="Subtitle 2">
            <a:extLst>
              <a:ext uri="{FF2B5EF4-FFF2-40B4-BE49-F238E27FC236}">
                <a16:creationId xmlns:a16="http://schemas.microsoft.com/office/drawing/2014/main" id="{C95B7A0E-196A-4912-BA52-58E1014E467B}"/>
              </a:ext>
            </a:extLst>
          </p:cNvPr>
          <p:cNvSpPr>
            <a:spLocks noGrp="1"/>
          </p:cNvSpPr>
          <p:nvPr>
            <p:ph type="subTitle" idx="1"/>
          </p:nvPr>
        </p:nvSpPr>
        <p:spPr>
          <a:xfrm>
            <a:off x="551272" y="1326271"/>
            <a:ext cx="10945309" cy="5359536"/>
          </a:xfrm>
        </p:spPr>
        <p:txBody>
          <a:bodyPr>
            <a:normAutofit/>
          </a:bodyPr>
          <a:lstStyle/>
          <a:p>
            <a:pPr>
              <a:lnSpc>
                <a:spcPct val="200000"/>
              </a:lnSpc>
            </a:pPr>
            <a:r>
              <a:rPr lang="en-US" sz="2000" cap="none"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cap="none" dirty="0">
                <a:solidFill>
                  <a:schemeClr val="bg1"/>
                </a:solidFill>
                <a:latin typeface="Times New Roman" panose="02020603050405020304" pitchFamily="18" charset="0"/>
                <a:cs typeface="Times New Roman" panose="02020603050405020304" pitchFamily="18" charset="0"/>
              </a:rPr>
              <a:t>On the other hand, non-linear functions have been used for calculating daily diffuse solar radiation, irradiation models  and they have been combined with angstrom coefficients in quadratic models and unrestricted methods  if we focus on fuzzy logic approach, it has been used with meteorological parameters and for short-term energy forecasting. Finally, we can find genetic algorithms used in order to achieve the self-sustainability of a pump and finally, the use of artificial neural networks (ANN).</a:t>
            </a:r>
          </a:p>
        </p:txBody>
      </p:sp>
    </p:spTree>
    <p:extLst>
      <p:ext uri="{BB962C8B-B14F-4D97-AF65-F5344CB8AC3E}">
        <p14:creationId xmlns:p14="http://schemas.microsoft.com/office/powerpoint/2010/main" val="194710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263-909B-46CD-8870-AD7EA233EA0B}"/>
              </a:ext>
            </a:extLst>
          </p:cNvPr>
          <p:cNvSpPr>
            <a:spLocks noGrp="1"/>
          </p:cNvSpPr>
          <p:nvPr>
            <p:ph type="ctrTitle"/>
          </p:nvPr>
        </p:nvSpPr>
        <p:spPr>
          <a:xfrm>
            <a:off x="533517" y="568171"/>
            <a:ext cx="10785511" cy="5504155"/>
          </a:xfrm>
        </p:spPr>
        <p:txBody>
          <a:bodyPr/>
          <a:lstStyle/>
          <a:p>
            <a:pPr>
              <a:lnSpc>
                <a:spcPct val="150000"/>
              </a:lnSpc>
            </a:pPr>
            <a:br>
              <a:rPr lang="en-GB" sz="1800" dirty="0"/>
            </a:br>
            <a:br>
              <a:rPr lang="en-GB" sz="1800" dirty="0"/>
            </a:br>
            <a:r>
              <a:rPr lang="en-GB" sz="2800" b="1" i="1" dirty="0">
                <a:latin typeface="Times New Roman" panose="02020603050405020304" pitchFamily="18" charset="0"/>
                <a:cs typeface="Times New Roman" panose="02020603050405020304" pitchFamily="18" charset="0"/>
              </a:rPr>
              <a:t>Exploratory Data Analysis</a:t>
            </a:r>
            <a:r>
              <a:rPr lang="en-GB" sz="2800" i="1" dirty="0">
                <a:latin typeface="Times New Roman" panose="02020603050405020304" pitchFamily="18" charset="0"/>
                <a:cs typeface="Times New Roman" panose="02020603050405020304" pitchFamily="18" charset="0"/>
              </a:rPr>
              <a:t> </a:t>
            </a:r>
            <a:br>
              <a:rPr lang="en-GB" sz="1800" dirty="0">
                <a:solidFill>
                  <a:schemeClr val="bg1"/>
                </a:solidFill>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There are some steps to perform EDA are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1. Check For Missing Data</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2. Identify Shape Of The Data</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3. Identify The Outlier</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4. Dimensionality Reduction</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r>
              <a:rPr lang="en-GB" sz="2800" b="1" i="1" dirty="0">
                <a:latin typeface="Times New Roman" panose="02020603050405020304" pitchFamily="18" charset="0"/>
                <a:cs typeface="Times New Roman" panose="02020603050405020304" pitchFamily="18" charset="0"/>
              </a:rPr>
              <a:t>Data Pre-processing</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Data pre-processing is a process of preparing the raw data and making it suitable for a machine learning model. It is the first and crucial step while creating a machine learning model.</a:t>
            </a:r>
            <a:br>
              <a:rPr lang="en-GB" sz="1800" dirty="0"/>
            </a:br>
            <a:endParaRPr lang="en-US" sz="1800" dirty="0"/>
          </a:p>
        </p:txBody>
      </p:sp>
    </p:spTree>
    <p:extLst>
      <p:ext uri="{BB962C8B-B14F-4D97-AF65-F5344CB8AC3E}">
        <p14:creationId xmlns:p14="http://schemas.microsoft.com/office/powerpoint/2010/main" val="77062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1E5E-6FEB-4E36-B91A-E46F77D7374D}"/>
              </a:ext>
            </a:extLst>
          </p:cNvPr>
          <p:cNvSpPr>
            <a:spLocks noGrp="1"/>
          </p:cNvSpPr>
          <p:nvPr>
            <p:ph type="ctrTitle"/>
          </p:nvPr>
        </p:nvSpPr>
        <p:spPr>
          <a:xfrm>
            <a:off x="613417" y="910125"/>
            <a:ext cx="8825658" cy="4794874"/>
          </a:xfrm>
        </p:spPr>
        <p:txBody>
          <a:bodyPr/>
          <a:lstStyle/>
          <a:p>
            <a:pPr>
              <a:lnSpc>
                <a:spcPct val="200000"/>
              </a:lnSpc>
            </a:pPr>
            <a:r>
              <a:rPr lang="en-GB" sz="2000" dirty="0">
                <a:latin typeface="Times New Roman" panose="02020603050405020304" pitchFamily="18" charset="0"/>
                <a:cs typeface="Times New Roman" panose="02020603050405020304" pitchFamily="18" charset="0"/>
              </a:rPr>
              <a:t>Major Tasks in Data Pre-processing:</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1. Data cleaning</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sym typeface="Wingdings" panose="05000000000000000000" pitchFamily="2" charset="2"/>
              </a:rPr>
              <a:t></a:t>
            </a:r>
            <a:r>
              <a:rPr lang="en-GB" sz="2000" dirty="0">
                <a:latin typeface="Times New Roman" panose="02020603050405020304" pitchFamily="18" charset="0"/>
                <a:cs typeface="Times New Roman" panose="02020603050405020304" pitchFamily="18" charset="0"/>
              </a:rPr>
              <a:t> Handling missing values</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sym typeface="Wingdings" panose="05000000000000000000" pitchFamily="2" charset="2"/>
              </a:rPr>
              <a:t></a:t>
            </a:r>
            <a:r>
              <a:rPr lang="en-GB" sz="2000" dirty="0">
                <a:latin typeface="Times New Roman" panose="02020603050405020304" pitchFamily="18" charset="0"/>
                <a:cs typeface="Times New Roman" panose="02020603050405020304" pitchFamily="18" charset="0"/>
              </a:rPr>
              <a:t> Noisy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sym typeface="Wingdings" panose="05000000000000000000" pitchFamily="2" charset="2"/>
              </a:rPr>
              <a:t></a:t>
            </a:r>
            <a:r>
              <a:rPr lang="en-GB" sz="2000" dirty="0">
                <a:latin typeface="Times New Roman" panose="02020603050405020304" pitchFamily="18" charset="0"/>
                <a:cs typeface="Times New Roman" panose="02020603050405020304" pitchFamily="18" charset="0"/>
              </a:rPr>
              <a:t> Regression</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sym typeface="Wingdings" panose="05000000000000000000" pitchFamily="2" charset="2"/>
              </a:rPr>
              <a:t></a:t>
            </a:r>
            <a:r>
              <a:rPr lang="en-GB" sz="2000" dirty="0">
                <a:latin typeface="Times New Roman" panose="02020603050405020304" pitchFamily="18" charset="0"/>
                <a:cs typeface="Times New Roman" panose="02020603050405020304" pitchFamily="18" charset="0"/>
              </a:rPr>
              <a:t> Clustering</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2. Data integration</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3. Data reduction</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3F687D-309B-431B-A2E7-1D6EF5E64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695" y="1339144"/>
            <a:ext cx="5424256" cy="4136439"/>
          </a:xfrm>
          <a:prstGeom prst="rect">
            <a:avLst/>
          </a:prstGeom>
        </p:spPr>
      </p:pic>
    </p:spTree>
    <p:extLst>
      <p:ext uri="{BB962C8B-B14F-4D97-AF65-F5344CB8AC3E}">
        <p14:creationId xmlns:p14="http://schemas.microsoft.com/office/powerpoint/2010/main" val="46363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1E5E-6FEB-4E36-B91A-E46F77D7374D}"/>
              </a:ext>
            </a:extLst>
          </p:cNvPr>
          <p:cNvSpPr>
            <a:spLocks noGrp="1"/>
          </p:cNvSpPr>
          <p:nvPr>
            <p:ph type="ctrTitle"/>
          </p:nvPr>
        </p:nvSpPr>
        <p:spPr>
          <a:xfrm>
            <a:off x="542048" y="945528"/>
            <a:ext cx="10395009" cy="6210795"/>
          </a:xfrm>
        </p:spPr>
        <p:txBody>
          <a:bodyPr/>
          <a:lstStyle/>
          <a:p>
            <a:pPr>
              <a:lnSpc>
                <a:spcPct val="200000"/>
              </a:lnSpc>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4. </a:t>
            </a:r>
            <a:r>
              <a:rPr lang="en-GB" sz="2000" dirty="0">
                <a:latin typeface="Times New Roman" panose="02020603050405020304" pitchFamily="18" charset="0"/>
                <a:cs typeface="Times New Roman" panose="02020603050405020304" pitchFamily="18" charset="0"/>
              </a:rPr>
              <a:t>Data transformation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Smoothing</a:t>
            </a:r>
            <a:br>
              <a:rPr lang="en-GB" sz="2000" b="1"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	- </a:t>
            </a:r>
            <a:r>
              <a:rPr lang="en-GB" sz="2000" dirty="0">
                <a:latin typeface="Times New Roman" panose="02020603050405020304" pitchFamily="18" charset="0"/>
                <a:cs typeface="Times New Roman" panose="02020603050405020304" pitchFamily="18" charset="0"/>
              </a:rPr>
              <a:t>Aggregation</a:t>
            </a:r>
            <a:br>
              <a:rPr lang="en-GB" sz="2000" b="1"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	- </a:t>
            </a:r>
            <a:r>
              <a:rPr lang="en-GB" sz="2000" dirty="0">
                <a:latin typeface="Times New Roman" panose="02020603050405020304" pitchFamily="18" charset="0"/>
                <a:cs typeface="Times New Roman" panose="02020603050405020304" pitchFamily="18" charset="0"/>
              </a:rPr>
              <a:t>Normalization</a:t>
            </a:r>
            <a:br>
              <a:rPr lang="en-GB" sz="2000" dirty="0">
                <a:latin typeface="Times New Roman" panose="02020603050405020304" pitchFamily="18" charset="0"/>
                <a:cs typeface="Times New Roman" panose="02020603050405020304" pitchFamily="18" charset="0"/>
              </a:rPr>
            </a:br>
            <a:r>
              <a:rPr lang="en-GB" sz="2800" b="1" i="1" dirty="0">
                <a:latin typeface="Times New Roman" panose="02020603050405020304" pitchFamily="18" charset="0"/>
                <a:cs typeface="Times New Roman" panose="02020603050405020304" pitchFamily="18" charset="0"/>
              </a:rPr>
              <a:t>Model Training</a:t>
            </a:r>
            <a:r>
              <a:rPr lang="en-GB" sz="2800" i="1" dirty="0">
                <a:latin typeface="Times New Roman" panose="02020603050405020304" pitchFamily="18" charset="0"/>
                <a:cs typeface="Times New Roman" panose="02020603050405020304" pitchFamily="18" charset="0"/>
              </a:rPr>
              <a:t> :-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The process of training an ML model involves providing an ML algorithm (that is, the learning algorithm) with training data to learn from. The term ML model refers to the model artifact that is created by the training process.</a:t>
            </a:r>
            <a:br>
              <a:rPr lang="en-GB" sz="2000" dirty="0">
                <a:latin typeface="Times New Roman" panose="02020603050405020304" pitchFamily="18" charset="0"/>
                <a:cs typeface="Times New Roman" panose="02020603050405020304" pitchFamily="18" charset="0"/>
              </a:rPr>
            </a:br>
            <a:br>
              <a:rPr lang="en-GB"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97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C43ECBB-710D-484B-8132-C25610044038}"/>
              </a:ext>
            </a:extLst>
          </p:cNvPr>
          <p:cNvSpPr>
            <a:spLocks noGrp="1"/>
          </p:cNvSpPr>
          <p:nvPr>
            <p:ph type="subTitle" idx="1"/>
          </p:nvPr>
        </p:nvSpPr>
        <p:spPr>
          <a:xfrm>
            <a:off x="614467" y="749232"/>
            <a:ext cx="10963065" cy="5359535"/>
          </a:xfrm>
        </p:spPr>
        <p:txBody>
          <a:bodyPr>
            <a:normAutofit/>
          </a:bodyPr>
          <a:lstStyle/>
          <a:p>
            <a:pPr algn="ctr"/>
            <a:r>
              <a:rPr lang="en-US" sz="2800" b="1" i="1" cap="none" dirty="0">
                <a:solidFill>
                  <a:schemeClr val="bg1"/>
                </a:solidFill>
                <a:latin typeface="Times New Roman" panose="02020603050405020304" pitchFamily="18" charset="0"/>
                <a:cs typeface="Times New Roman" panose="02020603050405020304" pitchFamily="18" charset="0"/>
              </a:rPr>
              <a:t>Model Evaluation</a:t>
            </a:r>
          </a:p>
          <a:p>
            <a:r>
              <a:rPr lang="en-GB" sz="2000" cap="none" dirty="0">
                <a:solidFill>
                  <a:schemeClr val="bg2"/>
                </a:solidFill>
                <a:latin typeface="Times New Roman" panose="02020603050405020304" pitchFamily="18" charset="0"/>
                <a:cs typeface="Times New Roman" panose="02020603050405020304" pitchFamily="18" charset="0"/>
              </a:rPr>
              <a:t>There are three error metrics that are commonly used for evaluating and reporting the performance of a regression model; they are: mean squared error (MSE). Root mean squared error (RMSE). Mean absolute error (MAE)</a:t>
            </a:r>
            <a:br>
              <a:rPr lang="en-GB" sz="2000" cap="none" dirty="0">
                <a:solidFill>
                  <a:schemeClr val="bg2"/>
                </a:solidFill>
                <a:latin typeface="Times New Roman" panose="02020603050405020304" pitchFamily="18" charset="0"/>
                <a:cs typeface="Times New Roman" panose="02020603050405020304" pitchFamily="18" charset="0"/>
              </a:rPr>
            </a:br>
            <a:br>
              <a:rPr lang="en-GB" sz="2000" cap="none" dirty="0">
                <a:solidFill>
                  <a:schemeClr val="bg2"/>
                </a:solidFill>
                <a:latin typeface="Times New Roman" panose="02020603050405020304" pitchFamily="18" charset="0"/>
                <a:cs typeface="Times New Roman" panose="02020603050405020304" pitchFamily="18" charset="0"/>
              </a:rPr>
            </a:br>
            <a:r>
              <a:rPr lang="en-GB" sz="2000" cap="none" dirty="0">
                <a:solidFill>
                  <a:schemeClr val="bg2"/>
                </a:solidFill>
                <a:latin typeface="Times New Roman" panose="02020603050405020304" pitchFamily="18" charset="0"/>
                <a:cs typeface="Times New Roman" panose="02020603050405020304" pitchFamily="18" charset="0"/>
                <a:sym typeface="Wingdings" pitchFamily="2" charset="2"/>
              </a:rPr>
              <a:t></a:t>
            </a:r>
            <a:r>
              <a:rPr lang="en-GB" sz="2000" cap="none" dirty="0">
                <a:solidFill>
                  <a:schemeClr val="bg2"/>
                </a:solidFill>
                <a:latin typeface="Times New Roman" panose="02020603050405020304" pitchFamily="18" charset="0"/>
                <a:cs typeface="Times New Roman" panose="02020603050405020304" pitchFamily="18" charset="0"/>
              </a:rPr>
              <a:t>Mean Squared Error(MSE)</a:t>
            </a:r>
            <a:br>
              <a:rPr lang="en-GB" sz="2000" cap="none" dirty="0">
                <a:solidFill>
                  <a:schemeClr val="bg2"/>
                </a:solidFill>
                <a:latin typeface="Times New Roman" panose="02020603050405020304" pitchFamily="18" charset="0"/>
                <a:cs typeface="Times New Roman" panose="02020603050405020304" pitchFamily="18" charset="0"/>
              </a:rPr>
            </a:br>
            <a:r>
              <a:rPr lang="en-GB" sz="2000" cap="none" dirty="0">
                <a:solidFill>
                  <a:schemeClr val="bg2"/>
                </a:solidFill>
                <a:latin typeface="Times New Roman" panose="02020603050405020304" pitchFamily="18" charset="0"/>
                <a:cs typeface="Times New Roman" panose="02020603050405020304" pitchFamily="18" charset="0"/>
                <a:sym typeface="Wingdings" pitchFamily="2" charset="2"/>
              </a:rPr>
              <a:t></a:t>
            </a:r>
            <a:r>
              <a:rPr lang="en-GB" sz="2000" cap="none" dirty="0">
                <a:solidFill>
                  <a:schemeClr val="bg2"/>
                </a:solidFill>
                <a:latin typeface="Times New Roman" panose="02020603050405020304" pitchFamily="18" charset="0"/>
                <a:cs typeface="Times New Roman" panose="02020603050405020304" pitchFamily="18" charset="0"/>
              </a:rPr>
              <a:t>Root Mean Squared Error(RMSE)</a:t>
            </a:r>
            <a:br>
              <a:rPr lang="en-GB" sz="2000" cap="none" dirty="0">
                <a:solidFill>
                  <a:schemeClr val="bg2"/>
                </a:solidFill>
                <a:latin typeface="Times New Roman" panose="02020603050405020304" pitchFamily="18" charset="0"/>
                <a:cs typeface="Times New Roman" panose="02020603050405020304" pitchFamily="18" charset="0"/>
              </a:rPr>
            </a:br>
            <a:r>
              <a:rPr lang="en-GB" sz="2000" cap="none" dirty="0">
                <a:solidFill>
                  <a:schemeClr val="bg2"/>
                </a:solidFill>
                <a:latin typeface="Times New Roman" panose="02020603050405020304" pitchFamily="18" charset="0"/>
                <a:cs typeface="Times New Roman" panose="02020603050405020304" pitchFamily="18" charset="0"/>
                <a:sym typeface="Wingdings" pitchFamily="2" charset="2"/>
              </a:rPr>
              <a:t></a:t>
            </a:r>
            <a:r>
              <a:rPr lang="en-GB" sz="2000" cap="none" dirty="0">
                <a:solidFill>
                  <a:schemeClr val="bg2"/>
                </a:solidFill>
                <a:latin typeface="Times New Roman" panose="02020603050405020304" pitchFamily="18" charset="0"/>
                <a:cs typeface="Times New Roman" panose="02020603050405020304" pitchFamily="18" charset="0"/>
              </a:rPr>
              <a:t>Mean Absolute Error(MAE)</a:t>
            </a:r>
          </a:p>
          <a:p>
            <a:endParaRPr lang="en-GB" b="1" cap="none" dirty="0">
              <a:solidFill>
                <a:schemeClr val="bg1"/>
              </a:solidFill>
            </a:endParaRPr>
          </a:p>
          <a:p>
            <a:pPr algn="ctr"/>
            <a:r>
              <a:rPr lang="en-US" sz="2800" b="1" i="1" cap="none" dirty="0" err="1">
                <a:solidFill>
                  <a:schemeClr val="bg1"/>
                </a:solidFill>
                <a:latin typeface="Times New Roman" panose="02020603050405020304" pitchFamily="18" charset="0"/>
                <a:cs typeface="Times New Roman" panose="02020603050405020304" pitchFamily="18" charset="0"/>
              </a:rPr>
              <a:t>Hyperparameter</a:t>
            </a:r>
            <a:r>
              <a:rPr lang="en-US" sz="2800" b="1" i="1" cap="none" dirty="0">
                <a:solidFill>
                  <a:schemeClr val="bg1"/>
                </a:solidFill>
                <a:latin typeface="Times New Roman" panose="02020603050405020304" pitchFamily="18" charset="0"/>
                <a:cs typeface="Times New Roman" panose="02020603050405020304" pitchFamily="18" charset="0"/>
              </a:rPr>
              <a:t> Tuning</a:t>
            </a:r>
          </a:p>
          <a:p>
            <a:r>
              <a:rPr lang="en-GB" sz="2000" cap="none" dirty="0">
                <a:solidFill>
                  <a:schemeClr val="bg2"/>
                </a:solidFill>
                <a:latin typeface="Times New Roman" panose="02020603050405020304" pitchFamily="18" charset="0"/>
                <a:cs typeface="Times New Roman" panose="02020603050405020304" pitchFamily="18" charset="0"/>
              </a:rPr>
              <a:t>Models can have many </a:t>
            </a:r>
            <a:r>
              <a:rPr lang="en-GB" sz="2000" cap="none" dirty="0" err="1">
                <a:solidFill>
                  <a:schemeClr val="bg2"/>
                </a:solidFill>
                <a:latin typeface="Times New Roman" panose="02020603050405020304" pitchFamily="18" charset="0"/>
                <a:cs typeface="Times New Roman" panose="02020603050405020304" pitchFamily="18" charset="0"/>
              </a:rPr>
              <a:t>hyperparameters</a:t>
            </a:r>
            <a:r>
              <a:rPr lang="en-GB" sz="2000" cap="none" dirty="0">
                <a:solidFill>
                  <a:schemeClr val="bg2"/>
                </a:solidFill>
                <a:latin typeface="Times New Roman" panose="02020603050405020304" pitchFamily="18" charset="0"/>
                <a:cs typeface="Times New Roman" panose="02020603050405020304" pitchFamily="18" charset="0"/>
              </a:rPr>
              <a:t> and finding the best combination of parameters can be treated as a search problem. Two best strategies for hyper parameter tuning are:</a:t>
            </a:r>
          </a:p>
          <a:p>
            <a:r>
              <a:rPr lang="en-GB" sz="2000" cap="none" dirty="0">
                <a:solidFill>
                  <a:schemeClr val="bg2"/>
                </a:solidFill>
                <a:latin typeface="Times New Roman" panose="02020603050405020304" pitchFamily="18" charset="0"/>
                <a:cs typeface="Times New Roman" panose="02020603050405020304" pitchFamily="18" charset="0"/>
              </a:rPr>
              <a:t>1. Grid search </a:t>
            </a:r>
            <a:r>
              <a:rPr lang="en-GB" sz="2000" cap="none" dirty="0" err="1">
                <a:solidFill>
                  <a:schemeClr val="bg2"/>
                </a:solidFill>
                <a:latin typeface="Times New Roman" panose="02020603050405020304" pitchFamily="18" charset="0"/>
                <a:cs typeface="Times New Roman" panose="02020603050405020304" pitchFamily="18" charset="0"/>
              </a:rPr>
              <a:t>cv</a:t>
            </a:r>
            <a:br>
              <a:rPr lang="en-GB" sz="2000" cap="none" dirty="0">
                <a:solidFill>
                  <a:schemeClr val="bg2"/>
                </a:solidFill>
                <a:latin typeface="Times New Roman" panose="02020603050405020304" pitchFamily="18" charset="0"/>
                <a:cs typeface="Times New Roman" panose="02020603050405020304" pitchFamily="18" charset="0"/>
              </a:rPr>
            </a:br>
            <a:r>
              <a:rPr lang="en-GB" sz="2000" cap="none" dirty="0">
                <a:solidFill>
                  <a:schemeClr val="bg2"/>
                </a:solidFill>
                <a:latin typeface="Times New Roman" panose="02020603050405020304" pitchFamily="18" charset="0"/>
                <a:cs typeface="Times New Roman" panose="02020603050405020304" pitchFamily="18" charset="0"/>
              </a:rPr>
              <a:t>2. Randomized search </a:t>
            </a:r>
            <a:r>
              <a:rPr lang="en-GB" sz="2000" cap="none" dirty="0" err="1">
                <a:solidFill>
                  <a:schemeClr val="bg2"/>
                </a:solidFill>
                <a:latin typeface="Times New Roman" panose="02020603050405020304" pitchFamily="18" charset="0"/>
                <a:cs typeface="Times New Roman" panose="02020603050405020304" pitchFamily="18" charset="0"/>
              </a:rPr>
              <a:t>cv</a:t>
            </a:r>
            <a:endParaRPr lang="en-GB" sz="2000" cap="none" dirty="0">
              <a:solidFill>
                <a:schemeClr val="bg2"/>
              </a:solidFill>
              <a:latin typeface="Times New Roman" panose="02020603050405020304" pitchFamily="18" charset="0"/>
              <a:cs typeface="Times New Roman" panose="02020603050405020304" pitchFamily="18" charset="0"/>
            </a:endParaRPr>
          </a:p>
          <a:p>
            <a:endParaRPr lang="en-US" sz="2800" b="1" i="1" cap="none" dirty="0">
              <a:solidFill>
                <a:schemeClr val="bg1"/>
              </a:solidFill>
            </a:endParaRPr>
          </a:p>
          <a:p>
            <a:endParaRPr lang="en-US" sz="2800" b="1" i="1" cap="none" dirty="0">
              <a:solidFill>
                <a:schemeClr val="bg1"/>
              </a:solidFill>
            </a:endParaRPr>
          </a:p>
          <a:p>
            <a:endParaRPr lang="en-US" sz="2800" b="1" i="1" cap="none" dirty="0">
              <a:solidFill>
                <a:schemeClr val="bg1"/>
              </a:solidFill>
            </a:endParaRPr>
          </a:p>
          <a:p>
            <a:endParaRPr lang="en-GB" b="1" cap="none" dirty="0">
              <a:solidFill>
                <a:schemeClr val="bg1"/>
              </a:solidFill>
            </a:endParaRPr>
          </a:p>
          <a:p>
            <a:endParaRPr lang="en-GB" b="1" cap="none" dirty="0">
              <a:solidFill>
                <a:schemeClr val="bg1"/>
              </a:solidFill>
            </a:endParaRPr>
          </a:p>
          <a:p>
            <a:endParaRPr lang="en-GB" b="1" cap="none" dirty="0">
              <a:solidFill>
                <a:schemeClr val="bg1"/>
              </a:solidFill>
            </a:endParaRPr>
          </a:p>
          <a:p>
            <a:endParaRPr lang="en-GB" b="1" cap="none" dirty="0">
              <a:solidFill>
                <a:schemeClr val="bg1"/>
              </a:solidFill>
            </a:endParaRPr>
          </a:p>
          <a:p>
            <a:endParaRPr lang="en-US" b="1" i="1" cap="none" dirty="0">
              <a:solidFill>
                <a:schemeClr val="bg1"/>
              </a:solidFill>
            </a:endParaRPr>
          </a:p>
        </p:txBody>
      </p:sp>
    </p:spTree>
    <p:extLst>
      <p:ext uri="{BB962C8B-B14F-4D97-AF65-F5344CB8AC3E}">
        <p14:creationId xmlns:p14="http://schemas.microsoft.com/office/powerpoint/2010/main" val="1775008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1205</TotalTime>
  <Words>1823</Words>
  <Application>Microsoft Office PowerPoint</Application>
  <PresentationFormat>Widescreen</PresentationFormat>
  <Paragraphs>46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Calibri</vt:lpstr>
      <vt:lpstr>Century Gothic</vt:lpstr>
      <vt:lpstr>Times New Roman</vt:lpstr>
      <vt:lpstr>Wingdings</vt:lpstr>
      <vt:lpstr>Wingdings 3</vt:lpstr>
      <vt:lpstr>Ion Boardroom</vt:lpstr>
      <vt:lpstr>      Department  of  Computer  Engineering Institute  of  Engineering  &amp;  Technology Devi  Ahilya  Vishwavidyalaya,  Indore (M.P.)   GUIDED BY:-                                           SUBMITTED BY:-  Mr. Amit Mittal Sir             Akanshi Jain (18C7008)                 Jatin Sadhwani (19C7082)                 Sanil Sarathe (19C7086)                                                                             </vt:lpstr>
      <vt:lpstr>1. Problem Domain 2. Literature Survey 3. Solution Domain 4. Use Case Diagram 5. Model Deployment 6. Learnings From The Project</vt:lpstr>
      <vt:lpstr>PowerPoint Presentation</vt:lpstr>
      <vt:lpstr> PV power generation is dependent on many factors, such as weather conditions and PV module temperature. Natural variation in climatic conditions can vary these factors changing the PV power generation. Since PV power generation is variable, intermittent, and nonlinear, an accurate solar power forecasting method is required to operate the power system reliably and stably and to ensure quality power production.    In this section, we provide information about the state of the art literature in the research field and we point out the main advantages that our proposal can provide to the research community many solar energy models have been proposed in the literature using different techniques and approaches. For instance, linear mathematical functions have been used on different project as in Algeria, with satellite data, in sparse regions or in Malaysia.   </vt:lpstr>
      <vt:lpstr>                                 </vt:lpstr>
      <vt:lpstr>  Exploratory Data Analysis  There are some steps to perform EDA are : 1. Check For Missing Data 2. Identify Shape Of The Data 3. Identify The Outlier 4. Dimensionality Reduction  Data Pre-processing Data pre-processing is a process of preparing the raw data and making it suitable for a machine learning model. It is the first and crucial step while creating a machine learning model. </vt:lpstr>
      <vt:lpstr>Major Tasks in Data Pre-processing: 1. Data cleaning    Handling missing values   Noisy :-    Regression    Clustering 2. Data integration 3. Data reduction</vt:lpstr>
      <vt:lpstr> 4. Data transformation  - Smoothing  - Aggregation  - Normalization Model Training :-   The process of training an ML model involves providing an ML algorithm (that is, the learning algorithm) with training data to learn from. The term ML model refers to the model artifact that is created by the training process.  </vt:lpstr>
      <vt:lpstr>PowerPoint Presentation</vt:lpstr>
      <vt:lpstr>This data has been gathered at solar power plants in India over a 34 day period. 1. Solar Power Generation Data set : The power generation datasets are gathered at the inverter level - each inverter has multiple lines of solar panels attached to it.      2. Solar Power Weather Sensor Data set : The sensor data is gathered at a plant level - single array of sensors optimally placed at the plant.     </vt:lpstr>
      <vt:lpstr>     </vt:lpstr>
      <vt:lpstr>Perform EDA on both dataset. EDA contains some steps like identify missing values, data description, identify outliers, identify shape of dataset, visualize dataset, etc.</vt:lpstr>
      <vt:lpstr>Then we do a data preprocessing like:  we had rows based on each inverter i.e. each timestamp is being repeated the number of inverters for which data is present for that particular time stamp(e.g. suppose for 1st timestamp, only 12 inverters’ data is present so it will show 12 rows for that single time-stamp.  Merge both the datasets and Extract date and time  from the date_time feature, and created a new column named “BLOCK”. Each time block representing a 15 min interval. So each day have 96 time block from 00:00 as 1st to 23:45 as 96th </vt:lpstr>
      <vt:lpstr>Split the dataset into the training and testing. Instead of going for random splitting, we will select the last 3 days for testing and rest as for training for the sake of continuity which will help in our imputation.</vt:lpstr>
      <vt:lpstr> Now we try to handle the missing values. Most of values (90%) are null because of no power generation like from ( 00:00 to 06:00 and 18:00 to 24:00 ). Because these time intervals can’t generate the power. So we fill the missing values of these  time intervals is 0.    Power will be generated  from the 06:00 to 18:00. So, we filled  missing values of these time interval  using the interpolate method.</vt:lpstr>
      <vt:lpstr>Then we try to handle the outliers from the training and testing set using the percentile. Boxplot summarizes sample data using 25th, 50th, and 75th percentiles. One can just get insights(quartiles, median, and outliers) into the dataset by just looking at its boxplot.</vt:lpstr>
      <vt:lpstr> With the help of Scikit learn’s beautiful ‘Pipeline’ functionality to wrap different models for the ease of training, we have used here 7 different Regression algorithms with default parameters including a 3 layered Artificial Neural Network regressor.  Then we evaluate the model. For Regression problems, generally we use: Mean Absolute Error(MAE), Mean Squared Error(MSE) and Root Mean Squared Error(RMSE). We’ll be choosing RMSE over MAE and MSE. Because RMSE penalize the bigger errors into the small ones, So we select RFR based on the less RMSE score.       Then we Fine-Tune the RFR model using the hyper parameter tuning.</vt:lpstr>
      <vt:lpstr> Now it’s time to test the model, we test the model on testing dataset (Try to forecast next 3 days). Then our model forecast the 3 days. As you can see the below outcome (Actual and Forecast Prediction).</vt:lpstr>
      <vt:lpstr>PowerPoint Presentation</vt:lpstr>
      <vt:lpstr>  Now we deploy the model on localhost using the streamlit.  Streamlit is an open-source Python library that makes it easy to create and share beautiful, custom web apps for machine learning and data science. In just a few minutes you can build and deploy powerful data apps.</vt:lpstr>
      <vt:lpstr> The solar photovoltaic power forecasting depends upon the unpredictable parameters of weather as well as the intrinsic parameters of solar PV systems themselves such as the temperature of PV modules and the irradiance on the plane of PV array. In this project, the study of the forecasting parameters included Ambient Temperature , Module Temperature and Irradiation which are the static parameters for the forecasting .   Among the various model tested, the best model found for training and testing was Random Forest Regressor model . Further Hyperparameter Tunning  helped in selecting the best parameters for model training and test providing better accuracy than before which is more skilful methods and approaches in this area alongside the generalization methods that are capable to generalize the forecasting results. </vt:lpstr>
      <vt:lpstr> In future a solar power forecasting modelling may be developed using Natural inspired algorithm and compare with conventional forecasting techniques. The present work will help in forecasting of power generated by solar panels would reduce the charges. The accurate forecasting system solar power plant operation, controlling, maintenance planning and power estimation could be improved.   Nevertheless, there is still much work to be done in the area. For instance, a large, curated dataset would lead to increased accuracy in the predictions as well as foster investment in the area. Moreover, while we have focused on solar energy, the approach could be extended to other sustainable energies, such as wind-based energy production.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Computer Engineering Institute of Engineering &amp; Technology Devi Ahilya Vishwavidyalaya, Indore (M.P.)   GUIDED BY:-                                           SUBMITTED BY:-  Mr. Amit Mittal Sir             Akanshi Jain (18C7008)                 Jatin Sadhwani (19C7082)                 Sanil Sarathe (19C7086)                                                                             </dc:title>
  <dc:creator>jatin sadhwani</dc:creator>
  <cp:lastModifiedBy>jatin sadhwani</cp:lastModifiedBy>
  <cp:revision>14</cp:revision>
  <dcterms:created xsi:type="dcterms:W3CDTF">2021-11-02T11:18:53Z</dcterms:created>
  <dcterms:modified xsi:type="dcterms:W3CDTF">2021-11-13T12:25:49Z</dcterms:modified>
</cp:coreProperties>
</file>