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4" r:id="rId6"/>
    <p:sldId id="260" r:id="rId7"/>
    <p:sldId id="261" r:id="rId8"/>
    <p:sldId id="262" r:id="rId9"/>
    <p:sldId id="263" r:id="rId10"/>
  </p:sldIdLst>
  <p:sldSz cx="18288000" cy="10287000"/>
  <p:notesSz cx="6858000" cy="9144000"/>
  <p:embeddedFontLst>
    <p:embeddedFont>
      <p:font typeface="Calibri" pitchFamily="34" charset="0"/>
      <p:regular r:id="rId11"/>
      <p:bold r:id="rId12"/>
      <p:italic r:id="rId13"/>
      <p:boldItalic r:id="rId14"/>
    </p:embeddedFont>
    <p:embeddedFont>
      <p:font typeface="Hammersmith One" charset="0"/>
      <p:regular r:id="rId15"/>
    </p:embeddedFont>
    <p:embeddedFont>
      <p:font typeface="Clear Sans Regular" charset="0"/>
      <p:regular r:id="rId16"/>
    </p:embeddedFont>
    <p:embeddedFont>
      <p:font typeface="Canva Sans" charset="0"/>
      <p:regular r:id="rId17"/>
    </p:embeddedFont>
    <p:embeddedFont>
      <p:font typeface="Canva Sans Bold" charset="0"/>
      <p:regular r:id="rId18"/>
    </p:embeddedFont>
    <p:embeddedFont>
      <p:font typeface="Clear Sans Regular Bold"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p:scale>
          <a:sx n="44" d="100"/>
          <a:sy n="44" d="100"/>
        </p:scale>
        <p:origin x="-87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0.svg"/><Relationship Id="rId4" Type="http://schemas.openxmlformats.org/officeDocument/2006/relationships/image" Target="../media/image3.png"/><Relationship Id="rId9" Type="http://schemas.openxmlformats.org/officeDocument/2006/relationships/image" Target="../media/image14.svg"/></Relationships>
</file>

<file path=ppt/slides/_rels/slide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8.svg"/><Relationship Id="rId4" Type="http://schemas.openxmlformats.org/officeDocument/2006/relationships/image" Target="../media/image7.png"/><Relationship Id="rId9"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3337750" y="0"/>
            <a:ext cx="4950250" cy="10287000"/>
          </a:xfrm>
          <a:prstGeom prst="rect">
            <a:avLst/>
          </a:prstGeom>
          <a:solidFill>
            <a:srgbClr val="FBCB23"/>
          </a:solidFill>
        </p:spPr>
      </p:sp>
      <p:grpSp>
        <p:nvGrpSpPr>
          <p:cNvPr id="3" name="Group 3"/>
          <p:cNvGrpSpPr/>
          <p:nvPr/>
        </p:nvGrpSpPr>
        <p:grpSpPr>
          <a:xfrm>
            <a:off x="142812" y="3643302"/>
            <a:ext cx="13216030" cy="2475267"/>
            <a:chOff x="-1963167" y="408080"/>
            <a:chExt cx="17621372" cy="3300356"/>
          </a:xfrm>
        </p:grpSpPr>
        <p:sp>
          <p:nvSpPr>
            <p:cNvPr id="4" name="TextBox 4"/>
            <p:cNvSpPr txBox="1"/>
            <p:nvPr/>
          </p:nvSpPr>
          <p:spPr>
            <a:xfrm>
              <a:off x="-1963167" y="408080"/>
              <a:ext cx="17621372" cy="2385012"/>
            </a:xfrm>
            <a:prstGeom prst="rect">
              <a:avLst/>
            </a:prstGeom>
          </p:spPr>
          <p:txBody>
            <a:bodyPr wrap="square" lIns="0" tIns="0" rIns="0" bIns="0" rtlCol="0" anchor="t">
              <a:spAutoFit/>
            </a:bodyPr>
            <a:lstStyle/>
            <a:p>
              <a:pPr marL="0" lvl="0" indent="0">
                <a:lnSpc>
                  <a:spcPts val="15500"/>
                </a:lnSpc>
              </a:pPr>
              <a:r>
                <a:rPr lang="en-IN" sz="8800" b="1" spc="-155" dirty="0" smtClean="0">
                  <a:solidFill>
                    <a:srgbClr val="000000"/>
                  </a:solidFill>
                  <a:latin typeface="+mj-lt"/>
                </a:rPr>
                <a:t>KASUKABE DEFENCE FORCE</a:t>
              </a:r>
              <a:endParaRPr lang="en-US" sz="8800" b="1" spc="-155" dirty="0">
                <a:solidFill>
                  <a:srgbClr val="000000"/>
                </a:solidFill>
                <a:latin typeface="+mj-lt"/>
              </a:endParaRPr>
            </a:p>
          </p:txBody>
        </p:sp>
        <p:pic>
          <p:nvPicPr>
            <p:cNvPr id="5" name="Picture 5"/>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160" t="21264" r="6608" b="71845"/>
            <a:stretch>
              <a:fillRect/>
            </a:stretch>
          </p:blipFill>
          <p:spPr>
            <a:xfrm>
              <a:off x="0" y="3183467"/>
              <a:ext cx="7103443" cy="524969"/>
            </a:xfrm>
            <a:prstGeom prst="rect">
              <a:avLst/>
            </a:prstGeom>
          </p:spPr>
        </p:pic>
      </p:grpSp>
      <p:pic>
        <p:nvPicPr>
          <p:cNvPr id="9" name="Picture 9"/>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asvg="http://schemas.microsoft.com/office/drawing/2016/SVG/main" xmlns="" r:embed="rId9"/>
              </a:ext>
            </a:extLst>
          </a:blip>
          <a:srcRect/>
          <a:stretch>
            <a:fillRect/>
          </a:stretch>
        </p:blipFill>
        <p:spPr>
          <a:xfrm>
            <a:off x="13551750" y="9113883"/>
            <a:ext cx="4736250" cy="1053816"/>
          </a:xfrm>
          <a:prstGeom prst="rect">
            <a:avLst/>
          </a:prstGeom>
        </p:spPr>
      </p:pic>
      <p:sp>
        <p:nvSpPr>
          <p:cNvPr id="12" name="TextBox 11"/>
          <p:cNvSpPr txBox="1"/>
          <p:nvPr/>
        </p:nvSpPr>
        <p:spPr>
          <a:xfrm>
            <a:off x="2500266" y="8643962"/>
            <a:ext cx="10644262" cy="707886"/>
          </a:xfrm>
          <a:prstGeom prst="rect">
            <a:avLst/>
          </a:prstGeom>
          <a:noFill/>
        </p:spPr>
        <p:txBody>
          <a:bodyPr wrap="square" rtlCol="0">
            <a:spAutoFit/>
          </a:bodyPr>
          <a:lstStyle/>
          <a:p>
            <a:r>
              <a:rPr lang="en-IN" sz="4000" dirty="0" smtClean="0"/>
              <a:t>HEALTHCARE20 | SUSTAINIBILITY20 </a:t>
            </a:r>
            <a:endParaRPr lang="en-US" sz="4000" dirty="0"/>
          </a:p>
        </p:txBody>
      </p:sp>
      <p:sp>
        <p:nvSpPr>
          <p:cNvPr id="13" name="TextBox 12"/>
          <p:cNvSpPr txBox="1"/>
          <p:nvPr/>
        </p:nvSpPr>
        <p:spPr>
          <a:xfrm>
            <a:off x="3643274" y="7715268"/>
            <a:ext cx="6429420" cy="1015663"/>
          </a:xfrm>
          <a:prstGeom prst="rect">
            <a:avLst/>
          </a:prstGeom>
          <a:noFill/>
        </p:spPr>
        <p:txBody>
          <a:bodyPr wrap="square" rtlCol="0">
            <a:spAutoFit/>
          </a:bodyPr>
          <a:lstStyle/>
          <a:p>
            <a:r>
              <a:rPr lang="en-IN" sz="6000" b="1" dirty="0" smtClean="0"/>
              <a:t>YOGA  DELIGHT</a:t>
            </a:r>
            <a:endParaRPr lang="en-US" sz="6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CB23"/>
        </a:solidFill>
        <a:effectLst/>
      </p:bgPr>
    </p:bg>
    <p:spTree>
      <p:nvGrpSpPr>
        <p:cNvPr id="1" name=""/>
        <p:cNvGrpSpPr/>
        <p:nvPr/>
      </p:nvGrpSpPr>
      <p:grpSpPr>
        <a:xfrm>
          <a:off x="0" y="0"/>
          <a:ext cx="0" cy="0"/>
          <a:chOff x="0" y="0"/>
          <a:chExt cx="0" cy="0"/>
        </a:xfrm>
      </p:grpSpPr>
      <p:sp>
        <p:nvSpPr>
          <p:cNvPr id="2" name="AutoShape 2"/>
          <p:cNvSpPr/>
          <p:nvPr/>
        </p:nvSpPr>
        <p:spPr>
          <a:xfrm>
            <a:off x="-1" y="0"/>
            <a:ext cx="5402987" cy="10287000"/>
          </a:xfrm>
          <a:prstGeom prst="rect">
            <a:avLst/>
          </a:prstGeom>
          <a:solidFill>
            <a:srgbClr val="FFFFFF"/>
          </a:solidFill>
        </p:spPr>
      </p:sp>
      <p:grpSp>
        <p:nvGrpSpPr>
          <p:cNvPr id="3" name="Group 3"/>
          <p:cNvGrpSpPr/>
          <p:nvPr/>
        </p:nvGrpSpPr>
        <p:grpSpPr>
          <a:xfrm>
            <a:off x="731021" y="1445063"/>
            <a:ext cx="4185761" cy="2287020"/>
            <a:chOff x="0" y="0"/>
            <a:chExt cx="5581014" cy="3049360"/>
          </a:xfrm>
        </p:grpSpPr>
        <p:sp>
          <p:nvSpPr>
            <p:cNvPr id="4" name="TextBox 4"/>
            <p:cNvSpPr txBox="1"/>
            <p:nvPr/>
          </p:nvSpPr>
          <p:spPr>
            <a:xfrm>
              <a:off x="0" y="57150"/>
              <a:ext cx="5581014" cy="2413428"/>
            </a:xfrm>
            <a:prstGeom prst="rect">
              <a:avLst/>
            </a:prstGeom>
          </p:spPr>
          <p:txBody>
            <a:bodyPr lIns="0" tIns="0" rIns="0" bIns="0" rtlCol="0" anchor="t">
              <a:spAutoFit/>
            </a:bodyPr>
            <a:lstStyle/>
            <a:p>
              <a:pPr marL="0" lvl="0" indent="0" algn="l">
                <a:lnSpc>
                  <a:spcPts val="7040"/>
                </a:lnSpc>
                <a:spcBef>
                  <a:spcPct val="0"/>
                </a:spcBef>
              </a:pPr>
              <a:r>
                <a:rPr lang="en-US" sz="6400" b="1" dirty="0">
                  <a:solidFill>
                    <a:srgbClr val="000000"/>
                  </a:solidFill>
                  <a:latin typeface="Hammersmith One Bold"/>
                </a:rPr>
                <a:t>Problem Statement </a:t>
              </a:r>
            </a:p>
          </p:txBody>
        </p:sp>
        <p:pic>
          <p:nvPicPr>
            <p:cNvPr id="5" name="Picture 5"/>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160" t="21264" r="6608" b="71845"/>
            <a:stretch>
              <a:fillRect/>
            </a:stretch>
          </p:blipFill>
          <p:spPr>
            <a:xfrm>
              <a:off x="0" y="2686397"/>
              <a:ext cx="4911312" cy="362963"/>
            </a:xfrm>
            <a:prstGeom prst="rect">
              <a:avLst/>
            </a:prstGeom>
          </p:spPr>
        </p:pic>
      </p:grpSp>
      <p:pic>
        <p:nvPicPr>
          <p:cNvPr id="6" name="Picture 6"/>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8220852" y="1445063"/>
            <a:ext cx="792469" cy="975074"/>
          </a:xfrm>
          <a:prstGeom prst="rect">
            <a:avLst/>
          </a:prstGeom>
        </p:spPr>
      </p:pic>
      <p:pic>
        <p:nvPicPr>
          <p:cNvPr id="7" name="Picture 7"/>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8139865" y="7136108"/>
            <a:ext cx="954441" cy="957925"/>
          </a:xfrm>
          <a:prstGeom prst="rect">
            <a:avLst/>
          </a:prstGeom>
        </p:spPr>
      </p:pic>
      <p:pic>
        <p:nvPicPr>
          <p:cNvPr id="8" name="Picture 8"/>
          <p:cNvPicPr>
            <a:picLocks noChangeAspect="1"/>
          </p:cNvPicPr>
          <p:nvPr/>
        </p:nvPicPr>
        <p:blipFill>
          <a:blip r:embed="rId8" cstate="print">
            <a:extLst>
              <a:ext uri="{28A0092B-C50C-407E-A947-70E740481C1C}">
                <a14:useLocalDpi xmlns:a14="http://schemas.microsoft.com/office/drawing/2010/main" xmlns="" val="0"/>
              </a:ext>
              <a:ext uri="{96DAC541-7B7A-43D3-8B79-37D633B846F1}">
                <asvg:svgBlip xmlns:asvg="http://schemas.microsoft.com/office/drawing/2016/SVG/main" xmlns="" r:embed="rId9"/>
              </a:ext>
            </a:extLst>
          </a:blip>
          <a:srcRect/>
          <a:stretch>
            <a:fillRect/>
          </a:stretch>
        </p:blipFill>
        <p:spPr>
          <a:xfrm>
            <a:off x="8139865" y="4290586"/>
            <a:ext cx="954441" cy="1131342"/>
          </a:xfrm>
          <a:prstGeom prst="rect">
            <a:avLst/>
          </a:prstGeom>
        </p:spPr>
      </p:pic>
      <p:grpSp>
        <p:nvGrpSpPr>
          <p:cNvPr id="9" name="Group 9"/>
          <p:cNvGrpSpPr/>
          <p:nvPr/>
        </p:nvGrpSpPr>
        <p:grpSpPr>
          <a:xfrm>
            <a:off x="9927799" y="1423632"/>
            <a:ext cx="6840547" cy="2250121"/>
            <a:chOff x="0" y="-28575"/>
            <a:chExt cx="9120730" cy="3000161"/>
          </a:xfrm>
        </p:grpSpPr>
        <p:sp>
          <p:nvSpPr>
            <p:cNvPr id="10" name="TextBox 10"/>
            <p:cNvSpPr txBox="1"/>
            <p:nvPr/>
          </p:nvSpPr>
          <p:spPr>
            <a:xfrm>
              <a:off x="0" y="-28575"/>
              <a:ext cx="9120730" cy="731308"/>
            </a:xfrm>
            <a:prstGeom prst="rect">
              <a:avLst/>
            </a:prstGeom>
          </p:spPr>
          <p:txBody>
            <a:bodyPr lIns="0" tIns="0" rIns="0" bIns="0" rtlCol="0" anchor="t">
              <a:spAutoFit/>
            </a:bodyPr>
            <a:lstStyle/>
            <a:p>
              <a:pPr>
                <a:lnSpc>
                  <a:spcPts val="4550"/>
                </a:lnSpc>
              </a:pPr>
              <a:r>
                <a:rPr lang="en-US" sz="3500" dirty="0">
                  <a:solidFill>
                    <a:srgbClr val="000000"/>
                  </a:solidFill>
                  <a:latin typeface="Hammersmith One"/>
                </a:rPr>
                <a:t>Problem 1</a:t>
              </a:r>
            </a:p>
          </p:txBody>
        </p:sp>
        <p:sp>
          <p:nvSpPr>
            <p:cNvPr id="11" name="TextBox 11"/>
            <p:cNvSpPr txBox="1"/>
            <p:nvPr/>
          </p:nvSpPr>
          <p:spPr>
            <a:xfrm>
              <a:off x="0" y="896489"/>
              <a:ext cx="9120730" cy="2075097"/>
            </a:xfrm>
            <a:prstGeom prst="rect">
              <a:avLst/>
            </a:prstGeom>
          </p:spPr>
          <p:txBody>
            <a:bodyPr lIns="0" tIns="0" rIns="0" bIns="0" rtlCol="0" anchor="t">
              <a:spAutoFit/>
            </a:bodyPr>
            <a:lstStyle/>
            <a:p>
              <a:pPr>
                <a:lnSpc>
                  <a:spcPts val="4200"/>
                </a:lnSpc>
              </a:pPr>
              <a:r>
                <a:rPr lang="en-US" sz="2400" dirty="0">
                  <a:solidFill>
                    <a:srgbClr val="000000"/>
                  </a:solidFill>
                  <a:latin typeface="Clear Sans Regular"/>
                </a:rPr>
                <a:t>Obesity and lack of exercise in daily routine is one of the major reasons for all the health issues among youngsters nowadays.</a:t>
              </a:r>
            </a:p>
          </p:txBody>
        </p:sp>
      </p:grpSp>
      <p:grpSp>
        <p:nvGrpSpPr>
          <p:cNvPr id="12" name="Group 12"/>
          <p:cNvGrpSpPr/>
          <p:nvPr/>
        </p:nvGrpSpPr>
        <p:grpSpPr>
          <a:xfrm>
            <a:off x="9927799" y="4027563"/>
            <a:ext cx="6840547" cy="2788730"/>
            <a:chOff x="0" y="-28575"/>
            <a:chExt cx="9120730" cy="3718306"/>
          </a:xfrm>
        </p:grpSpPr>
        <p:sp>
          <p:nvSpPr>
            <p:cNvPr id="13" name="TextBox 13"/>
            <p:cNvSpPr txBox="1"/>
            <p:nvPr/>
          </p:nvSpPr>
          <p:spPr>
            <a:xfrm>
              <a:off x="0" y="-28575"/>
              <a:ext cx="9120730" cy="731308"/>
            </a:xfrm>
            <a:prstGeom prst="rect">
              <a:avLst/>
            </a:prstGeom>
          </p:spPr>
          <p:txBody>
            <a:bodyPr lIns="0" tIns="0" rIns="0" bIns="0" rtlCol="0" anchor="t">
              <a:spAutoFit/>
            </a:bodyPr>
            <a:lstStyle/>
            <a:p>
              <a:pPr>
                <a:lnSpc>
                  <a:spcPts val="4550"/>
                </a:lnSpc>
              </a:pPr>
              <a:r>
                <a:rPr lang="en-US" sz="3500">
                  <a:solidFill>
                    <a:srgbClr val="000000"/>
                  </a:solidFill>
                  <a:latin typeface="Hammersmith One"/>
                </a:rPr>
                <a:t>Problem 2</a:t>
              </a:r>
            </a:p>
          </p:txBody>
        </p:sp>
        <p:sp>
          <p:nvSpPr>
            <p:cNvPr id="14" name="TextBox 14"/>
            <p:cNvSpPr txBox="1"/>
            <p:nvPr/>
          </p:nvSpPr>
          <p:spPr>
            <a:xfrm>
              <a:off x="0" y="896489"/>
              <a:ext cx="9120730" cy="2793242"/>
            </a:xfrm>
            <a:prstGeom prst="rect">
              <a:avLst/>
            </a:prstGeom>
          </p:spPr>
          <p:txBody>
            <a:bodyPr lIns="0" tIns="0" rIns="0" bIns="0" rtlCol="0" anchor="t">
              <a:spAutoFit/>
            </a:bodyPr>
            <a:lstStyle/>
            <a:p>
              <a:pPr>
                <a:lnSpc>
                  <a:spcPts val="4200"/>
                </a:lnSpc>
              </a:pPr>
              <a:r>
                <a:rPr lang="en-US" sz="2400" dirty="0">
                  <a:solidFill>
                    <a:srgbClr val="000000"/>
                  </a:solidFill>
                  <a:latin typeface="Clear Sans Regular"/>
                </a:rPr>
                <a:t>Yoga is one of the popular option to fill this void. However, availability of an instructor is a cumbersome task. Individuals find it difficult to manage it along with their busy schedules.</a:t>
              </a:r>
            </a:p>
          </p:txBody>
        </p:sp>
      </p:grpSp>
      <p:grpSp>
        <p:nvGrpSpPr>
          <p:cNvPr id="15" name="Group 15"/>
          <p:cNvGrpSpPr/>
          <p:nvPr/>
        </p:nvGrpSpPr>
        <p:grpSpPr>
          <a:xfrm>
            <a:off x="9927799" y="7114677"/>
            <a:ext cx="6840547" cy="2250121"/>
            <a:chOff x="0" y="-28575"/>
            <a:chExt cx="9120730" cy="3000161"/>
          </a:xfrm>
        </p:grpSpPr>
        <p:sp>
          <p:nvSpPr>
            <p:cNvPr id="16" name="TextBox 16"/>
            <p:cNvSpPr txBox="1"/>
            <p:nvPr/>
          </p:nvSpPr>
          <p:spPr>
            <a:xfrm>
              <a:off x="0" y="-28575"/>
              <a:ext cx="9120730" cy="731308"/>
            </a:xfrm>
            <a:prstGeom prst="rect">
              <a:avLst/>
            </a:prstGeom>
          </p:spPr>
          <p:txBody>
            <a:bodyPr lIns="0" tIns="0" rIns="0" bIns="0" rtlCol="0" anchor="t">
              <a:spAutoFit/>
            </a:bodyPr>
            <a:lstStyle/>
            <a:p>
              <a:pPr>
                <a:lnSpc>
                  <a:spcPts val="4550"/>
                </a:lnSpc>
              </a:pPr>
              <a:r>
                <a:rPr lang="en-US" sz="3500">
                  <a:solidFill>
                    <a:srgbClr val="000000"/>
                  </a:solidFill>
                  <a:latin typeface="Hammersmith One"/>
                </a:rPr>
                <a:t>Problem 3</a:t>
              </a:r>
            </a:p>
          </p:txBody>
        </p:sp>
        <p:sp>
          <p:nvSpPr>
            <p:cNvPr id="17" name="TextBox 17"/>
            <p:cNvSpPr txBox="1"/>
            <p:nvPr/>
          </p:nvSpPr>
          <p:spPr>
            <a:xfrm>
              <a:off x="0" y="896489"/>
              <a:ext cx="9120730" cy="2075097"/>
            </a:xfrm>
            <a:prstGeom prst="rect">
              <a:avLst/>
            </a:prstGeom>
          </p:spPr>
          <p:txBody>
            <a:bodyPr lIns="0" tIns="0" rIns="0" bIns="0" rtlCol="0" anchor="t">
              <a:spAutoFit/>
            </a:bodyPr>
            <a:lstStyle/>
            <a:p>
              <a:pPr>
                <a:lnSpc>
                  <a:spcPts val="4200"/>
                </a:lnSpc>
              </a:pPr>
              <a:r>
                <a:rPr lang="en-US" sz="2400" dirty="0">
                  <a:solidFill>
                    <a:srgbClr val="000000"/>
                  </a:solidFill>
                  <a:latin typeface="Clear Sans Regular"/>
                </a:rPr>
                <a:t>Cost of enrolling in such a yoga course could be expensive and not pocket-friendly for many. This leads a person to neglect their health.</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CB23"/>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160" t="21264" r="6608" b="71845"/>
          <a:stretch>
            <a:fillRect/>
          </a:stretch>
        </p:blipFill>
        <p:spPr>
          <a:xfrm>
            <a:off x="859893" y="1681772"/>
            <a:ext cx="5035559" cy="372145"/>
          </a:xfrm>
          <a:prstGeom prst="rect">
            <a:avLst/>
          </a:prstGeom>
        </p:spPr>
      </p:pic>
      <p:sp>
        <p:nvSpPr>
          <p:cNvPr id="3" name="TextBox 3"/>
          <p:cNvSpPr txBox="1"/>
          <p:nvPr/>
        </p:nvSpPr>
        <p:spPr>
          <a:xfrm>
            <a:off x="859893" y="461353"/>
            <a:ext cx="15696922" cy="1220420"/>
          </a:xfrm>
          <a:prstGeom prst="rect">
            <a:avLst/>
          </a:prstGeom>
        </p:spPr>
        <p:txBody>
          <a:bodyPr lIns="0" tIns="0" rIns="0" bIns="0" rtlCol="0" anchor="t">
            <a:spAutoFit/>
          </a:bodyPr>
          <a:lstStyle/>
          <a:p>
            <a:pPr marL="0" lvl="0" indent="0">
              <a:lnSpc>
                <a:spcPts val="9473"/>
              </a:lnSpc>
              <a:spcBef>
                <a:spcPct val="0"/>
              </a:spcBef>
            </a:pPr>
            <a:r>
              <a:rPr lang="en-US" sz="8612">
                <a:solidFill>
                  <a:srgbClr val="FFFFFF"/>
                </a:solidFill>
                <a:latin typeface="Hammersmith One"/>
              </a:rPr>
              <a:t>Project Idea/ Objectives</a:t>
            </a:r>
          </a:p>
        </p:txBody>
      </p:sp>
      <p:sp>
        <p:nvSpPr>
          <p:cNvPr id="4" name="TextBox 4"/>
          <p:cNvSpPr txBox="1"/>
          <p:nvPr/>
        </p:nvSpPr>
        <p:spPr>
          <a:xfrm>
            <a:off x="859893" y="2053917"/>
            <a:ext cx="16361307" cy="7325467"/>
          </a:xfrm>
          <a:prstGeom prst="rect">
            <a:avLst/>
          </a:prstGeom>
        </p:spPr>
        <p:txBody>
          <a:bodyPr wrap="square" lIns="0" tIns="0" rIns="0" bIns="0" rtlCol="0" anchor="t">
            <a:spAutoFit/>
          </a:bodyPr>
          <a:lstStyle/>
          <a:p>
            <a:pPr>
              <a:lnSpc>
                <a:spcPts val="4759"/>
              </a:lnSpc>
            </a:pPr>
            <a:r>
              <a:rPr lang="en-US" sz="2800" b="1" dirty="0">
                <a:effectLst/>
                <a:latin typeface="Calibri" panose="020F0502020204030204" pitchFamily="34" charset="0"/>
                <a:ea typeface="Calibri" panose="020F0502020204030204" pitchFamily="34" charset="0"/>
                <a:cs typeface="Mangal" panose="02040503050203030202" pitchFamily="18" charset="0"/>
              </a:rPr>
              <a:t>A yoga application </a:t>
            </a:r>
            <a:r>
              <a:rPr lang="en-US" sz="2800" dirty="0">
                <a:effectLst/>
                <a:latin typeface="Calibri" panose="020F0502020204030204" pitchFamily="34" charset="0"/>
                <a:ea typeface="Calibri" panose="020F0502020204030204" pitchFamily="34" charset="0"/>
                <a:cs typeface="Mangal" panose="02040503050203030202" pitchFamily="18" charset="0"/>
              </a:rPr>
              <a:t>which detects posture using artificial intelligence. The virtual AI yoga trainer uses pose recognition tool for the application. With real-time data captured from camera, a person can get feedback in the application on the accuracy of their pose and keep track of their fitness goal. This application can be put to use where a Yoga/fitness enthusiast can practice Yoga without the need of an instructor. The user can practice Yoga efficiently at his/her own pace with any number of attempts. The principle reason of the project is to have a user practice Yoga poses accurately and be able to keep a track of daily Yoga routine. It can provide real-time feedback on the person's form and technique, ensuring that they are performing the poses correctly and minimizing the risk of injury. With a yoga AI model website, users can choose the length and intensity of their yoga sessions, allowing them to fit their practice into their busy schedules. It can provide users with access to a wealth of information about yoga, including pose tutorials, instructional videos, and articles on yoga philosophy and history. This can enhance users' learning and deepen their understanding of the practice.</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a:lnSpc>
                <a:spcPts val="4759"/>
              </a:lnSpc>
            </a:pPr>
            <a:endParaRPr lang="en-US" sz="2800" dirty="0">
              <a:solidFill>
                <a:srgbClr val="000000"/>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53517" y="1267365"/>
            <a:ext cx="9004929" cy="1665987"/>
            <a:chOff x="0" y="76200"/>
            <a:chExt cx="5581014" cy="2221316"/>
          </a:xfrm>
        </p:grpSpPr>
        <p:sp>
          <p:nvSpPr>
            <p:cNvPr id="3" name="TextBox 3"/>
            <p:cNvSpPr txBox="1"/>
            <p:nvPr/>
          </p:nvSpPr>
          <p:spPr>
            <a:xfrm>
              <a:off x="0" y="76200"/>
              <a:ext cx="5581014" cy="1590179"/>
            </a:xfrm>
            <a:prstGeom prst="rect">
              <a:avLst/>
            </a:prstGeom>
          </p:spPr>
          <p:txBody>
            <a:bodyPr lIns="0" tIns="0" rIns="0" bIns="0" rtlCol="0" anchor="t">
              <a:spAutoFit/>
            </a:bodyPr>
            <a:lstStyle/>
            <a:p>
              <a:pPr marL="0" lvl="0" indent="0" algn="l">
                <a:lnSpc>
                  <a:spcPts val="9349"/>
                </a:lnSpc>
                <a:spcBef>
                  <a:spcPct val="0"/>
                </a:spcBef>
              </a:pPr>
              <a:r>
                <a:rPr lang="en-IN" sz="8499" b="1" dirty="0" smtClean="0">
                  <a:solidFill>
                    <a:srgbClr val="000000"/>
                  </a:solidFill>
                  <a:latin typeface="Hammersmith One Bold"/>
                </a:rPr>
                <a:t>Key Features</a:t>
              </a:r>
              <a:endParaRPr lang="en-US" sz="8499" b="1" dirty="0">
                <a:solidFill>
                  <a:srgbClr val="000000"/>
                </a:solidFill>
                <a:latin typeface="Hammersmith One Bold"/>
              </a:endParaRPr>
            </a:p>
          </p:txBody>
        </p:sp>
        <p:pic>
          <p:nvPicPr>
            <p:cNvPr id="4" name="Picture 4"/>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160" t="21264" r="6608" b="71845"/>
            <a:stretch>
              <a:fillRect/>
            </a:stretch>
          </p:blipFill>
          <p:spPr>
            <a:xfrm>
              <a:off x="0" y="1934553"/>
              <a:ext cx="4911312" cy="362963"/>
            </a:xfrm>
            <a:prstGeom prst="rect">
              <a:avLst/>
            </a:prstGeom>
          </p:spPr>
        </p:pic>
      </p:grpSp>
      <p:grpSp>
        <p:nvGrpSpPr>
          <p:cNvPr id="5" name="Group 5"/>
          <p:cNvGrpSpPr/>
          <p:nvPr/>
        </p:nvGrpSpPr>
        <p:grpSpPr>
          <a:xfrm>
            <a:off x="1238669" y="4786502"/>
            <a:ext cx="4300609" cy="5500498"/>
            <a:chOff x="0" y="-28575"/>
            <a:chExt cx="5217572" cy="7333995"/>
          </a:xfrm>
        </p:grpSpPr>
        <p:sp>
          <p:nvSpPr>
            <p:cNvPr id="6" name="TextBox 6"/>
            <p:cNvSpPr txBox="1"/>
            <p:nvPr/>
          </p:nvSpPr>
          <p:spPr>
            <a:xfrm>
              <a:off x="0" y="-28575"/>
              <a:ext cx="5217572" cy="786540"/>
            </a:xfrm>
            <a:prstGeom prst="rect">
              <a:avLst/>
            </a:prstGeom>
          </p:spPr>
          <p:txBody>
            <a:bodyPr lIns="0" tIns="0" rIns="0" bIns="0" rtlCol="0" anchor="t">
              <a:spAutoFit/>
            </a:bodyPr>
            <a:lstStyle/>
            <a:p>
              <a:pPr>
                <a:lnSpc>
                  <a:spcPts val="4550"/>
                </a:lnSpc>
              </a:pPr>
              <a:r>
                <a:rPr lang="en-US" sz="3500" dirty="0">
                  <a:solidFill>
                    <a:srgbClr val="000000"/>
                  </a:solidFill>
                  <a:latin typeface="Hammersmith One"/>
                </a:rPr>
                <a:t>AVAILABILITY</a:t>
              </a:r>
            </a:p>
          </p:txBody>
        </p:sp>
        <p:sp>
          <p:nvSpPr>
            <p:cNvPr id="7" name="TextBox 7"/>
            <p:cNvSpPr txBox="1"/>
            <p:nvPr/>
          </p:nvSpPr>
          <p:spPr>
            <a:xfrm>
              <a:off x="0" y="896489"/>
              <a:ext cx="5217572" cy="6408931"/>
            </a:xfrm>
            <a:prstGeom prst="rect">
              <a:avLst/>
            </a:prstGeom>
          </p:spPr>
          <p:txBody>
            <a:bodyPr lIns="0" tIns="0" rIns="0" bIns="0" rtlCol="0" anchor="t">
              <a:spAutoFit/>
            </a:bodyPr>
            <a:lstStyle/>
            <a:p>
              <a:pPr>
                <a:lnSpc>
                  <a:spcPts val="4200"/>
                </a:lnSpc>
              </a:pPr>
              <a:r>
                <a:rPr lang="en-US" sz="3000" dirty="0">
                  <a:solidFill>
                    <a:srgbClr val="000000"/>
                  </a:solidFill>
                  <a:latin typeface="Clear Sans Regular"/>
                </a:rPr>
                <a:t>An AI Yoga Trainer can be available 24/7, unlike a human yoga instructor who may have limited availability. This means that people can practice yoga at their convenience.</a:t>
              </a:r>
            </a:p>
          </p:txBody>
        </p:sp>
      </p:grpSp>
      <p:grpSp>
        <p:nvGrpSpPr>
          <p:cNvPr id="8" name="Group 8"/>
          <p:cNvGrpSpPr/>
          <p:nvPr/>
        </p:nvGrpSpPr>
        <p:grpSpPr>
          <a:xfrm>
            <a:off x="6324603" y="4786502"/>
            <a:ext cx="3913179" cy="4423280"/>
            <a:chOff x="0" y="-28575"/>
            <a:chExt cx="5217572" cy="5897705"/>
          </a:xfrm>
        </p:grpSpPr>
        <p:sp>
          <p:nvSpPr>
            <p:cNvPr id="9" name="TextBox 9"/>
            <p:cNvSpPr txBox="1"/>
            <p:nvPr/>
          </p:nvSpPr>
          <p:spPr>
            <a:xfrm>
              <a:off x="0" y="-28575"/>
              <a:ext cx="5217572" cy="786540"/>
            </a:xfrm>
            <a:prstGeom prst="rect">
              <a:avLst/>
            </a:prstGeom>
          </p:spPr>
          <p:txBody>
            <a:bodyPr lIns="0" tIns="0" rIns="0" bIns="0" rtlCol="0" anchor="t">
              <a:spAutoFit/>
            </a:bodyPr>
            <a:lstStyle/>
            <a:p>
              <a:pPr>
                <a:lnSpc>
                  <a:spcPts val="4550"/>
                </a:lnSpc>
              </a:pPr>
              <a:r>
                <a:rPr lang="en-US" sz="3500" dirty="0">
                  <a:solidFill>
                    <a:srgbClr val="000000"/>
                  </a:solidFill>
                  <a:latin typeface="Hammersmith One"/>
                </a:rPr>
                <a:t>AFFORDABILITY</a:t>
              </a:r>
            </a:p>
          </p:txBody>
        </p:sp>
        <p:sp>
          <p:nvSpPr>
            <p:cNvPr id="10" name="TextBox 10"/>
            <p:cNvSpPr txBox="1"/>
            <p:nvPr/>
          </p:nvSpPr>
          <p:spPr>
            <a:xfrm>
              <a:off x="0" y="896489"/>
              <a:ext cx="5217572" cy="4972641"/>
            </a:xfrm>
            <a:prstGeom prst="rect">
              <a:avLst/>
            </a:prstGeom>
          </p:spPr>
          <p:txBody>
            <a:bodyPr lIns="0" tIns="0" rIns="0" bIns="0" rtlCol="0" anchor="t">
              <a:spAutoFit/>
            </a:bodyPr>
            <a:lstStyle/>
            <a:p>
              <a:pPr>
                <a:lnSpc>
                  <a:spcPts val="4200"/>
                </a:lnSpc>
              </a:pPr>
              <a:r>
                <a:rPr lang="en-US" sz="3000" dirty="0">
                  <a:solidFill>
                    <a:srgbClr val="000000"/>
                  </a:solidFill>
                  <a:latin typeface="Clear Sans Regular"/>
                </a:rPr>
                <a:t>Hiring a personal yoga instructor can be expensive, but an AI Yoga trainer can be more affordable and accessible to more people.</a:t>
              </a:r>
            </a:p>
          </p:txBody>
        </p:sp>
      </p:grpSp>
      <p:grpSp>
        <p:nvGrpSpPr>
          <p:cNvPr id="11" name="Group 11"/>
          <p:cNvGrpSpPr/>
          <p:nvPr/>
        </p:nvGrpSpPr>
        <p:grpSpPr>
          <a:xfrm>
            <a:off x="10820400" y="4786502"/>
            <a:ext cx="7467597" cy="8193543"/>
            <a:chOff x="-1" y="-28575"/>
            <a:chExt cx="6300019" cy="10924724"/>
          </a:xfrm>
        </p:grpSpPr>
        <p:sp>
          <p:nvSpPr>
            <p:cNvPr id="12" name="TextBox 12"/>
            <p:cNvSpPr txBox="1"/>
            <p:nvPr/>
          </p:nvSpPr>
          <p:spPr>
            <a:xfrm>
              <a:off x="-1" y="-28575"/>
              <a:ext cx="6300019" cy="786540"/>
            </a:xfrm>
            <a:prstGeom prst="rect">
              <a:avLst/>
            </a:prstGeom>
          </p:spPr>
          <p:txBody>
            <a:bodyPr wrap="square" lIns="0" tIns="0" rIns="0" bIns="0" rtlCol="0" anchor="t">
              <a:spAutoFit/>
            </a:bodyPr>
            <a:lstStyle/>
            <a:p>
              <a:pPr>
                <a:lnSpc>
                  <a:spcPts val="4550"/>
                </a:lnSpc>
              </a:pPr>
              <a:r>
                <a:rPr lang="en-US" sz="3500" dirty="0">
                  <a:effectLst/>
                  <a:latin typeface="Hammersmith One" panose="02010703030501060504" pitchFamily="2" charset="0"/>
                  <a:ea typeface="Calibri" panose="020F0502020204030204" pitchFamily="34" charset="0"/>
                  <a:cs typeface="Mangal" panose="02040503050203030202" pitchFamily="18" charset="0"/>
                </a:rPr>
                <a:t>DATA-DRIVEN PROGRESS TRACKING</a:t>
              </a:r>
              <a:endParaRPr lang="en-US" sz="3500" dirty="0">
                <a:solidFill>
                  <a:srgbClr val="000000"/>
                </a:solidFill>
                <a:latin typeface="Hammersmith One" panose="02010703030501060504" pitchFamily="2" charset="0"/>
              </a:endParaRPr>
            </a:p>
          </p:txBody>
        </p:sp>
        <p:sp>
          <p:nvSpPr>
            <p:cNvPr id="13" name="TextBox 13"/>
            <p:cNvSpPr txBox="1"/>
            <p:nvPr/>
          </p:nvSpPr>
          <p:spPr>
            <a:xfrm>
              <a:off x="0" y="896489"/>
              <a:ext cx="5217572" cy="9999660"/>
            </a:xfrm>
            <a:prstGeom prst="rect">
              <a:avLst/>
            </a:prstGeom>
          </p:spPr>
          <p:txBody>
            <a:bodyPr lIns="0" tIns="0" rIns="0" bIns="0" rtlCol="0" anchor="t">
              <a:spAutoFit/>
            </a:bodyPr>
            <a:lstStyle/>
            <a:p>
              <a:pPr>
                <a:lnSpc>
                  <a:spcPts val="4200"/>
                </a:lnSpc>
              </a:pPr>
              <a:r>
                <a:rPr lang="en-US" sz="3000" dirty="0">
                  <a:effectLst/>
                  <a:latin typeface="Clear Sans Regular" panose="020B0604020202020204" charset="0"/>
                  <a:ea typeface="Calibri" panose="020F0502020204030204" pitchFamily="34" charset="0"/>
                  <a:cs typeface="Clear Sans Regular" panose="020B0604020202020204" charset="0"/>
                </a:rPr>
                <a:t> An AI yoga trainer website can use data to track users' progress over time, providing them with insights into their fitness levels, flexibility, and overall wellness. This feature can motivate users to continue their practice and achieve their fitness goals.</a:t>
              </a:r>
              <a:endParaRPr lang="en-IN" sz="3000" dirty="0">
                <a:effectLst/>
                <a:latin typeface="Clear Sans Regular" panose="020B0604020202020204" charset="0"/>
                <a:ea typeface="Calibri" panose="020F0502020204030204" pitchFamily="34" charset="0"/>
                <a:cs typeface="Clear Sans Regular" panose="020B0604020202020204" charset="0"/>
              </a:endParaRPr>
            </a:p>
            <a:p>
              <a:pPr>
                <a:lnSpc>
                  <a:spcPts val="4200"/>
                </a:lnSpc>
              </a:pPr>
              <a:endParaRPr lang="en-US" sz="3000" dirty="0">
                <a:solidFill>
                  <a:srgbClr val="000000"/>
                </a:solidFill>
                <a:latin typeface="Clear Sans Regular" panose="020B0604020202020204" charset="0"/>
                <a:cs typeface="Clear Sans Regular" panose="020B0604020202020204" charset="0"/>
              </a:endParaRPr>
            </a:p>
          </p:txBody>
        </p:sp>
      </p:grpSp>
      <p:pic>
        <p:nvPicPr>
          <p:cNvPr id="14" name="Picture 14"/>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160" t="21264" r="6608" b="71845"/>
          <a:stretch>
            <a:fillRect/>
          </a:stretch>
        </p:blipFill>
        <p:spPr>
          <a:xfrm flipH="1">
            <a:off x="-1" y="9839233"/>
            <a:ext cx="18287999" cy="447767"/>
          </a:xfrm>
          <a:prstGeom prst="rect">
            <a:avLst/>
          </a:prstGeom>
        </p:spPr>
      </p:pic>
      <p:pic>
        <p:nvPicPr>
          <p:cNvPr id="15" name="Picture 15"/>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a:stretch>
            <a:fillRect/>
          </a:stretch>
        </p:blipFill>
        <p:spPr>
          <a:xfrm>
            <a:off x="1336311" y="3772629"/>
            <a:ext cx="1284473" cy="686609"/>
          </a:xfrm>
          <a:prstGeom prst="rect">
            <a:avLst/>
          </a:prstGeom>
        </p:spPr>
      </p:pic>
      <p:pic>
        <p:nvPicPr>
          <p:cNvPr id="16" name="Picture 16"/>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rcRect/>
          <a:stretch>
            <a:fillRect/>
          </a:stretch>
        </p:blipFill>
        <p:spPr>
          <a:xfrm>
            <a:off x="6553200" y="3641492"/>
            <a:ext cx="836201" cy="948881"/>
          </a:xfrm>
          <a:prstGeom prst="rect">
            <a:avLst/>
          </a:prstGeom>
        </p:spPr>
      </p:pic>
      <p:pic>
        <p:nvPicPr>
          <p:cNvPr id="17" name="Picture 17"/>
          <p:cNvPicPr>
            <a:picLocks noChangeAspect="1"/>
          </p:cNvPicPr>
          <p:nvPr/>
        </p:nvPicPr>
        <p:blipFill>
          <a:blip r:embed="rId8" cstate="print">
            <a:extLst>
              <a:ext uri="{28A0092B-C50C-407E-A947-70E740481C1C}">
                <a14:useLocalDpi xmlns:a14="http://schemas.microsoft.com/office/drawing/2010/main" xmlns="" val="0"/>
              </a:ext>
              <a:ext uri="{96DAC541-7B7A-43D3-8B79-37D633B846F1}">
                <asvg:svgBlip xmlns:asvg="http://schemas.microsoft.com/office/drawing/2016/SVG/main" xmlns="" r:embed="rId9"/>
              </a:ext>
            </a:extLst>
          </a:blip>
          <a:srcRect/>
          <a:stretch>
            <a:fillRect/>
          </a:stretch>
        </p:blipFill>
        <p:spPr>
          <a:xfrm>
            <a:off x="13310134" y="3614184"/>
            <a:ext cx="1205073" cy="9552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642878" y="357154"/>
            <a:ext cx="16502178" cy="8572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428960" y="857220"/>
            <a:ext cx="10930014" cy="3416320"/>
          </a:xfrm>
          <a:prstGeom prst="rect">
            <a:avLst/>
          </a:prstGeom>
          <a:noFill/>
        </p:spPr>
        <p:txBody>
          <a:bodyPr wrap="square" rtlCol="0">
            <a:spAutoFit/>
          </a:bodyPr>
          <a:lstStyle/>
          <a:p>
            <a:pPr algn="ctr"/>
            <a:r>
              <a:rPr lang="en-IN" sz="7200" b="1" dirty="0" smtClean="0">
                <a:solidFill>
                  <a:schemeClr val="bg1"/>
                </a:solidFill>
              </a:rPr>
              <a:t>SUSTAINIBILITY DEVELOPMENT </a:t>
            </a:r>
          </a:p>
          <a:p>
            <a:pPr algn="ctr"/>
            <a:r>
              <a:rPr lang="en-IN" sz="7200" b="1" dirty="0" smtClean="0">
                <a:solidFill>
                  <a:schemeClr val="bg1"/>
                </a:solidFill>
              </a:rPr>
              <a:t>GOALS</a:t>
            </a:r>
            <a:endParaRPr lang="en-US" sz="7200" b="1" dirty="0">
              <a:solidFill>
                <a:schemeClr val="bg1"/>
              </a:solidFill>
            </a:endParaRPr>
          </a:p>
        </p:txBody>
      </p:sp>
      <p:pic>
        <p:nvPicPr>
          <p:cNvPr id="6" name="Picture 5" descr="download.png"/>
          <p:cNvPicPr>
            <a:picLocks noChangeAspect="1"/>
          </p:cNvPicPr>
          <p:nvPr/>
        </p:nvPicPr>
        <p:blipFill>
          <a:blip r:embed="rId2"/>
          <a:stretch>
            <a:fillRect/>
          </a:stretch>
        </p:blipFill>
        <p:spPr>
          <a:xfrm>
            <a:off x="3214646" y="4929186"/>
            <a:ext cx="4786346" cy="4786346"/>
          </a:xfrm>
          <a:prstGeom prst="rect">
            <a:avLst/>
          </a:prstGeom>
          <a:ln w="127000" cap="sq">
            <a:solidFill>
              <a:schemeClr val="bg1"/>
            </a:solidFill>
            <a:miter lim="800000"/>
          </a:ln>
          <a:effectLst>
            <a:outerShdw blurRad="57150" dist="50800" dir="2700000" algn="tl" rotWithShape="0">
              <a:srgbClr val="000000">
                <a:alpha val="40000"/>
              </a:srgbClr>
            </a:outerShdw>
          </a:effectLst>
        </p:spPr>
      </p:pic>
      <p:pic>
        <p:nvPicPr>
          <p:cNvPr id="7" name="Picture 6" descr="download (2).png"/>
          <p:cNvPicPr>
            <a:picLocks noChangeAspect="1"/>
          </p:cNvPicPr>
          <p:nvPr/>
        </p:nvPicPr>
        <p:blipFill>
          <a:blip r:embed="rId3"/>
          <a:stretch>
            <a:fillRect/>
          </a:stretch>
        </p:blipFill>
        <p:spPr>
          <a:xfrm>
            <a:off x="9644066" y="4929186"/>
            <a:ext cx="4786346" cy="4786346"/>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4573036" cy="10287000"/>
          </a:xfrm>
          <a:prstGeom prst="rect">
            <a:avLst/>
          </a:prstGeom>
          <a:solidFill>
            <a:srgbClr val="FBCB23"/>
          </a:solidFill>
        </p:spPr>
      </p:sp>
      <p:grpSp>
        <p:nvGrpSpPr>
          <p:cNvPr id="3" name="Group 3"/>
          <p:cNvGrpSpPr/>
          <p:nvPr/>
        </p:nvGrpSpPr>
        <p:grpSpPr>
          <a:xfrm>
            <a:off x="670444" y="1028700"/>
            <a:ext cx="3666763" cy="2256984"/>
            <a:chOff x="0" y="0"/>
            <a:chExt cx="4889018" cy="3009312"/>
          </a:xfrm>
        </p:grpSpPr>
        <p:pic>
          <p:nvPicPr>
            <p:cNvPr id="4" name="Picture 4"/>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160" t="21264" r="6608" b="71845"/>
            <a:stretch>
              <a:fillRect/>
            </a:stretch>
          </p:blipFill>
          <p:spPr>
            <a:xfrm>
              <a:off x="0" y="2647996"/>
              <a:ext cx="4889018" cy="361316"/>
            </a:xfrm>
            <a:prstGeom prst="rect">
              <a:avLst/>
            </a:prstGeom>
          </p:spPr>
        </p:pic>
        <p:sp>
          <p:nvSpPr>
            <p:cNvPr id="5" name="TextBox 5"/>
            <p:cNvSpPr txBox="1"/>
            <p:nvPr/>
          </p:nvSpPr>
          <p:spPr>
            <a:xfrm>
              <a:off x="0" y="-47625"/>
              <a:ext cx="4889018" cy="2269279"/>
            </a:xfrm>
            <a:prstGeom prst="rect">
              <a:avLst/>
            </a:prstGeom>
          </p:spPr>
          <p:txBody>
            <a:bodyPr lIns="0" tIns="0" rIns="0" bIns="0" rtlCol="0" anchor="t">
              <a:spAutoFit/>
            </a:bodyPr>
            <a:lstStyle/>
            <a:p>
              <a:pPr>
                <a:lnSpc>
                  <a:spcPts val="6889"/>
                </a:lnSpc>
              </a:pPr>
              <a:r>
                <a:rPr lang="en-US" sz="5299">
                  <a:solidFill>
                    <a:srgbClr val="FFFFFF"/>
                  </a:solidFill>
                  <a:latin typeface="Hammersmith One"/>
                </a:rPr>
                <a:t>Project Details</a:t>
              </a:r>
            </a:p>
          </p:txBody>
        </p:sp>
      </p:grpSp>
      <p:sp>
        <p:nvSpPr>
          <p:cNvPr id="6" name="TextBox 6"/>
          <p:cNvSpPr txBox="1"/>
          <p:nvPr/>
        </p:nvSpPr>
        <p:spPr>
          <a:xfrm>
            <a:off x="7358538" y="178753"/>
            <a:ext cx="7409379" cy="1295389"/>
          </a:xfrm>
          <a:prstGeom prst="rect">
            <a:avLst/>
          </a:prstGeom>
        </p:spPr>
        <p:txBody>
          <a:bodyPr lIns="0" tIns="0" rIns="0" bIns="0" rtlCol="0" anchor="t">
            <a:spAutoFit/>
          </a:bodyPr>
          <a:lstStyle/>
          <a:p>
            <a:pPr algn="ctr">
              <a:lnSpc>
                <a:spcPts val="10500"/>
              </a:lnSpc>
            </a:pPr>
            <a:r>
              <a:rPr lang="en-US" sz="7500">
                <a:solidFill>
                  <a:srgbClr val="000000"/>
                </a:solidFill>
                <a:latin typeface="Canva Sans Bold"/>
              </a:rPr>
              <a:t>TechStack Used</a:t>
            </a:r>
          </a:p>
        </p:txBody>
      </p:sp>
      <p:sp>
        <p:nvSpPr>
          <p:cNvPr id="9" name="TextBox 8">
            <a:extLst>
              <a:ext uri="{FF2B5EF4-FFF2-40B4-BE49-F238E27FC236}">
                <a16:creationId xmlns:a16="http://schemas.microsoft.com/office/drawing/2014/main" xmlns="" id="{83CBCB5A-57BD-1C15-4549-B5692C7205A1}"/>
              </a:ext>
            </a:extLst>
          </p:cNvPr>
          <p:cNvSpPr txBox="1"/>
          <p:nvPr/>
        </p:nvSpPr>
        <p:spPr>
          <a:xfrm>
            <a:off x="5943600" y="2247900"/>
            <a:ext cx="11673956" cy="6863417"/>
          </a:xfrm>
          <a:prstGeom prst="rect">
            <a:avLst/>
          </a:prstGeom>
          <a:noFill/>
        </p:spPr>
        <p:txBody>
          <a:bodyPr wrap="square" rtlCol="0">
            <a:spAutoFit/>
          </a:bodyPr>
          <a:lstStyle/>
          <a:p>
            <a:pPr rtl="0">
              <a:spcBef>
                <a:spcPts val="0"/>
              </a:spcBef>
              <a:spcAft>
                <a:spcPts val="0"/>
              </a:spcAft>
            </a:pPr>
            <a:r>
              <a:rPr lang="en-US" sz="4000" i="0" u="none" strike="noStrike" dirty="0">
                <a:solidFill>
                  <a:srgbClr val="000000"/>
                </a:solidFill>
                <a:effectLst/>
                <a:latin typeface="+mj-lt"/>
              </a:rPr>
              <a:t>The software components used in a yoga pose classifier include programming languages such as Python, machine learning libraries such as TensorFlow and computer vision libraries such as OpenCV. </a:t>
            </a:r>
          </a:p>
          <a:p>
            <a:pPr rtl="0">
              <a:spcBef>
                <a:spcPts val="0"/>
              </a:spcBef>
              <a:spcAft>
                <a:spcPts val="0"/>
              </a:spcAft>
            </a:pPr>
            <a:endParaRPr lang="en-US" sz="4000" dirty="0">
              <a:effectLst/>
              <a:latin typeface="+mj-lt"/>
            </a:endParaRPr>
          </a:p>
          <a:p>
            <a:pPr rtl="0">
              <a:spcBef>
                <a:spcPts val="0"/>
              </a:spcBef>
              <a:spcAft>
                <a:spcPts val="0"/>
              </a:spcAft>
            </a:pPr>
            <a:r>
              <a:rPr lang="en-US" sz="4000" i="0" u="none" strike="noStrike" dirty="0">
                <a:solidFill>
                  <a:srgbClr val="000000"/>
                </a:solidFill>
                <a:effectLst/>
                <a:latin typeface="+mj-lt"/>
              </a:rPr>
              <a:t>The hardware components may include a camera or a video capture device, a CPU or GPU for processing the input data, and a display device for showing the recognized yoga pose. </a:t>
            </a:r>
            <a:endParaRPr lang="en-US" sz="4000" dirty="0">
              <a:effectLst/>
              <a:latin typeface="+mj-lt"/>
            </a:endParaRPr>
          </a:p>
          <a:p>
            <a:r>
              <a:rPr lang="en-US" sz="4000" dirty="0">
                <a:latin typeface="+mj-lt"/>
              </a:rPr>
              <a:t/>
            </a:r>
            <a:br>
              <a:rPr lang="en-US" sz="4000" dirty="0">
                <a:latin typeface="+mj-lt"/>
              </a:rPr>
            </a:br>
            <a:endParaRPr lang="en-IN" sz="4000"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xmlns="" id="{9C438CFA-E784-5559-8753-BDC410E3D9C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191001" y="0"/>
            <a:ext cx="14097000" cy="10706100"/>
          </a:xfrm>
          <a:prstGeom prst="rect">
            <a:avLst/>
          </a:prstGeom>
        </p:spPr>
      </p:pic>
      <p:sp>
        <p:nvSpPr>
          <p:cNvPr id="2" name="AutoShape 2"/>
          <p:cNvSpPr/>
          <p:nvPr/>
        </p:nvSpPr>
        <p:spPr>
          <a:xfrm>
            <a:off x="0" y="0"/>
            <a:ext cx="4191000" cy="10287000"/>
          </a:xfrm>
          <a:prstGeom prst="rect">
            <a:avLst/>
          </a:prstGeom>
          <a:solidFill>
            <a:srgbClr val="FBCB23"/>
          </a:solidFill>
        </p:spPr>
      </p:sp>
      <p:grpSp>
        <p:nvGrpSpPr>
          <p:cNvPr id="3" name="Group 3"/>
          <p:cNvGrpSpPr/>
          <p:nvPr/>
        </p:nvGrpSpPr>
        <p:grpSpPr>
          <a:xfrm>
            <a:off x="670444" y="1028700"/>
            <a:ext cx="3666763" cy="2256984"/>
            <a:chOff x="0" y="0"/>
            <a:chExt cx="4889018" cy="3009312"/>
          </a:xfrm>
        </p:grpSpPr>
        <p:pic>
          <p:nvPicPr>
            <p:cNvPr id="4" name="Picture 4"/>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rcRect l="160" t="21264" r="6608" b="71845"/>
            <a:stretch>
              <a:fillRect/>
            </a:stretch>
          </p:blipFill>
          <p:spPr>
            <a:xfrm>
              <a:off x="0" y="2647996"/>
              <a:ext cx="4889018" cy="361316"/>
            </a:xfrm>
            <a:prstGeom prst="rect">
              <a:avLst/>
            </a:prstGeom>
          </p:spPr>
        </p:pic>
        <p:sp>
          <p:nvSpPr>
            <p:cNvPr id="5" name="TextBox 5"/>
            <p:cNvSpPr txBox="1"/>
            <p:nvPr/>
          </p:nvSpPr>
          <p:spPr>
            <a:xfrm>
              <a:off x="0" y="-47625"/>
              <a:ext cx="4889018" cy="2269279"/>
            </a:xfrm>
            <a:prstGeom prst="rect">
              <a:avLst/>
            </a:prstGeom>
          </p:spPr>
          <p:txBody>
            <a:bodyPr lIns="0" tIns="0" rIns="0" bIns="0" rtlCol="0" anchor="t">
              <a:spAutoFit/>
            </a:bodyPr>
            <a:lstStyle/>
            <a:p>
              <a:pPr>
                <a:lnSpc>
                  <a:spcPts val="6889"/>
                </a:lnSpc>
              </a:pPr>
              <a:r>
                <a:rPr lang="en-US" sz="5299">
                  <a:solidFill>
                    <a:srgbClr val="FFFFFF"/>
                  </a:solidFill>
                  <a:latin typeface="Hammersmith One"/>
                </a:rPr>
                <a:t>Project Details</a:t>
              </a:r>
            </a:p>
          </p:txBody>
        </p:sp>
      </p:grpSp>
      <p:sp>
        <p:nvSpPr>
          <p:cNvPr id="6" name="TextBox 6"/>
          <p:cNvSpPr txBox="1"/>
          <p:nvPr/>
        </p:nvSpPr>
        <p:spPr>
          <a:xfrm>
            <a:off x="8153400" y="-33184"/>
            <a:ext cx="4831676" cy="1295389"/>
          </a:xfrm>
          <a:prstGeom prst="rect">
            <a:avLst/>
          </a:prstGeom>
        </p:spPr>
        <p:txBody>
          <a:bodyPr wrap="square" lIns="0" tIns="0" rIns="0" bIns="0" rtlCol="0" anchor="t">
            <a:spAutoFit/>
          </a:bodyPr>
          <a:lstStyle/>
          <a:p>
            <a:pPr algn="ctr">
              <a:lnSpc>
                <a:spcPts val="10500"/>
              </a:lnSpc>
            </a:pPr>
            <a:r>
              <a:rPr lang="en-US" sz="7500" dirty="0">
                <a:solidFill>
                  <a:srgbClr val="000000"/>
                </a:solidFill>
                <a:latin typeface="Canva Sans Bold"/>
              </a:rPr>
              <a:t>Flowchart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37292"/>
            <a:ext cx="9144000" cy="10324328"/>
          </a:xfrm>
          <a:prstGeom prst="rect">
            <a:avLst/>
          </a:prstGeom>
          <a:solidFill>
            <a:srgbClr val="FBCB23"/>
          </a:solidFill>
        </p:spPr>
      </p:sp>
      <p:pic>
        <p:nvPicPr>
          <p:cNvPr id="3" name="Picture 3"/>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160" t="21264" r="6608" b="71845"/>
          <a:stretch>
            <a:fillRect/>
          </a:stretch>
        </p:blipFill>
        <p:spPr>
          <a:xfrm>
            <a:off x="1056647" y="1346138"/>
            <a:ext cx="4630015" cy="342174"/>
          </a:xfrm>
          <a:prstGeom prst="rect">
            <a:avLst/>
          </a:prstGeom>
        </p:spPr>
      </p:pic>
      <p:sp>
        <p:nvSpPr>
          <p:cNvPr id="4" name="TextBox 4"/>
          <p:cNvSpPr txBox="1"/>
          <p:nvPr/>
        </p:nvSpPr>
        <p:spPr>
          <a:xfrm>
            <a:off x="1056647" y="511714"/>
            <a:ext cx="6444794" cy="616589"/>
          </a:xfrm>
          <a:prstGeom prst="rect">
            <a:avLst/>
          </a:prstGeom>
        </p:spPr>
        <p:txBody>
          <a:bodyPr lIns="0" tIns="0" rIns="0" bIns="0" rtlCol="0" anchor="t">
            <a:spAutoFit/>
          </a:bodyPr>
          <a:lstStyle/>
          <a:p>
            <a:pPr marL="0" lvl="0" indent="0">
              <a:lnSpc>
                <a:spcPts val="4730"/>
              </a:lnSpc>
              <a:spcBef>
                <a:spcPct val="0"/>
              </a:spcBef>
            </a:pPr>
            <a:r>
              <a:rPr lang="en-US" sz="4300" dirty="0">
                <a:solidFill>
                  <a:srgbClr val="FFFFFF"/>
                </a:solidFill>
                <a:latin typeface="Hammersmith One"/>
              </a:rPr>
              <a:t>Describe your use case</a:t>
            </a:r>
          </a:p>
        </p:txBody>
      </p:sp>
      <p:sp>
        <p:nvSpPr>
          <p:cNvPr id="5" name="TextBox 5"/>
          <p:cNvSpPr txBox="1"/>
          <p:nvPr/>
        </p:nvSpPr>
        <p:spPr>
          <a:xfrm>
            <a:off x="1056647" y="1906147"/>
            <a:ext cx="7369347" cy="6967357"/>
          </a:xfrm>
          <a:prstGeom prst="rect">
            <a:avLst/>
          </a:prstGeom>
        </p:spPr>
        <p:txBody>
          <a:bodyPr wrap="square" lIns="0" tIns="0" rIns="0" bIns="0" rtlCol="0" anchor="t">
            <a:spAutoFit/>
          </a:bodyPr>
          <a:lstStyle/>
          <a:p>
            <a:pPr marL="457200" indent="-457200">
              <a:lnSpc>
                <a:spcPts val="4200"/>
              </a:lnSpc>
              <a:buFont typeface="Arial" panose="020B0604020202020204" pitchFamily="34" charset="0"/>
              <a:buChar char="•"/>
            </a:pPr>
            <a:r>
              <a:rPr lang="en-US" sz="3200" dirty="0">
                <a:solidFill>
                  <a:srgbClr val="FFFFFF"/>
                </a:solidFill>
                <a:latin typeface="Clear Sans Regular"/>
              </a:rPr>
              <a:t>Login and Signup will be provided for different accounts.</a:t>
            </a:r>
          </a:p>
          <a:p>
            <a:pPr marL="457200" indent="-457200">
              <a:lnSpc>
                <a:spcPts val="4200"/>
              </a:lnSpc>
              <a:buFont typeface="Arial" panose="020B0604020202020204" pitchFamily="34" charset="0"/>
              <a:buChar char="•"/>
            </a:pPr>
            <a:r>
              <a:rPr lang="en-US" sz="3200" dirty="0">
                <a:solidFill>
                  <a:srgbClr val="FFFFFF"/>
                </a:solidFill>
                <a:latin typeface="Clear Sans Regular"/>
              </a:rPr>
              <a:t> Posture detection feature will check the correctness of your posture along with recognising it. It will guide the user about the correct position of  the joints.</a:t>
            </a:r>
          </a:p>
          <a:p>
            <a:pPr marL="457200" indent="-457200">
              <a:lnSpc>
                <a:spcPts val="4200"/>
              </a:lnSpc>
              <a:buFont typeface="Arial" panose="020B0604020202020204" pitchFamily="34" charset="0"/>
              <a:buChar char="•"/>
            </a:pPr>
            <a:r>
              <a:rPr lang="en-US" sz="3200" dirty="0">
                <a:solidFill>
                  <a:srgbClr val="FFFFFF"/>
                </a:solidFill>
                <a:latin typeface="Clear Sans Regular"/>
              </a:rPr>
              <a:t> A tracker will keep record of all your progress. </a:t>
            </a:r>
          </a:p>
          <a:p>
            <a:pPr marL="457200" indent="-457200">
              <a:lnSpc>
                <a:spcPts val="4200"/>
              </a:lnSpc>
              <a:buFont typeface="Arial" panose="020B0604020202020204" pitchFamily="34" charset="0"/>
              <a:buChar char="•"/>
            </a:pPr>
            <a:r>
              <a:rPr lang="en-US" sz="3200" dirty="0">
                <a:solidFill>
                  <a:srgbClr val="FFFFFF"/>
                </a:solidFill>
                <a:latin typeface="Clear Sans Regular"/>
              </a:rPr>
              <a:t>Report analyser will provide you with the feedback till date .</a:t>
            </a:r>
          </a:p>
          <a:p>
            <a:pPr marL="457200" indent="-457200">
              <a:lnSpc>
                <a:spcPts val="4200"/>
              </a:lnSpc>
              <a:buFont typeface="Arial" panose="020B0604020202020204" pitchFamily="34" charset="0"/>
              <a:buChar char="•"/>
            </a:pPr>
            <a:r>
              <a:rPr lang="en-US" sz="3200" dirty="0">
                <a:solidFill>
                  <a:srgbClr val="FFFFFF"/>
                </a:solidFill>
                <a:latin typeface="Clear Sans Regular"/>
              </a:rPr>
              <a:t>A blog page will be provided where users can share their experiences.</a:t>
            </a:r>
          </a:p>
        </p:txBody>
      </p:sp>
      <p:grpSp>
        <p:nvGrpSpPr>
          <p:cNvPr id="6" name="Group 6"/>
          <p:cNvGrpSpPr/>
          <p:nvPr/>
        </p:nvGrpSpPr>
        <p:grpSpPr>
          <a:xfrm>
            <a:off x="9852764" y="473614"/>
            <a:ext cx="7406536" cy="1298263"/>
            <a:chOff x="0" y="0"/>
            <a:chExt cx="9875381" cy="1731017"/>
          </a:xfrm>
        </p:grpSpPr>
        <p:pic>
          <p:nvPicPr>
            <p:cNvPr id="7" name="Picture 7"/>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160" t="21264" r="6608" b="71845"/>
            <a:stretch>
              <a:fillRect/>
            </a:stretch>
          </p:blipFill>
          <p:spPr>
            <a:xfrm>
              <a:off x="0" y="1206702"/>
              <a:ext cx="7094588" cy="524315"/>
            </a:xfrm>
            <a:prstGeom prst="rect">
              <a:avLst/>
            </a:prstGeom>
          </p:spPr>
        </p:pic>
        <p:sp>
          <p:nvSpPr>
            <p:cNvPr id="8" name="TextBox 8"/>
            <p:cNvSpPr txBox="1"/>
            <p:nvPr/>
          </p:nvSpPr>
          <p:spPr>
            <a:xfrm>
              <a:off x="0" y="38100"/>
              <a:ext cx="9875381" cy="834813"/>
            </a:xfrm>
            <a:prstGeom prst="rect">
              <a:avLst/>
            </a:prstGeom>
          </p:spPr>
          <p:txBody>
            <a:bodyPr lIns="0" tIns="0" rIns="0" bIns="0" rtlCol="0" anchor="t">
              <a:spAutoFit/>
            </a:bodyPr>
            <a:lstStyle/>
            <a:p>
              <a:pPr marL="0" lvl="0" indent="0">
                <a:lnSpc>
                  <a:spcPts val="4729"/>
                </a:lnSpc>
                <a:spcBef>
                  <a:spcPct val="0"/>
                </a:spcBef>
              </a:pPr>
              <a:r>
                <a:rPr lang="en-US" sz="4299">
                  <a:solidFill>
                    <a:srgbClr val="FBCB23"/>
                  </a:solidFill>
                  <a:latin typeface="Hammersmith One"/>
                </a:rPr>
                <a:t>Describe your showstopper</a:t>
              </a:r>
            </a:p>
          </p:txBody>
        </p:sp>
      </p:grpSp>
      <p:pic>
        <p:nvPicPr>
          <p:cNvPr id="9" name="Picture 9"/>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l="160" t="21264" r="6608" b="71845"/>
          <a:stretch>
            <a:fillRect/>
          </a:stretch>
        </p:blipFill>
        <p:spPr>
          <a:xfrm>
            <a:off x="9852764" y="1185478"/>
            <a:ext cx="4630015" cy="342174"/>
          </a:xfrm>
          <a:prstGeom prst="rect">
            <a:avLst/>
          </a:prstGeom>
        </p:spPr>
      </p:pic>
      <p:sp>
        <p:nvSpPr>
          <p:cNvPr id="10" name="TextBox 10"/>
          <p:cNvSpPr txBox="1"/>
          <p:nvPr/>
        </p:nvSpPr>
        <p:spPr>
          <a:xfrm>
            <a:off x="9525000" y="1965040"/>
            <a:ext cx="8382000" cy="8025787"/>
          </a:xfrm>
          <a:prstGeom prst="rect">
            <a:avLst/>
          </a:prstGeom>
        </p:spPr>
        <p:txBody>
          <a:bodyPr wrap="square" lIns="0" tIns="0" rIns="0" bIns="0" rtlCol="0" anchor="t">
            <a:spAutoFit/>
          </a:bodyPr>
          <a:lstStyle/>
          <a:p>
            <a:pPr marL="457200" indent="-457200">
              <a:lnSpc>
                <a:spcPts val="4200"/>
              </a:lnSpc>
              <a:buFont typeface="Arial" panose="020B0604020202020204" pitchFamily="34" charset="0"/>
              <a:buChar char="•"/>
            </a:pPr>
            <a:r>
              <a:rPr lang="en-US" sz="2600" b="1" dirty="0">
                <a:solidFill>
                  <a:srgbClr val="000000"/>
                </a:solidFill>
                <a:latin typeface="Clear Sans Regular"/>
              </a:rPr>
              <a:t>Personalization: </a:t>
            </a:r>
            <a:r>
              <a:rPr lang="en-US" sz="2600" dirty="0">
                <a:solidFill>
                  <a:srgbClr val="000000"/>
                </a:solidFill>
                <a:latin typeface="Clear Sans Regular"/>
              </a:rPr>
              <a:t>AI Yoga trainer can provide personalized recommendations based on an individual's fitness level, health conditions, and goals. </a:t>
            </a:r>
          </a:p>
          <a:p>
            <a:pPr marL="457200" indent="-457200">
              <a:lnSpc>
                <a:spcPts val="4200"/>
              </a:lnSpc>
              <a:buFont typeface="Arial" panose="020B0604020202020204" pitchFamily="34" charset="0"/>
              <a:buChar char="•"/>
            </a:pPr>
            <a:r>
              <a:rPr lang="en-US" sz="2600" b="1" dirty="0">
                <a:solidFill>
                  <a:srgbClr val="000000"/>
                </a:solidFill>
                <a:latin typeface="Clear Sans Regular"/>
              </a:rPr>
              <a:t>Flexibility: </a:t>
            </a:r>
            <a:r>
              <a:rPr lang="en-US" sz="2600" dirty="0">
                <a:solidFill>
                  <a:srgbClr val="000000"/>
                </a:solidFill>
                <a:latin typeface="Clear Sans Regular"/>
              </a:rPr>
              <a:t>Users can choose the length and intensity of their yoga sessions, allowing them to fit their practice into their busy schedules. </a:t>
            </a:r>
          </a:p>
          <a:p>
            <a:pPr marL="457200" indent="-457200">
              <a:lnSpc>
                <a:spcPts val="4200"/>
              </a:lnSpc>
              <a:buFont typeface="Arial" panose="020B0604020202020204" pitchFamily="34" charset="0"/>
              <a:buChar char="•"/>
            </a:pPr>
            <a:r>
              <a:rPr lang="en-US" sz="2600" b="1" dirty="0">
                <a:solidFill>
                  <a:srgbClr val="000000"/>
                </a:solidFill>
                <a:latin typeface="Clear Sans Regular"/>
              </a:rPr>
              <a:t>Continuous improvement: </a:t>
            </a:r>
            <a:r>
              <a:rPr lang="en-US" sz="2600" dirty="0">
                <a:solidFill>
                  <a:srgbClr val="000000"/>
                </a:solidFill>
                <a:latin typeface="Clear Sans Regular"/>
              </a:rPr>
              <a:t>This website can continually analyze user data and feedback to improve the AI model's performance and accuracy Interactive</a:t>
            </a:r>
          </a:p>
          <a:p>
            <a:pPr marL="457200" indent="-457200">
              <a:lnSpc>
                <a:spcPts val="4200"/>
              </a:lnSpc>
              <a:buFont typeface="Arial" panose="020B0604020202020204" pitchFamily="34" charset="0"/>
              <a:buChar char="•"/>
            </a:pPr>
            <a:r>
              <a:rPr lang="en-US" sz="2600" b="1" dirty="0">
                <a:solidFill>
                  <a:srgbClr val="000000"/>
                </a:solidFill>
                <a:latin typeface="Clear Sans Regular"/>
              </a:rPr>
              <a:t>Experience:</a:t>
            </a:r>
            <a:r>
              <a:rPr lang="en-US" sz="2600" dirty="0">
                <a:solidFill>
                  <a:srgbClr val="000000"/>
                </a:solidFill>
                <a:latin typeface="Clear Sans Regular"/>
              </a:rPr>
              <a:t> It can provide an interactive experience that simulates the feel of a physical yoga class. </a:t>
            </a:r>
          </a:p>
          <a:p>
            <a:pPr marL="457200" indent="-457200">
              <a:lnSpc>
                <a:spcPts val="4200"/>
              </a:lnSpc>
              <a:buFont typeface="Arial" panose="020B0604020202020204" pitchFamily="34" charset="0"/>
              <a:buChar char="•"/>
            </a:pPr>
            <a:r>
              <a:rPr lang="en-US" sz="2600" b="1" dirty="0">
                <a:solidFill>
                  <a:srgbClr val="000000"/>
                </a:solidFill>
                <a:latin typeface="Clear Sans Regular"/>
              </a:rPr>
              <a:t>On-demand Content: </a:t>
            </a:r>
            <a:r>
              <a:rPr lang="en-US" sz="2600" dirty="0">
                <a:solidFill>
                  <a:srgbClr val="000000"/>
                </a:solidFill>
                <a:latin typeface="Clear Sans Regular"/>
              </a:rPr>
              <a:t>It can offer on-demand content that users can access anytime they want.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5917162" cy="10287000"/>
          </a:xfrm>
          <a:prstGeom prst="rect">
            <a:avLst/>
          </a:prstGeom>
          <a:solidFill>
            <a:srgbClr val="FBCB23"/>
          </a:solidFill>
        </p:spPr>
      </p:sp>
      <p:grpSp>
        <p:nvGrpSpPr>
          <p:cNvPr id="3" name="Group 3"/>
          <p:cNvGrpSpPr/>
          <p:nvPr/>
        </p:nvGrpSpPr>
        <p:grpSpPr>
          <a:xfrm>
            <a:off x="6484750" y="370050"/>
            <a:ext cx="9898249" cy="4771261"/>
            <a:chOff x="-1" y="-38100"/>
            <a:chExt cx="13197663" cy="6361680"/>
          </a:xfrm>
        </p:grpSpPr>
        <p:sp>
          <p:nvSpPr>
            <p:cNvPr id="4" name="TextBox 4"/>
            <p:cNvSpPr txBox="1"/>
            <p:nvPr/>
          </p:nvSpPr>
          <p:spPr>
            <a:xfrm>
              <a:off x="-1" y="1510547"/>
              <a:ext cx="13197663" cy="465597"/>
            </a:xfrm>
            <a:prstGeom prst="rect">
              <a:avLst/>
            </a:prstGeom>
          </p:spPr>
          <p:txBody>
            <a:bodyPr wrap="square" lIns="0" tIns="0" rIns="0" bIns="0" rtlCol="0" anchor="t">
              <a:spAutoFit/>
            </a:bodyPr>
            <a:lstStyle/>
            <a:p>
              <a:pPr>
                <a:lnSpc>
                  <a:spcPts val="2920"/>
                </a:lnSpc>
              </a:pPr>
              <a:r>
                <a:rPr lang="en-US" sz="2246" spc="89" dirty="0">
                  <a:solidFill>
                    <a:srgbClr val="000000"/>
                  </a:solidFill>
                  <a:latin typeface="Clear Sans Regular"/>
                </a:rPr>
                <a:t>DR AKHILESH DAS INSTITUTE OF TECHNOLOGY AND MANAGEMENT</a:t>
              </a:r>
            </a:p>
          </p:txBody>
        </p:sp>
        <p:sp>
          <p:nvSpPr>
            <p:cNvPr id="5" name="TextBox 5"/>
            <p:cNvSpPr txBox="1"/>
            <p:nvPr/>
          </p:nvSpPr>
          <p:spPr>
            <a:xfrm>
              <a:off x="21391" y="5469243"/>
              <a:ext cx="4705039" cy="854337"/>
            </a:xfrm>
            <a:prstGeom prst="rect">
              <a:avLst/>
            </a:prstGeom>
          </p:spPr>
          <p:txBody>
            <a:bodyPr lIns="0" tIns="0" rIns="0" bIns="0" rtlCol="0" anchor="t">
              <a:spAutoFit/>
            </a:bodyPr>
            <a:lstStyle/>
            <a:p>
              <a:pPr>
                <a:lnSpc>
                  <a:spcPts val="2562"/>
                </a:lnSpc>
              </a:pPr>
              <a:r>
                <a:rPr lang="en-US" sz="1830" dirty="0">
                  <a:solidFill>
                    <a:srgbClr val="000000"/>
                  </a:solidFill>
                  <a:latin typeface="Clear Sans Regular"/>
                </a:rPr>
                <a:t>2</a:t>
              </a:r>
              <a:r>
                <a:rPr lang="en-US" sz="1830" baseline="30000" dirty="0">
                  <a:solidFill>
                    <a:srgbClr val="000000"/>
                  </a:solidFill>
                  <a:latin typeface="Clear Sans Regular"/>
                </a:rPr>
                <a:t>ND</a:t>
              </a:r>
              <a:r>
                <a:rPr lang="en-US" sz="1830" dirty="0">
                  <a:solidFill>
                    <a:srgbClr val="000000"/>
                  </a:solidFill>
                  <a:latin typeface="Clear Sans Regular"/>
                </a:rPr>
                <a:t> YEAR</a:t>
              </a:r>
            </a:p>
            <a:p>
              <a:pPr>
                <a:lnSpc>
                  <a:spcPts val="2562"/>
                </a:lnSpc>
              </a:pPr>
              <a:r>
                <a:rPr lang="en-US" sz="1830" dirty="0">
                  <a:solidFill>
                    <a:srgbClr val="000000"/>
                  </a:solidFill>
                  <a:latin typeface="Clear Sans Regular"/>
                </a:rPr>
                <a:t>sanyatiwari4@gmail.com</a:t>
              </a:r>
            </a:p>
          </p:txBody>
        </p:sp>
        <p:sp>
          <p:nvSpPr>
            <p:cNvPr id="6" name="TextBox 6"/>
            <p:cNvSpPr txBox="1"/>
            <p:nvPr/>
          </p:nvSpPr>
          <p:spPr>
            <a:xfrm>
              <a:off x="0" y="-38100"/>
              <a:ext cx="7091331" cy="2068942"/>
            </a:xfrm>
            <a:prstGeom prst="rect">
              <a:avLst/>
            </a:prstGeom>
          </p:spPr>
          <p:txBody>
            <a:bodyPr lIns="0" tIns="0" rIns="0" bIns="0" rtlCol="0" anchor="t">
              <a:spAutoFit/>
            </a:bodyPr>
            <a:lstStyle/>
            <a:p>
              <a:pPr>
                <a:lnSpc>
                  <a:spcPts val="4327"/>
                </a:lnSpc>
              </a:pPr>
              <a:r>
                <a:rPr lang="en-US" sz="3328" spc="133" dirty="0">
                  <a:solidFill>
                    <a:srgbClr val="000000"/>
                  </a:solidFill>
                  <a:latin typeface="Clear Sans Regular Bold"/>
                </a:rPr>
                <a:t>TEAM LEADER:</a:t>
              </a:r>
            </a:p>
            <a:p>
              <a:pPr>
                <a:lnSpc>
                  <a:spcPts val="3894"/>
                </a:lnSpc>
              </a:pPr>
              <a:r>
                <a:rPr lang="en-US" sz="2995" spc="119" dirty="0" smtClean="0">
                  <a:solidFill>
                    <a:srgbClr val="000000"/>
                  </a:solidFill>
                  <a:latin typeface="Clear Sans Regular Bold"/>
                </a:rPr>
                <a:t>JATIN </a:t>
              </a:r>
              <a:r>
                <a:rPr lang="en-US" sz="2995" spc="119" dirty="0" smtClean="0">
                  <a:solidFill>
                    <a:srgbClr val="000000"/>
                  </a:solidFill>
                  <a:latin typeface="Clear Sans Regular Bold"/>
                </a:rPr>
                <a:t>SINGH SAGOI</a:t>
              </a:r>
            </a:p>
            <a:p>
              <a:pPr>
                <a:lnSpc>
                  <a:spcPts val="3894"/>
                </a:lnSpc>
              </a:pPr>
              <a:endParaRPr lang="en-US" sz="2995" spc="119" dirty="0">
                <a:solidFill>
                  <a:srgbClr val="000000"/>
                </a:solidFill>
                <a:latin typeface="Clear Sans Regular Bold"/>
              </a:endParaRPr>
            </a:p>
          </p:txBody>
        </p:sp>
      </p:grpSp>
      <p:grpSp>
        <p:nvGrpSpPr>
          <p:cNvPr id="7" name="Group 7"/>
          <p:cNvGrpSpPr/>
          <p:nvPr/>
        </p:nvGrpSpPr>
        <p:grpSpPr>
          <a:xfrm>
            <a:off x="1028700" y="1028700"/>
            <a:ext cx="3656747" cy="3888864"/>
            <a:chOff x="0" y="0"/>
            <a:chExt cx="4875662" cy="5185152"/>
          </a:xfrm>
        </p:grpSpPr>
        <p:sp>
          <p:nvSpPr>
            <p:cNvPr id="8" name="TextBox 8"/>
            <p:cNvSpPr txBox="1"/>
            <p:nvPr/>
          </p:nvSpPr>
          <p:spPr>
            <a:xfrm>
              <a:off x="0" y="76200"/>
              <a:ext cx="4875662" cy="4360456"/>
            </a:xfrm>
            <a:prstGeom prst="rect">
              <a:avLst/>
            </a:prstGeom>
          </p:spPr>
          <p:txBody>
            <a:bodyPr lIns="0" tIns="0" rIns="0" bIns="0" rtlCol="0" anchor="t">
              <a:spAutoFit/>
            </a:bodyPr>
            <a:lstStyle/>
            <a:p>
              <a:pPr>
                <a:lnSpc>
                  <a:spcPts val="8532"/>
                </a:lnSpc>
              </a:pPr>
              <a:r>
                <a:rPr lang="en-US" sz="7757">
                  <a:solidFill>
                    <a:srgbClr val="FFFFFF"/>
                  </a:solidFill>
                  <a:latin typeface="Hammersmith One Bold"/>
                </a:rPr>
                <a:t>Team Member </a:t>
              </a:r>
            </a:p>
            <a:p>
              <a:pPr marL="0" lvl="0" indent="0" algn="l">
                <a:lnSpc>
                  <a:spcPts val="8532"/>
                </a:lnSpc>
                <a:spcBef>
                  <a:spcPct val="0"/>
                </a:spcBef>
              </a:pPr>
              <a:r>
                <a:rPr lang="en-US" sz="7757">
                  <a:solidFill>
                    <a:srgbClr val="FFFFFF"/>
                  </a:solidFill>
                  <a:latin typeface="Hammersmith One Bold"/>
                </a:rPr>
                <a:t>Details</a:t>
              </a:r>
            </a:p>
          </p:txBody>
        </p:sp>
        <p:pic>
          <p:nvPicPr>
            <p:cNvPr id="9" name="Picture 9"/>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l="160" t="21264" r="6608" b="71845"/>
            <a:stretch>
              <a:fillRect/>
            </a:stretch>
          </p:blipFill>
          <p:spPr>
            <a:xfrm>
              <a:off x="0" y="4845364"/>
              <a:ext cx="4597715" cy="339787"/>
            </a:xfrm>
            <a:prstGeom prst="rect">
              <a:avLst/>
            </a:prstGeom>
          </p:spPr>
        </p:pic>
      </p:grpSp>
      <p:grpSp>
        <p:nvGrpSpPr>
          <p:cNvPr id="10" name="Group 10"/>
          <p:cNvGrpSpPr/>
          <p:nvPr/>
        </p:nvGrpSpPr>
        <p:grpSpPr>
          <a:xfrm>
            <a:off x="6484750" y="1928790"/>
            <a:ext cx="9669649" cy="2835797"/>
            <a:chOff x="-1" y="-1309056"/>
            <a:chExt cx="12892864" cy="3781062"/>
          </a:xfrm>
        </p:grpSpPr>
        <p:sp>
          <p:nvSpPr>
            <p:cNvPr id="11" name="TextBox 11"/>
            <p:cNvSpPr txBox="1"/>
            <p:nvPr/>
          </p:nvSpPr>
          <p:spPr>
            <a:xfrm>
              <a:off x="-1" y="1510546"/>
              <a:ext cx="12892864" cy="961460"/>
            </a:xfrm>
            <a:prstGeom prst="rect">
              <a:avLst/>
            </a:prstGeom>
          </p:spPr>
          <p:txBody>
            <a:bodyPr wrap="square" lIns="0" tIns="0" rIns="0" bIns="0" rtlCol="0" anchor="t">
              <a:spAutoFit/>
            </a:bodyPr>
            <a:lstStyle/>
            <a:p>
              <a:pPr>
                <a:lnSpc>
                  <a:spcPts val="2920"/>
                </a:lnSpc>
              </a:pPr>
              <a:r>
                <a:rPr lang="en-US" sz="2246" spc="89" dirty="0">
                  <a:solidFill>
                    <a:srgbClr val="000000"/>
                  </a:solidFill>
                  <a:latin typeface="Clear Sans Regular"/>
                </a:rPr>
                <a:t>DR AKHILESH DAS INSTITUTE OF TECHNOLOGY AND MANAGEMENT</a:t>
              </a:r>
            </a:p>
            <a:p>
              <a:pPr>
                <a:lnSpc>
                  <a:spcPts val="2920"/>
                </a:lnSpc>
              </a:pPr>
              <a:endParaRPr lang="en-US" sz="2246" spc="89" dirty="0">
                <a:solidFill>
                  <a:srgbClr val="000000"/>
                </a:solidFill>
                <a:latin typeface="Clear Sans Regular"/>
              </a:endParaRPr>
            </a:p>
          </p:txBody>
        </p:sp>
        <p:sp>
          <p:nvSpPr>
            <p:cNvPr id="12" name="TextBox 12"/>
            <p:cNvSpPr txBox="1"/>
            <p:nvPr/>
          </p:nvSpPr>
          <p:spPr>
            <a:xfrm>
              <a:off x="21391" y="-1309056"/>
              <a:ext cx="4705040" cy="854337"/>
            </a:xfrm>
            <a:prstGeom prst="rect">
              <a:avLst/>
            </a:prstGeom>
          </p:spPr>
          <p:txBody>
            <a:bodyPr lIns="0" tIns="0" rIns="0" bIns="0" rtlCol="0" anchor="t">
              <a:spAutoFit/>
            </a:bodyPr>
            <a:lstStyle/>
            <a:p>
              <a:pPr>
                <a:lnSpc>
                  <a:spcPts val="2562"/>
                </a:lnSpc>
              </a:pPr>
              <a:r>
                <a:rPr lang="en-US" sz="1830" dirty="0">
                  <a:solidFill>
                    <a:srgbClr val="000000"/>
                  </a:solidFill>
                  <a:latin typeface="Clear Sans Regular"/>
                </a:rPr>
                <a:t>2</a:t>
              </a:r>
              <a:r>
                <a:rPr lang="en-US" sz="1830" baseline="30000" dirty="0">
                  <a:solidFill>
                    <a:srgbClr val="000000"/>
                  </a:solidFill>
                  <a:latin typeface="Clear Sans Regular"/>
                </a:rPr>
                <a:t>ND</a:t>
              </a:r>
              <a:r>
                <a:rPr lang="en-US" sz="1830" dirty="0">
                  <a:solidFill>
                    <a:srgbClr val="000000"/>
                  </a:solidFill>
                  <a:latin typeface="Clear Sans Regular"/>
                </a:rPr>
                <a:t> YEAR</a:t>
              </a:r>
            </a:p>
            <a:p>
              <a:pPr>
                <a:lnSpc>
                  <a:spcPts val="2562"/>
                </a:lnSpc>
              </a:pPr>
              <a:r>
                <a:rPr lang="en-US" sz="1830" dirty="0">
                  <a:solidFill>
                    <a:srgbClr val="000000"/>
                  </a:solidFill>
                  <a:latin typeface="Clear Sans Regular"/>
                </a:rPr>
                <a:t>sagoisinghjatin9951@gmail.com</a:t>
              </a:r>
            </a:p>
          </p:txBody>
        </p:sp>
        <p:sp>
          <p:nvSpPr>
            <p:cNvPr id="13" name="TextBox 13"/>
            <p:cNvSpPr txBox="1"/>
            <p:nvPr/>
          </p:nvSpPr>
          <p:spPr>
            <a:xfrm>
              <a:off x="0" y="-38100"/>
              <a:ext cx="7091331" cy="1470488"/>
            </a:xfrm>
            <a:prstGeom prst="rect">
              <a:avLst/>
            </a:prstGeom>
          </p:spPr>
          <p:txBody>
            <a:bodyPr lIns="0" tIns="0" rIns="0" bIns="0" rtlCol="0" anchor="t">
              <a:spAutoFit/>
            </a:bodyPr>
            <a:lstStyle/>
            <a:p>
              <a:pPr>
                <a:lnSpc>
                  <a:spcPts val="4327"/>
                </a:lnSpc>
              </a:pPr>
              <a:r>
                <a:rPr lang="en-US" sz="3328" spc="133" dirty="0">
                  <a:solidFill>
                    <a:srgbClr val="000000"/>
                  </a:solidFill>
                  <a:latin typeface="Clear Sans Regular Bold"/>
                </a:rPr>
                <a:t>TEAM MEMBER 1</a:t>
              </a:r>
              <a:r>
                <a:rPr lang="en-US" sz="3328" spc="133" dirty="0" smtClean="0">
                  <a:solidFill>
                    <a:srgbClr val="000000"/>
                  </a:solidFill>
                  <a:latin typeface="Clear Sans Regular Bold"/>
                </a:rPr>
                <a:t>:</a:t>
              </a:r>
            </a:p>
            <a:p>
              <a:pPr>
                <a:lnSpc>
                  <a:spcPts val="4327"/>
                </a:lnSpc>
              </a:pPr>
              <a:r>
                <a:rPr lang="en-US" sz="3600" spc="119" dirty="0" smtClean="0">
                  <a:solidFill>
                    <a:srgbClr val="000000"/>
                  </a:solidFill>
                  <a:latin typeface="Clear Sans Regular Bold"/>
                </a:rPr>
                <a:t>SANYA TIWARI</a:t>
              </a:r>
              <a:endParaRPr lang="en-US" sz="3328" spc="133" dirty="0">
                <a:solidFill>
                  <a:srgbClr val="000000"/>
                </a:solidFill>
                <a:latin typeface="Clear Sans Regular Bold"/>
              </a:endParaRPr>
            </a:p>
          </p:txBody>
        </p:sp>
      </p:grpSp>
      <p:grpSp>
        <p:nvGrpSpPr>
          <p:cNvPr id="14" name="Group 14"/>
          <p:cNvGrpSpPr/>
          <p:nvPr/>
        </p:nvGrpSpPr>
        <p:grpSpPr>
          <a:xfrm>
            <a:off x="6484751" y="5376402"/>
            <a:ext cx="9669648" cy="2277386"/>
            <a:chOff x="0" y="-38100"/>
            <a:chExt cx="12892862" cy="3036514"/>
          </a:xfrm>
        </p:grpSpPr>
        <p:sp>
          <p:nvSpPr>
            <p:cNvPr id="15" name="TextBox 15"/>
            <p:cNvSpPr txBox="1"/>
            <p:nvPr/>
          </p:nvSpPr>
          <p:spPr>
            <a:xfrm>
              <a:off x="0" y="1510548"/>
              <a:ext cx="12892862" cy="961460"/>
            </a:xfrm>
            <a:prstGeom prst="rect">
              <a:avLst/>
            </a:prstGeom>
          </p:spPr>
          <p:txBody>
            <a:bodyPr wrap="square" lIns="0" tIns="0" rIns="0" bIns="0" rtlCol="0" anchor="t">
              <a:spAutoFit/>
            </a:bodyPr>
            <a:lstStyle/>
            <a:p>
              <a:pPr>
                <a:lnSpc>
                  <a:spcPts val="2920"/>
                </a:lnSpc>
              </a:pPr>
              <a:r>
                <a:rPr lang="en-US" sz="2246" spc="89" dirty="0">
                  <a:solidFill>
                    <a:srgbClr val="000000"/>
                  </a:solidFill>
                  <a:latin typeface="Clear Sans Regular"/>
                </a:rPr>
                <a:t>DR AKHILESH DAS INSTITUTE OF TECHNOLOGY AND MANAGEMENT</a:t>
              </a:r>
            </a:p>
            <a:p>
              <a:pPr>
                <a:lnSpc>
                  <a:spcPts val="2920"/>
                </a:lnSpc>
              </a:pPr>
              <a:endParaRPr lang="en-US" sz="2246" spc="89" dirty="0">
                <a:solidFill>
                  <a:srgbClr val="000000"/>
                </a:solidFill>
                <a:latin typeface="Clear Sans Regular"/>
              </a:endParaRPr>
            </a:p>
          </p:txBody>
        </p:sp>
        <p:sp>
          <p:nvSpPr>
            <p:cNvPr id="16" name="TextBox 16"/>
            <p:cNvSpPr txBox="1"/>
            <p:nvPr/>
          </p:nvSpPr>
          <p:spPr>
            <a:xfrm>
              <a:off x="0" y="2144077"/>
              <a:ext cx="4705039" cy="854337"/>
            </a:xfrm>
            <a:prstGeom prst="rect">
              <a:avLst/>
            </a:prstGeom>
          </p:spPr>
          <p:txBody>
            <a:bodyPr lIns="0" tIns="0" rIns="0" bIns="0" rtlCol="0" anchor="t">
              <a:spAutoFit/>
            </a:bodyPr>
            <a:lstStyle/>
            <a:p>
              <a:pPr>
                <a:lnSpc>
                  <a:spcPts val="2562"/>
                </a:lnSpc>
              </a:pPr>
              <a:r>
                <a:rPr lang="en-US" sz="1830" dirty="0">
                  <a:solidFill>
                    <a:srgbClr val="000000"/>
                  </a:solidFill>
                  <a:latin typeface="Clear Sans Regular"/>
                </a:rPr>
                <a:t>2</a:t>
              </a:r>
              <a:r>
                <a:rPr lang="en-US" sz="1830" baseline="30000" dirty="0">
                  <a:solidFill>
                    <a:srgbClr val="000000"/>
                  </a:solidFill>
                  <a:latin typeface="Clear Sans Regular"/>
                </a:rPr>
                <a:t>ND</a:t>
              </a:r>
              <a:r>
                <a:rPr lang="en-US" sz="1830" dirty="0">
                  <a:solidFill>
                    <a:srgbClr val="000000"/>
                  </a:solidFill>
                  <a:latin typeface="Clear Sans Regular"/>
                </a:rPr>
                <a:t> YEAR</a:t>
              </a:r>
            </a:p>
            <a:p>
              <a:pPr>
                <a:lnSpc>
                  <a:spcPts val="2562"/>
                </a:lnSpc>
              </a:pPr>
              <a:r>
                <a:rPr lang="en-US" sz="1830" dirty="0">
                  <a:solidFill>
                    <a:srgbClr val="000000"/>
                  </a:solidFill>
                  <a:latin typeface="Clear Sans Regular"/>
                </a:rPr>
                <a:t>tishasinghal8@gmail.com</a:t>
              </a:r>
            </a:p>
          </p:txBody>
        </p:sp>
        <p:sp>
          <p:nvSpPr>
            <p:cNvPr id="17" name="TextBox 17"/>
            <p:cNvSpPr txBox="1"/>
            <p:nvPr/>
          </p:nvSpPr>
          <p:spPr>
            <a:xfrm>
              <a:off x="0" y="-38100"/>
              <a:ext cx="7091331" cy="1368955"/>
            </a:xfrm>
            <a:prstGeom prst="rect">
              <a:avLst/>
            </a:prstGeom>
          </p:spPr>
          <p:txBody>
            <a:bodyPr lIns="0" tIns="0" rIns="0" bIns="0" rtlCol="0" anchor="t">
              <a:spAutoFit/>
            </a:bodyPr>
            <a:lstStyle/>
            <a:p>
              <a:pPr>
                <a:lnSpc>
                  <a:spcPts val="4327"/>
                </a:lnSpc>
              </a:pPr>
              <a:r>
                <a:rPr lang="en-US" sz="3328" spc="133" dirty="0">
                  <a:solidFill>
                    <a:srgbClr val="000000"/>
                  </a:solidFill>
                  <a:latin typeface="Clear Sans Regular Bold"/>
                </a:rPr>
                <a:t>TEAM MEMBER 2:</a:t>
              </a:r>
            </a:p>
            <a:p>
              <a:pPr>
                <a:lnSpc>
                  <a:spcPts val="3894"/>
                </a:lnSpc>
              </a:pPr>
              <a:r>
                <a:rPr lang="en-US" sz="2995" spc="119" dirty="0">
                  <a:solidFill>
                    <a:srgbClr val="000000"/>
                  </a:solidFill>
                  <a:latin typeface="Clear Sans Regular Bold"/>
                </a:rPr>
                <a:t>TISHA SINGHAL</a:t>
              </a:r>
            </a:p>
          </p:txBody>
        </p:sp>
      </p:grpSp>
      <p:grpSp>
        <p:nvGrpSpPr>
          <p:cNvPr id="18" name="Group 18"/>
          <p:cNvGrpSpPr/>
          <p:nvPr/>
        </p:nvGrpSpPr>
        <p:grpSpPr>
          <a:xfrm>
            <a:off x="6484750" y="7900293"/>
            <a:ext cx="9364849" cy="2303482"/>
            <a:chOff x="-1" y="-38100"/>
            <a:chExt cx="12486464" cy="3071309"/>
          </a:xfrm>
        </p:grpSpPr>
        <p:sp>
          <p:nvSpPr>
            <p:cNvPr id="19" name="TextBox 19"/>
            <p:cNvSpPr txBox="1"/>
            <p:nvPr/>
          </p:nvSpPr>
          <p:spPr>
            <a:xfrm>
              <a:off x="-1" y="1510548"/>
              <a:ext cx="12486464" cy="961460"/>
            </a:xfrm>
            <a:prstGeom prst="rect">
              <a:avLst/>
            </a:prstGeom>
          </p:spPr>
          <p:txBody>
            <a:bodyPr wrap="square" lIns="0" tIns="0" rIns="0" bIns="0" rtlCol="0" anchor="t">
              <a:spAutoFit/>
            </a:bodyPr>
            <a:lstStyle/>
            <a:p>
              <a:pPr>
                <a:lnSpc>
                  <a:spcPts val="2920"/>
                </a:lnSpc>
              </a:pPr>
              <a:r>
                <a:rPr lang="en-US" sz="2246" spc="89" dirty="0">
                  <a:solidFill>
                    <a:srgbClr val="000000"/>
                  </a:solidFill>
                  <a:latin typeface="Clear Sans Regular"/>
                </a:rPr>
                <a:t>DR AKHILESH DAS INSTITUTE OF TECHNOLOGY AND MANAGEMENT</a:t>
              </a:r>
            </a:p>
            <a:p>
              <a:pPr>
                <a:lnSpc>
                  <a:spcPts val="2920"/>
                </a:lnSpc>
              </a:pPr>
              <a:endParaRPr lang="en-US" sz="2246" spc="89" dirty="0">
                <a:solidFill>
                  <a:srgbClr val="000000"/>
                </a:solidFill>
                <a:latin typeface="Clear Sans Regular"/>
              </a:endParaRPr>
            </a:p>
          </p:txBody>
        </p:sp>
        <p:sp>
          <p:nvSpPr>
            <p:cNvPr id="20" name="TextBox 20"/>
            <p:cNvSpPr txBox="1"/>
            <p:nvPr/>
          </p:nvSpPr>
          <p:spPr>
            <a:xfrm>
              <a:off x="0" y="2144077"/>
              <a:ext cx="4705039" cy="889132"/>
            </a:xfrm>
            <a:prstGeom prst="rect">
              <a:avLst/>
            </a:prstGeom>
          </p:spPr>
          <p:txBody>
            <a:bodyPr lIns="0" tIns="0" rIns="0" bIns="0" rtlCol="0" anchor="t">
              <a:spAutoFit/>
            </a:bodyPr>
            <a:lstStyle/>
            <a:p>
              <a:pPr>
                <a:lnSpc>
                  <a:spcPts val="2562"/>
                </a:lnSpc>
              </a:pPr>
              <a:r>
                <a:rPr lang="en-US" sz="1830" dirty="0">
                  <a:solidFill>
                    <a:srgbClr val="000000"/>
                  </a:solidFill>
                  <a:latin typeface="Clear Sans Regular"/>
                </a:rPr>
                <a:t>2</a:t>
              </a:r>
              <a:r>
                <a:rPr lang="en-US" sz="1830" baseline="30000" dirty="0">
                  <a:solidFill>
                    <a:srgbClr val="000000"/>
                  </a:solidFill>
                  <a:latin typeface="Clear Sans Regular"/>
                </a:rPr>
                <a:t>ND</a:t>
              </a:r>
              <a:r>
                <a:rPr lang="en-US" sz="1830" dirty="0">
                  <a:solidFill>
                    <a:srgbClr val="000000"/>
                  </a:solidFill>
                  <a:latin typeface="Clear Sans Regular"/>
                </a:rPr>
                <a:t> YEAR</a:t>
              </a:r>
            </a:p>
            <a:p>
              <a:pPr>
                <a:lnSpc>
                  <a:spcPts val="2562"/>
                </a:lnSpc>
              </a:pPr>
              <a:r>
                <a:rPr lang="en-IN" sz="1830" dirty="0" smtClean="0">
                  <a:solidFill>
                    <a:srgbClr val="000000"/>
                  </a:solidFill>
                  <a:latin typeface="Clear Sans Regular"/>
                </a:rPr>
                <a:t>devesh1002@gmail.com</a:t>
              </a:r>
              <a:endParaRPr lang="en-US" sz="1830" dirty="0">
                <a:solidFill>
                  <a:srgbClr val="000000"/>
                </a:solidFill>
                <a:latin typeface="Clear Sans Regular"/>
              </a:endParaRPr>
            </a:p>
          </p:txBody>
        </p:sp>
        <p:sp>
          <p:nvSpPr>
            <p:cNvPr id="21" name="TextBox 21"/>
            <p:cNvSpPr txBox="1"/>
            <p:nvPr/>
          </p:nvSpPr>
          <p:spPr>
            <a:xfrm>
              <a:off x="0" y="-38100"/>
              <a:ext cx="7091331" cy="1402093"/>
            </a:xfrm>
            <a:prstGeom prst="rect">
              <a:avLst/>
            </a:prstGeom>
          </p:spPr>
          <p:txBody>
            <a:bodyPr lIns="0" tIns="0" rIns="0" bIns="0" rtlCol="0" anchor="t">
              <a:spAutoFit/>
            </a:bodyPr>
            <a:lstStyle/>
            <a:p>
              <a:pPr>
                <a:lnSpc>
                  <a:spcPts val="4327"/>
                </a:lnSpc>
              </a:pPr>
              <a:r>
                <a:rPr lang="en-US" sz="3328" spc="133" dirty="0">
                  <a:solidFill>
                    <a:srgbClr val="000000"/>
                  </a:solidFill>
                  <a:latin typeface="Clear Sans Regular Bold"/>
                </a:rPr>
                <a:t>TEAM MEMBER 3:</a:t>
              </a:r>
            </a:p>
            <a:p>
              <a:pPr>
                <a:lnSpc>
                  <a:spcPts val="3894"/>
                </a:lnSpc>
              </a:pPr>
              <a:r>
                <a:rPr lang="en-IN" sz="2995" spc="119" dirty="0" smtClean="0">
                  <a:solidFill>
                    <a:srgbClr val="000000"/>
                  </a:solidFill>
                  <a:latin typeface="Clear Sans Regular Bold"/>
                </a:rPr>
                <a:t>DEVESH SHARMA</a:t>
              </a:r>
              <a:endParaRPr lang="en-US" sz="2995" spc="119" dirty="0">
                <a:solidFill>
                  <a:srgbClr val="000000"/>
                </a:solidFill>
                <a:latin typeface="Clear Sans Regular Bold"/>
              </a:endParaRPr>
            </a:p>
          </p:txBody>
        </p:sp>
      </p:grpSp>
    </p:spTree>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75F6D"/>
      </a:dk2>
      <a:lt2>
        <a:srgbClr val="FFF39D"/>
      </a:lt2>
      <a:accent1>
        <a:srgbClr val="FFC000"/>
      </a:accent1>
      <a:accent2>
        <a:srgbClr val="7598D9"/>
      </a:accent2>
      <a:accent3>
        <a:srgbClr val="B32C16"/>
      </a:accent3>
      <a:accent4>
        <a:srgbClr val="FFE635"/>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724</Words>
  <Application>Microsoft Office PowerPoint</Application>
  <PresentationFormat>Custom</PresentationFormat>
  <Paragraphs>63</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Hammersmith One Bold</vt:lpstr>
      <vt:lpstr>Hammersmith One</vt:lpstr>
      <vt:lpstr>Clear Sans Regular</vt:lpstr>
      <vt:lpstr>Mangal</vt:lpstr>
      <vt:lpstr>Canva Sans</vt:lpstr>
      <vt:lpstr>Canva Sans Bold</vt:lpstr>
      <vt:lpstr>Clear Sans Regular Bold</vt:lpstr>
      <vt:lpstr>Office Theme</vt:lpstr>
      <vt:lpstr>Slide 1</vt:lpstr>
      <vt:lpstr>Slide 2</vt:lpstr>
      <vt:lpstr>Slide 3</vt:lpstr>
      <vt:lpstr>Slide 4</vt:lpstr>
      <vt:lpstr>Slide 5</vt:lpstr>
      <vt:lpstr>Slide 6</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Sanya</dc:creator>
  <cp:lastModifiedBy>admin</cp:lastModifiedBy>
  <cp:revision>8</cp:revision>
  <dcterms:created xsi:type="dcterms:W3CDTF">2006-08-16T00:00:00Z</dcterms:created>
  <dcterms:modified xsi:type="dcterms:W3CDTF">2023-04-24T12:08:17Z</dcterms:modified>
  <dc:identifier>DAFeRaWOsd0</dc:identifier>
</cp:coreProperties>
</file>