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" name="Google Shape;21;p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3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" name="Google Shape;24;p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5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1" name="Google Shape;31;p5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5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5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5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40;p6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41" name="Google Shape;41;p6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6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6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6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1" name="Google Shape;51;p7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5" name="Google Shape;55;p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9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9" name="Google Shape;59;p9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9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9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9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9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" name="Google Shape;64;p9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235150" y="908825"/>
            <a:ext cx="86043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4000"/>
              <a:t>NATURAL LANGUAGE  PROCESSING</a:t>
            </a:r>
            <a:endParaRPr sz="40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235150" y="1923350"/>
            <a:ext cx="55722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Gathering Business insights using NLP</a:t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44750" y="2531975"/>
            <a:ext cx="3094450" cy="20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To identify whether a product line needs improvement or not which is based on customers feedback.</a:t>
            </a:r>
            <a:endParaRPr sz="2200"/>
          </a:p>
        </p:txBody>
      </p:sp>
      <p:sp>
        <p:nvSpPr>
          <p:cNvPr id="93" name="Google Shape;93;p14"/>
          <p:cNvSpPr txBox="1"/>
          <p:nvPr>
            <p:ph idx="2" type="body"/>
          </p:nvPr>
        </p:nvSpPr>
        <p:spPr>
          <a:xfrm>
            <a:off x="291300" y="8766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i="1" lang="en" sz="2200">
                <a:solidFill>
                  <a:srgbClr val="000000"/>
                </a:solidFill>
              </a:rPr>
              <a:t>Business Problem</a:t>
            </a:r>
            <a:endParaRPr b="1" i="1" sz="2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AMAZON FINE FOOD REVIEWS (PROJECT 1)</a:t>
            </a:r>
            <a:endParaRPr/>
          </a:p>
        </p:txBody>
      </p:sp>
      <p:grpSp>
        <p:nvGrpSpPr>
          <p:cNvPr id="99" name="Google Shape;99;p15"/>
          <p:cNvGrpSpPr/>
          <p:nvPr/>
        </p:nvGrpSpPr>
        <p:grpSpPr>
          <a:xfrm>
            <a:off x="427597" y="1744185"/>
            <a:ext cx="2626296" cy="2452292"/>
            <a:chOff x="431925" y="1304875"/>
            <a:chExt cx="2628925" cy="3416400"/>
          </a:xfrm>
        </p:grpSpPr>
        <p:sp>
          <p:nvSpPr>
            <p:cNvPr id="100" name="Google Shape;100;p1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" name="Google Shape;102;p15"/>
          <p:cNvSpPr txBox="1"/>
          <p:nvPr>
            <p:ph idx="4294967295" type="body"/>
          </p:nvPr>
        </p:nvSpPr>
        <p:spPr>
          <a:xfrm>
            <a:off x="502025" y="1744150"/>
            <a:ext cx="2492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1"/>
                </a:solidFill>
              </a:rPr>
              <a:t>Objective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3" name="Google Shape;103;p15"/>
          <p:cNvSpPr txBox="1"/>
          <p:nvPr>
            <p:ph idx="4294967295" type="body"/>
          </p:nvPr>
        </p:nvSpPr>
        <p:spPr>
          <a:xfrm>
            <a:off x="503924" y="2135641"/>
            <a:ext cx="2476200" cy="20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600"/>
              <a:t>To Identify the sentiments of Review about amazon Fine food</a:t>
            </a:r>
            <a:endParaRPr sz="1600"/>
          </a:p>
        </p:txBody>
      </p:sp>
      <p:grpSp>
        <p:nvGrpSpPr>
          <p:cNvPr id="104" name="Google Shape;104;p15"/>
          <p:cNvGrpSpPr/>
          <p:nvPr/>
        </p:nvGrpSpPr>
        <p:grpSpPr>
          <a:xfrm>
            <a:off x="3313233" y="1744185"/>
            <a:ext cx="2629867" cy="2452292"/>
            <a:chOff x="3320450" y="1304875"/>
            <a:chExt cx="2632500" cy="3416400"/>
          </a:xfrm>
        </p:grpSpPr>
        <p:sp>
          <p:nvSpPr>
            <p:cNvPr id="105" name="Google Shape;105;p15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" name="Google Shape;107;p15"/>
          <p:cNvSpPr txBox="1"/>
          <p:nvPr>
            <p:ph idx="4294967295" type="body"/>
          </p:nvPr>
        </p:nvSpPr>
        <p:spPr>
          <a:xfrm>
            <a:off x="3382190" y="1744150"/>
            <a:ext cx="24921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1"/>
                </a:solidFill>
              </a:rPr>
              <a:t>Objective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8" name="Google Shape;108;p15"/>
          <p:cNvSpPr txBox="1"/>
          <p:nvPr>
            <p:ph idx="4294967295" type="body"/>
          </p:nvPr>
        </p:nvSpPr>
        <p:spPr>
          <a:xfrm>
            <a:off x="3389507" y="2135641"/>
            <a:ext cx="2476200" cy="20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600"/>
              <a:t>To find out the subjectivity and polarity of Reviews</a:t>
            </a:r>
            <a:endParaRPr sz="1600"/>
          </a:p>
        </p:txBody>
      </p:sp>
      <p:grpSp>
        <p:nvGrpSpPr>
          <p:cNvPr id="109" name="Google Shape;109;p15"/>
          <p:cNvGrpSpPr/>
          <p:nvPr/>
        </p:nvGrpSpPr>
        <p:grpSpPr>
          <a:xfrm>
            <a:off x="6202441" y="1744185"/>
            <a:ext cx="2629867" cy="2452292"/>
            <a:chOff x="6212550" y="1304875"/>
            <a:chExt cx="2632500" cy="3416400"/>
          </a:xfrm>
        </p:grpSpPr>
        <p:sp>
          <p:nvSpPr>
            <p:cNvPr id="110" name="Google Shape;110;p15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5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" name="Google Shape;112;p15"/>
          <p:cNvSpPr txBox="1"/>
          <p:nvPr>
            <p:ph idx="4294967295" type="body"/>
          </p:nvPr>
        </p:nvSpPr>
        <p:spPr>
          <a:xfrm>
            <a:off x="6262353" y="1744150"/>
            <a:ext cx="24921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1"/>
                </a:solidFill>
              </a:rPr>
              <a:t>Objective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3" name="Google Shape;113;p15"/>
          <p:cNvSpPr txBox="1"/>
          <p:nvPr>
            <p:ph idx="4294967295" type="body"/>
          </p:nvPr>
        </p:nvSpPr>
        <p:spPr>
          <a:xfrm>
            <a:off x="6276264" y="2135641"/>
            <a:ext cx="2476200" cy="20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600"/>
              <a:t>To find the product value by analysing our reviews.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type="title"/>
          </p:nvPr>
        </p:nvSpPr>
        <p:spPr>
          <a:xfrm>
            <a:off x="311700" y="2068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Challenges and overcoming them</a:t>
            </a:r>
            <a:endParaRPr/>
          </a:p>
        </p:txBody>
      </p:sp>
      <p:sp>
        <p:nvSpPr>
          <p:cNvPr id="119" name="Google Shape;119;p16"/>
          <p:cNvSpPr/>
          <p:nvPr/>
        </p:nvSpPr>
        <p:spPr>
          <a:xfrm>
            <a:off x="787950" y="1146775"/>
            <a:ext cx="2432100" cy="307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6"/>
          <p:cNvSpPr txBox="1"/>
          <p:nvPr>
            <p:ph idx="4294967295" type="body"/>
          </p:nvPr>
        </p:nvSpPr>
        <p:spPr>
          <a:xfrm>
            <a:off x="831425" y="1246819"/>
            <a:ext cx="2223600" cy="1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1"/>
                </a:solidFill>
              </a:rPr>
              <a:t>Challenge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1" name="Google Shape;121;p16"/>
          <p:cNvSpPr txBox="1"/>
          <p:nvPr>
            <p:ph idx="4294967295" type="body"/>
          </p:nvPr>
        </p:nvSpPr>
        <p:spPr>
          <a:xfrm>
            <a:off x="787950" y="1408241"/>
            <a:ext cx="2434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600"/>
              <a:t>Dataset was very large which makes it difficult for us to process and analyse.  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800"/>
              <a:buNone/>
            </a:pPr>
            <a:r>
              <a:t/>
            </a:r>
            <a:endParaRPr b="1" sz="1600"/>
          </a:p>
        </p:txBody>
      </p:sp>
      <p:sp>
        <p:nvSpPr>
          <p:cNvPr id="122" name="Google Shape;122;p16"/>
          <p:cNvSpPr/>
          <p:nvPr/>
        </p:nvSpPr>
        <p:spPr>
          <a:xfrm>
            <a:off x="5922225" y="1146775"/>
            <a:ext cx="2719200" cy="307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6"/>
          <p:cNvSpPr txBox="1"/>
          <p:nvPr>
            <p:ph idx="4294967295" type="body"/>
          </p:nvPr>
        </p:nvSpPr>
        <p:spPr>
          <a:xfrm>
            <a:off x="6350317" y="1408241"/>
            <a:ext cx="24345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800"/>
              <a:buNone/>
            </a:pPr>
            <a:r>
              <a:t/>
            </a:r>
            <a:endParaRPr b="1" sz="1600"/>
          </a:p>
        </p:txBody>
      </p:sp>
      <p:sp>
        <p:nvSpPr>
          <p:cNvPr id="124" name="Google Shape;124;p16"/>
          <p:cNvSpPr txBox="1"/>
          <p:nvPr>
            <p:ph idx="4294967295" type="body"/>
          </p:nvPr>
        </p:nvSpPr>
        <p:spPr>
          <a:xfrm>
            <a:off x="6561213" y="1246819"/>
            <a:ext cx="2223600" cy="1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1"/>
                </a:solidFill>
              </a:rPr>
              <a:t>Challenge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5938431" y="1399097"/>
            <a:ext cx="2686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Text preprocessing was an issue as our dataset was having emojis. </a:t>
            </a:r>
            <a:endParaRPr b="1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6"/>
          <p:cNvSpPr/>
          <p:nvPr/>
        </p:nvSpPr>
        <p:spPr>
          <a:xfrm>
            <a:off x="881075" y="2882453"/>
            <a:ext cx="2323800" cy="307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6"/>
          <p:cNvSpPr txBox="1"/>
          <p:nvPr>
            <p:ph idx="4294967295" type="body"/>
          </p:nvPr>
        </p:nvSpPr>
        <p:spPr>
          <a:xfrm>
            <a:off x="881075" y="2956636"/>
            <a:ext cx="2124300" cy="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1"/>
                </a:solidFill>
              </a:rPr>
              <a:t>Challenge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8" name="Google Shape;128;p16"/>
          <p:cNvSpPr txBox="1"/>
          <p:nvPr>
            <p:ph idx="4294967295" type="body"/>
          </p:nvPr>
        </p:nvSpPr>
        <p:spPr>
          <a:xfrm>
            <a:off x="881075" y="3269650"/>
            <a:ext cx="2326200" cy="13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800"/>
              <a:buNone/>
            </a:pPr>
            <a:r>
              <a:rPr b="1" lang="en" sz="1600"/>
              <a:t>We have to reduce our sample size. Random sample was taken.  </a:t>
            </a:r>
            <a:endParaRPr b="1" sz="1600"/>
          </a:p>
        </p:txBody>
      </p:sp>
      <p:sp>
        <p:nvSpPr>
          <p:cNvPr id="129" name="Google Shape;129;p16"/>
          <p:cNvSpPr/>
          <p:nvPr/>
        </p:nvSpPr>
        <p:spPr>
          <a:xfrm>
            <a:off x="5966976" y="2882375"/>
            <a:ext cx="2719200" cy="307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6"/>
          <p:cNvSpPr txBox="1"/>
          <p:nvPr>
            <p:ph idx="4294967295" type="body"/>
          </p:nvPr>
        </p:nvSpPr>
        <p:spPr>
          <a:xfrm>
            <a:off x="6455200" y="2882369"/>
            <a:ext cx="21243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1"/>
                </a:solidFill>
              </a:rPr>
              <a:t>Challenge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6009425" y="3269650"/>
            <a:ext cx="29313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We have used demoji library in python which is used to  accurately find or remove emojis from a blob of text using data from Unicode Consortium’s emoji  code repository.</a:t>
            </a:r>
            <a:endParaRPr b="1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OBSERVATIONS</a:t>
            </a:r>
            <a:endParaRPr/>
          </a:p>
        </p:txBody>
      </p:sp>
      <p:sp>
        <p:nvSpPr>
          <p:cNvPr id="137" name="Google Shape;137;p17"/>
          <p:cNvSpPr txBox="1"/>
          <p:nvPr/>
        </p:nvSpPr>
        <p:spPr>
          <a:xfrm>
            <a:off x="552525" y="1265775"/>
            <a:ext cx="38979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1" i="0" lang="en" sz="1400" u="none" cap="none" strike="noStrike">
                <a:solidFill>
                  <a:srgbClr val="000000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Reviews are skewed towards positive</a:t>
            </a:r>
            <a:endParaRPr b="1" i="0" sz="1400" u="none" cap="none" strike="noStrike">
              <a:solidFill>
                <a:srgbClr val="000000"/>
              </a:solidFill>
              <a:highlight>
                <a:srgbClr val="FFFFF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1" i="0" lang="en" sz="1400" u="none" cap="none" strike="noStrike">
                <a:solidFill>
                  <a:srgbClr val="000000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More than half of the reviews are with zero votes</a:t>
            </a:r>
            <a:endParaRPr b="1" i="0" sz="1400" u="none" cap="none" strike="noStrike">
              <a:solidFill>
                <a:srgbClr val="000000"/>
              </a:solidFill>
              <a:highlight>
                <a:srgbClr val="FFFFF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1" i="0" lang="en" sz="1400" u="none" cap="none" strike="noStrike">
                <a:solidFill>
                  <a:srgbClr val="000000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Many people agree with score 5 reviews</a:t>
            </a:r>
            <a:endParaRPr b="1" i="0" sz="1400" u="none" cap="none" strike="noStrike">
              <a:solidFill>
                <a:srgbClr val="000000"/>
              </a:solidFill>
              <a:highlight>
                <a:srgbClr val="FFFFF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1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After text preprocessing we  removed  the words also, get, one ,since etc as these were not important for sentimental analysis.</a:t>
            </a:r>
            <a:endParaRPr b="1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1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After our analysis, we also found that most of the reviews are having positive sentiments.</a:t>
            </a:r>
            <a:endParaRPr b="1" i="0" sz="1050" u="none" cap="none" strike="noStrike">
              <a:solidFill>
                <a:srgbClr val="000000"/>
              </a:solidFill>
              <a:highlight>
                <a:srgbClr val="FFFFFE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8" name="Google Shape;13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97225" y="235950"/>
            <a:ext cx="3235075" cy="2064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74550" y="2300500"/>
            <a:ext cx="3457749" cy="2481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OBSERVATIONS</a:t>
            </a:r>
            <a:endParaRPr/>
          </a:p>
        </p:txBody>
      </p:sp>
      <p:pic>
        <p:nvPicPr>
          <p:cNvPr id="145" name="Google Shape;14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3550" y="1130000"/>
            <a:ext cx="8096250" cy="19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8"/>
          <p:cNvSpPr txBox="1"/>
          <p:nvPr/>
        </p:nvSpPr>
        <p:spPr>
          <a:xfrm>
            <a:off x="840000" y="3223400"/>
            <a:ext cx="7464000" cy="19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The highest positive sentiments are coming from score 5 and there are positive sentiments for score as less as 1 and 2 because these reviews might contain a few positive words or may be sarcastic reviews because many people consider themselves as</a:t>
            </a:r>
            <a:r>
              <a:rPr b="1" i="0" lang="en" sz="1050" u="none" cap="none" strike="noStrike">
                <a:solidFill>
                  <a:srgbClr val="000000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 Chandler Bing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1050" u="none" cap="none" strike="noStrike">
              <a:solidFill>
                <a:srgbClr val="000000"/>
              </a:solidFill>
              <a:highlight>
                <a:srgbClr val="FFFFF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highlight>
                <a:srgbClr val="FFFFF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And vice-versa for negative sentiments. Our insights here is that people might be saying a few negative words for example, "the product is good but the service is bad". So, here a small amount of negative sentiment is picked up because while the customer is satisfied with the product and gave score= 5 but, they are not satisfied with the services.</a:t>
            </a:r>
            <a:endParaRPr b="0" i="0" sz="1050" u="none" cap="none" strike="noStrike">
              <a:solidFill>
                <a:srgbClr val="000000"/>
              </a:solidFill>
              <a:highlight>
                <a:srgbClr val="FFFFF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BUSINESS INSIGHTS</a:t>
            </a:r>
            <a:endParaRPr/>
          </a:p>
        </p:txBody>
      </p:sp>
      <p:sp>
        <p:nvSpPr>
          <p:cNvPr id="152" name="Google Shape;152;p19"/>
          <p:cNvSpPr txBox="1"/>
          <p:nvPr/>
        </p:nvSpPr>
        <p:spPr>
          <a:xfrm>
            <a:off x="1245700" y="1285875"/>
            <a:ext cx="66003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Sentiments of a product are directly proportional to the score/rating of the product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This helps in identifying the success/failure of the product.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 higher count of positive sentiments indicates that the product success and vice-versa.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We need to aware of sarcastic comments. To handle sarcastic comments, we need to adopt the advanced NLP engine.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>
            <p:ph type="title"/>
          </p:nvPr>
        </p:nvSpPr>
        <p:spPr>
          <a:xfrm>
            <a:off x="2405275" y="149265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>
                <a:solidFill>
                  <a:schemeClr val="lt1"/>
                </a:solidFill>
                <a:highlight>
                  <a:schemeClr val="dk2"/>
                </a:highlight>
              </a:rPr>
              <a:t>THANK YOU</a:t>
            </a:r>
            <a:endParaRPr>
              <a:solidFill>
                <a:schemeClr val="lt1"/>
              </a:solidFill>
              <a:highlight>
                <a:schemeClr val="dk2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