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5" r:id="rId6"/>
    <p:sldId id="260" r:id="rId7"/>
    <p:sldId id="261" r:id="rId8"/>
    <p:sldId id="266" r:id="rId9"/>
    <p:sldId id="267" r:id="rId10"/>
    <p:sldId id="268" r:id="rId11"/>
    <p:sldId id="263" r:id="rId12"/>
    <p:sldId id="264" r:id="rId13"/>
  </p:sldIdLst>
  <p:sldSz cx="18288000" cy="10287000"/>
  <p:notesSz cx="6858000" cy="9144000"/>
  <p:embeddedFontLst>
    <p:embeddedFont>
      <p:font typeface="Aleo" panose="020B0604020202020204" charset="0"/>
      <p:regular r:id="rId14"/>
    </p:embeddedFont>
    <p:embeddedFont>
      <p:font typeface="Arimo" panose="020B0604020202020204" charset="0"/>
      <p:regular r:id="rId15"/>
    </p:embeddedFont>
    <p:embeddedFont>
      <p:font typeface="Calibri" panose="020F0502020204030204" pitchFamily="34" charset="0"/>
      <p:regular r:id="rId16"/>
      <p:bold r:id="rId17"/>
      <p:italic r:id="rId18"/>
      <p:boldItalic r:id="rId19"/>
    </p:embeddedFont>
    <p:embeddedFont>
      <p:font typeface="Cooper Hewitt" panose="020B0604020202020204" charset="0"/>
      <p:regular r:id="rId20"/>
    </p:embeddedFont>
    <p:embeddedFont>
      <p:font typeface="Cooper Hewitt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6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D53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512858" y="1298145"/>
            <a:ext cx="6670445" cy="9738221"/>
          </a:xfrm>
          <a:prstGeom prst="rect">
            <a:avLst/>
          </a:prstGeom>
        </p:spPr>
      </p:pic>
      <p:grpSp>
        <p:nvGrpSpPr>
          <p:cNvPr id="3" name="Group 3"/>
          <p:cNvGrpSpPr/>
          <p:nvPr/>
        </p:nvGrpSpPr>
        <p:grpSpPr>
          <a:xfrm>
            <a:off x="5926859" y="1490679"/>
            <a:ext cx="11332441" cy="6869452"/>
            <a:chOff x="0" y="0"/>
            <a:chExt cx="15109922" cy="9159270"/>
          </a:xfrm>
        </p:grpSpPr>
        <p:sp>
          <p:nvSpPr>
            <p:cNvPr id="4" name="AutoShape 4"/>
            <p:cNvSpPr/>
            <p:nvPr/>
          </p:nvSpPr>
          <p:spPr>
            <a:xfrm>
              <a:off x="2071" y="7863582"/>
              <a:ext cx="15107851" cy="1295687"/>
            </a:xfrm>
            <a:prstGeom prst="rect">
              <a:avLst/>
            </a:prstGeom>
            <a:solidFill>
              <a:srgbClr val="2D2E2C"/>
            </a:solidFill>
          </p:spPr>
        </p:sp>
        <p:sp>
          <p:nvSpPr>
            <p:cNvPr id="5" name="TextBox 5"/>
            <p:cNvSpPr txBox="1"/>
            <p:nvPr/>
          </p:nvSpPr>
          <p:spPr>
            <a:xfrm>
              <a:off x="0" y="-123825"/>
              <a:ext cx="15109922" cy="923925"/>
            </a:xfrm>
            <a:prstGeom prst="rect">
              <a:avLst/>
            </a:prstGeom>
          </p:spPr>
          <p:txBody>
            <a:bodyPr lIns="0" tIns="0" rIns="0" bIns="0" rtlCol="0" anchor="t">
              <a:spAutoFit/>
            </a:bodyPr>
            <a:lstStyle/>
            <a:p>
              <a:pPr algn="l">
                <a:lnSpc>
                  <a:spcPts val="4800"/>
                </a:lnSpc>
              </a:pPr>
              <a:r>
                <a:rPr lang="en-US" sz="4000">
                  <a:solidFill>
                    <a:srgbClr val="2D2E2C"/>
                  </a:solidFill>
                  <a:latin typeface="Cooper Hewitt"/>
                </a:rPr>
                <a:t>JATIN ACHENKUNJU (10539553) PRESENTS</a:t>
              </a:r>
            </a:p>
          </p:txBody>
        </p:sp>
        <p:sp>
          <p:nvSpPr>
            <p:cNvPr id="6" name="TextBox 6"/>
            <p:cNvSpPr txBox="1"/>
            <p:nvPr/>
          </p:nvSpPr>
          <p:spPr>
            <a:xfrm>
              <a:off x="0" y="1256801"/>
              <a:ext cx="15109922" cy="6032923"/>
            </a:xfrm>
            <a:prstGeom prst="rect">
              <a:avLst/>
            </a:prstGeom>
          </p:spPr>
          <p:txBody>
            <a:bodyPr lIns="0" tIns="0" rIns="0" bIns="0" rtlCol="0" anchor="t">
              <a:spAutoFit/>
            </a:bodyPr>
            <a:lstStyle/>
            <a:p>
              <a:pPr algn="l">
                <a:lnSpc>
                  <a:spcPts val="11660"/>
                </a:lnSpc>
              </a:pPr>
              <a:r>
                <a:rPr lang="en-US" sz="11000" dirty="0">
                  <a:solidFill>
                    <a:srgbClr val="2D2E2C"/>
                  </a:solidFill>
                  <a:latin typeface="Aleo"/>
                </a:rPr>
                <a:t>Analytics for Mobility On-Demand</a:t>
              </a:r>
            </a:p>
          </p:txBody>
        </p:sp>
        <p:sp>
          <p:nvSpPr>
            <p:cNvPr id="7" name="TextBox 7"/>
            <p:cNvSpPr txBox="1"/>
            <p:nvPr/>
          </p:nvSpPr>
          <p:spPr>
            <a:xfrm>
              <a:off x="482333" y="8196242"/>
              <a:ext cx="13809524" cy="695325"/>
            </a:xfrm>
            <a:prstGeom prst="rect">
              <a:avLst/>
            </a:prstGeom>
          </p:spPr>
          <p:txBody>
            <a:bodyPr lIns="0" tIns="0" rIns="0" bIns="0" rtlCol="0" anchor="t">
              <a:spAutoFit/>
            </a:bodyPr>
            <a:lstStyle/>
            <a:p>
              <a:pPr algn="l">
                <a:lnSpc>
                  <a:spcPts val="3600"/>
                </a:lnSpc>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8245"/>
    </mc:Choice>
    <mc:Fallback xmlns="">
      <p:transition spd="slow" advTm="824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D531"/>
        </a:solidFill>
        <a:effectLst/>
      </p:bgPr>
    </p:bg>
    <p:spTree>
      <p:nvGrpSpPr>
        <p:cNvPr id="1" name=""/>
        <p:cNvGrpSpPr/>
        <p:nvPr/>
      </p:nvGrpSpPr>
      <p:grpSpPr>
        <a:xfrm>
          <a:off x="0" y="0"/>
          <a:ext cx="0" cy="0"/>
          <a:chOff x="0" y="0"/>
          <a:chExt cx="0" cy="0"/>
        </a:xfrm>
      </p:grpSpPr>
      <p:grpSp>
        <p:nvGrpSpPr>
          <p:cNvPr id="2" name="Group 2"/>
          <p:cNvGrpSpPr/>
          <p:nvPr/>
        </p:nvGrpSpPr>
        <p:grpSpPr>
          <a:xfrm>
            <a:off x="0" y="9543415"/>
            <a:ext cx="18288000" cy="1187806"/>
            <a:chOff x="548035" y="0"/>
            <a:chExt cx="24383999" cy="1583741"/>
          </a:xfrm>
        </p:grpSpPr>
        <p:sp>
          <p:nvSpPr>
            <p:cNvPr id="3" name="AutoShape 3"/>
            <p:cNvSpPr/>
            <p:nvPr/>
          </p:nvSpPr>
          <p:spPr>
            <a:xfrm>
              <a:off x="548035" y="0"/>
              <a:ext cx="24383999" cy="1583741"/>
            </a:xfrm>
            <a:prstGeom prst="rect">
              <a:avLst/>
            </a:prstGeom>
            <a:solidFill>
              <a:srgbClr val="2D2E2C"/>
            </a:solidFill>
          </p:spPr>
          <p:txBody>
            <a:bodyPr/>
            <a:lstStyle/>
            <a:p>
              <a:endParaRPr lang="en-US" dirty="0"/>
            </a:p>
          </p:txBody>
        </p:sp>
        <p:sp>
          <p:nvSpPr>
            <p:cNvPr id="4" name="TextBox 4"/>
            <p:cNvSpPr txBox="1"/>
            <p:nvPr/>
          </p:nvSpPr>
          <p:spPr>
            <a:xfrm>
              <a:off x="10658086" y="342962"/>
              <a:ext cx="13809524" cy="352213"/>
            </a:xfrm>
            <a:prstGeom prst="rect">
              <a:avLst/>
            </a:prstGeom>
          </p:spPr>
          <p:txBody>
            <a:bodyPr lIns="0" tIns="0" rIns="0" bIns="0" rtlCol="0" anchor="t">
              <a:spAutoFit/>
            </a:bodyPr>
            <a:lstStyle/>
            <a:p>
              <a:pPr algn="r">
                <a:lnSpc>
                  <a:spcPts val="2240"/>
                </a:lnSpc>
              </a:pPr>
              <a:r>
                <a:rPr lang="en-US" sz="1600" spc="320" dirty="0">
                  <a:solidFill>
                    <a:srgbClr val="FED531"/>
                  </a:solidFill>
                  <a:latin typeface="Aleo"/>
                </a:rPr>
                <a:t>APPLIED RESEACH PROJECT | DBS</a:t>
              </a:r>
            </a:p>
          </p:txBody>
        </p:sp>
      </p:grpSp>
      <p:sp>
        <p:nvSpPr>
          <p:cNvPr id="6" name="TextBox 6"/>
          <p:cNvSpPr txBox="1"/>
          <p:nvPr/>
        </p:nvSpPr>
        <p:spPr>
          <a:xfrm>
            <a:off x="1040915" y="957230"/>
            <a:ext cx="16232153" cy="1128514"/>
          </a:xfrm>
          <a:prstGeom prst="rect">
            <a:avLst/>
          </a:prstGeom>
        </p:spPr>
        <p:txBody>
          <a:bodyPr lIns="0" tIns="0" rIns="0" bIns="0" rtlCol="0" anchor="t">
            <a:spAutoFit/>
          </a:bodyPr>
          <a:lstStyle/>
          <a:p>
            <a:pPr algn="l">
              <a:lnSpc>
                <a:spcPts val="8775"/>
              </a:lnSpc>
            </a:pPr>
            <a:r>
              <a:rPr lang="en-US" sz="8800" dirty="0">
                <a:solidFill>
                  <a:srgbClr val="2D2E2C"/>
                </a:solidFill>
                <a:latin typeface="Aleo"/>
              </a:rPr>
              <a:t>Strategic Decisions</a:t>
            </a:r>
          </a:p>
        </p:txBody>
      </p:sp>
      <p:grpSp>
        <p:nvGrpSpPr>
          <p:cNvPr id="8" name="Group 8"/>
          <p:cNvGrpSpPr/>
          <p:nvPr/>
        </p:nvGrpSpPr>
        <p:grpSpPr>
          <a:xfrm>
            <a:off x="1014932" y="2901664"/>
            <a:ext cx="16244368" cy="6428106"/>
            <a:chOff x="0" y="-410072"/>
            <a:chExt cx="21659157" cy="8570806"/>
          </a:xfrm>
        </p:grpSpPr>
        <p:sp>
          <p:nvSpPr>
            <p:cNvPr id="9" name="TextBox 9"/>
            <p:cNvSpPr txBox="1"/>
            <p:nvPr/>
          </p:nvSpPr>
          <p:spPr>
            <a:xfrm>
              <a:off x="0" y="-114300"/>
              <a:ext cx="21659157" cy="676910"/>
            </a:xfrm>
            <a:prstGeom prst="rect">
              <a:avLst/>
            </a:prstGeom>
          </p:spPr>
          <p:txBody>
            <a:bodyPr lIns="0" tIns="0" rIns="0" bIns="0" rtlCol="0" anchor="t">
              <a:spAutoFit/>
            </a:bodyPr>
            <a:lstStyle/>
            <a:p>
              <a:pPr algn="l">
                <a:lnSpc>
                  <a:spcPts val="3607"/>
                </a:lnSpc>
              </a:pPr>
              <a:endParaRPr/>
            </a:p>
          </p:txBody>
        </p:sp>
        <p:sp>
          <p:nvSpPr>
            <p:cNvPr id="10" name="TextBox 10"/>
            <p:cNvSpPr txBox="1"/>
            <p:nvPr/>
          </p:nvSpPr>
          <p:spPr>
            <a:xfrm>
              <a:off x="0" y="-410072"/>
              <a:ext cx="21659157" cy="8570806"/>
            </a:xfrm>
            <a:prstGeom prst="rect">
              <a:avLst/>
            </a:prstGeom>
          </p:spPr>
          <p:txBody>
            <a:bodyPr lIns="0" tIns="0" rIns="0" bIns="0" rtlCol="0" anchor="t">
              <a:spAutoFit/>
            </a:bodyPr>
            <a:lstStyle/>
            <a:p>
              <a:pPr marL="457200" indent="-457200" algn="just">
                <a:lnSpc>
                  <a:spcPts val="4200"/>
                </a:lnSpc>
                <a:buFont typeface="Arial" panose="020B0604020202020204" pitchFamily="34" charset="0"/>
                <a:buChar char="•"/>
              </a:pPr>
              <a:r>
                <a:rPr lang="en-GB" sz="2800" dirty="0">
                  <a:latin typeface="Cooper Hewitt" panose="020B0604020202020204" charset="0"/>
                  <a:ea typeface="Cooper Hewitt" panose="020B0604020202020204" charset="0"/>
                </a:rPr>
                <a:t>Release offers on long trips on a holiday and for short trips on a working day. </a:t>
              </a:r>
            </a:p>
            <a:p>
              <a:pPr marL="457200" indent="-457200" algn="just">
                <a:lnSpc>
                  <a:spcPts val="4200"/>
                </a:lnSpc>
                <a:buFont typeface="Arial" panose="020B0604020202020204" pitchFamily="34" charset="0"/>
                <a:buChar char="•"/>
              </a:pPr>
              <a:r>
                <a:rPr lang="en-GB" sz="2800" dirty="0">
                  <a:latin typeface="Cooper Hewitt" panose="020B0604020202020204" charset="0"/>
                  <a:ea typeface="Cooper Hewitt" panose="020B0604020202020204" charset="0"/>
                </a:rPr>
                <a:t>Offers for using soft assets on a working day and cars on a holiday as soft assets are used more for short trip compared to long trips.</a:t>
              </a:r>
            </a:p>
            <a:p>
              <a:pPr marL="457200" indent="-457200" algn="just">
                <a:lnSpc>
                  <a:spcPts val="4200"/>
                </a:lnSpc>
                <a:buFont typeface="Arial" panose="020B0604020202020204" pitchFamily="34" charset="0"/>
                <a:buChar char="•"/>
              </a:pPr>
              <a:r>
                <a:rPr lang="en-GB" sz="2800" dirty="0">
                  <a:latin typeface="Cooper Hewitt" panose="020B0604020202020204" charset="0"/>
                  <a:ea typeface="Cooper Hewitt" panose="020B0604020202020204" charset="0"/>
                </a:rPr>
                <a:t>As people choose combustion cars over electric cars, marketing strategies should be used to educate the customers the benefits for electric cars so that more customers will shift towards electric cars as well.</a:t>
              </a:r>
            </a:p>
            <a:p>
              <a:pPr marL="457200" indent="-457200" algn="just">
                <a:lnSpc>
                  <a:spcPts val="4200"/>
                </a:lnSpc>
                <a:buFont typeface="Arial" panose="020B0604020202020204" pitchFamily="34" charset="0"/>
                <a:buChar char="•"/>
              </a:pPr>
              <a:r>
                <a:rPr lang="en-GB" sz="2800" dirty="0">
                  <a:latin typeface="Cooper Hewitt" panose="020B0604020202020204" charset="0"/>
                  <a:ea typeface="Cooper Hewitt" panose="020B0604020202020204" charset="0"/>
                </a:rPr>
                <a:t>As scooters are used more than kick scooters for short trips, provide offers on kick scooters to increase the customers use of kick scooters as well.</a:t>
              </a:r>
            </a:p>
            <a:p>
              <a:pPr marL="457200" indent="-457200" algn="just">
                <a:lnSpc>
                  <a:spcPts val="4200"/>
                </a:lnSpc>
                <a:buFont typeface="Arial" panose="020B0604020202020204" pitchFamily="34" charset="0"/>
                <a:buChar char="•"/>
              </a:pPr>
              <a:r>
                <a:rPr lang="en-GB" sz="2800" dirty="0">
                  <a:latin typeface="Cooper Hewitt" panose="020B0604020202020204" charset="0"/>
                  <a:ea typeface="Cooper Hewitt" panose="020B0604020202020204" charset="0"/>
                </a:rPr>
                <a:t>Provide promotional offers for short trips to female users, so that they will be encouraged to go for short trips as well.</a:t>
              </a:r>
            </a:p>
            <a:p>
              <a:pPr marL="457200" indent="-457200" algn="just">
                <a:lnSpc>
                  <a:spcPts val="4200"/>
                </a:lnSpc>
                <a:buFont typeface="Arial" panose="020B0604020202020204" pitchFamily="34" charset="0"/>
                <a:buChar char="•"/>
              </a:pPr>
              <a:r>
                <a:rPr lang="en-GB" sz="2800" dirty="0">
                  <a:latin typeface="Cooper Hewitt" panose="020B0604020202020204" charset="0"/>
                  <a:ea typeface="Cooper Hewitt" panose="020B0604020202020204" charset="0"/>
                </a:rPr>
                <a:t>Release region specific offers. Offers for customers who use scooters and kick scooters for long routes in Brussels and offers for customers who use cars for short routes in Antwerp.</a:t>
              </a:r>
              <a:endParaRPr lang="en-US" sz="2800" dirty="0">
                <a:latin typeface="Cooper Hewitt" panose="020B0604020202020204" charset="0"/>
                <a:ea typeface="Cooper Hewitt" panose="020B0604020202020204" charset="0"/>
              </a:endParaRPr>
            </a:p>
          </p:txBody>
        </p:sp>
      </p:grpSp>
    </p:spTree>
    <p:extLst>
      <p:ext uri="{BB962C8B-B14F-4D97-AF65-F5344CB8AC3E}">
        <p14:creationId xmlns:p14="http://schemas.microsoft.com/office/powerpoint/2010/main" val="3380965768"/>
      </p:ext>
    </p:extLst>
  </p:cSld>
  <p:clrMapOvr>
    <a:masterClrMapping/>
  </p:clrMapOvr>
  <mc:AlternateContent xmlns:mc="http://schemas.openxmlformats.org/markup-compatibility/2006" xmlns:p14="http://schemas.microsoft.com/office/powerpoint/2010/main">
    <mc:Choice Requires="p14">
      <p:transition spd="slow" p14:dur="2000" advTm="51118"/>
    </mc:Choice>
    <mc:Fallback xmlns="">
      <p:transition spd="slow" advTm="5111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D2E2C"/>
        </a:solidFill>
        <a:effectLst/>
      </p:bgPr>
    </p:bg>
    <p:spTree>
      <p:nvGrpSpPr>
        <p:cNvPr id="1" name=""/>
        <p:cNvGrpSpPr/>
        <p:nvPr/>
      </p:nvGrpSpPr>
      <p:grpSpPr>
        <a:xfrm>
          <a:off x="0" y="0"/>
          <a:ext cx="0" cy="0"/>
          <a:chOff x="0" y="0"/>
          <a:chExt cx="0" cy="0"/>
        </a:xfrm>
      </p:grpSpPr>
      <p:sp>
        <p:nvSpPr>
          <p:cNvPr id="4" name="TextBox 4"/>
          <p:cNvSpPr txBox="1"/>
          <p:nvPr/>
        </p:nvSpPr>
        <p:spPr>
          <a:xfrm>
            <a:off x="7649708" y="9800637"/>
            <a:ext cx="9911613" cy="264160"/>
          </a:xfrm>
          <a:prstGeom prst="rect">
            <a:avLst/>
          </a:prstGeom>
        </p:spPr>
        <p:txBody>
          <a:bodyPr lIns="0" tIns="0" rIns="0" bIns="0" rtlCol="0" anchor="t">
            <a:spAutoFit/>
          </a:bodyPr>
          <a:lstStyle/>
          <a:p>
            <a:pPr algn="r">
              <a:lnSpc>
                <a:spcPts val="2240"/>
              </a:lnSpc>
            </a:pPr>
            <a:endParaRPr lang="en-US" sz="1600" spc="320" dirty="0">
              <a:solidFill>
                <a:srgbClr val="2D2E2C"/>
              </a:solidFill>
              <a:latin typeface="Aleo"/>
            </a:endParaRPr>
          </a:p>
        </p:txBody>
      </p:sp>
      <p:pic>
        <p:nvPicPr>
          <p:cNvPr id="5" name="Picture 5"/>
          <p:cNvPicPr>
            <a:picLocks noChangeAspect="1"/>
          </p:cNvPicPr>
          <p:nvPr/>
        </p:nvPicPr>
        <p:blipFill>
          <a:blip r:embed="rId2"/>
          <a:srcRect l="38725" r="15324"/>
          <a:stretch>
            <a:fillRect/>
          </a:stretch>
        </p:blipFill>
        <p:spPr>
          <a:xfrm>
            <a:off x="11271719" y="-97276"/>
            <a:ext cx="7016281" cy="10384276"/>
          </a:xfrm>
          <a:prstGeom prst="rect">
            <a:avLst/>
          </a:prstGeom>
        </p:spPr>
      </p:pic>
      <p:sp>
        <p:nvSpPr>
          <p:cNvPr id="6" name="TextBox 6"/>
          <p:cNvSpPr txBox="1"/>
          <p:nvPr/>
        </p:nvSpPr>
        <p:spPr>
          <a:xfrm>
            <a:off x="337345" y="2674742"/>
            <a:ext cx="10375033" cy="6463308"/>
          </a:xfrm>
          <a:prstGeom prst="rect">
            <a:avLst/>
          </a:prstGeom>
        </p:spPr>
        <p:txBody>
          <a:bodyPr wrap="square" lIns="0" tIns="0" rIns="0" bIns="0" rtlCol="0" anchor="t">
            <a:spAutoFit/>
          </a:bodyPr>
          <a:lstStyle/>
          <a:p>
            <a:pPr marL="457200" indent="-457200" algn="just">
              <a:lnSpc>
                <a:spcPts val="2804"/>
              </a:lnSpc>
              <a:buFont typeface="Arial" panose="020B0604020202020204" pitchFamily="34" charset="0"/>
              <a:buChar char="•"/>
            </a:pPr>
            <a:r>
              <a:rPr lang="en-GB" sz="2804" dirty="0">
                <a:solidFill>
                  <a:srgbClr val="FED531"/>
                </a:solidFill>
                <a:latin typeface="Aleo"/>
              </a:rPr>
              <a:t>The main objective of the project was to find the factors impacting the trip at the same time also predict the usage of Poppy Mobility. </a:t>
            </a:r>
          </a:p>
          <a:p>
            <a:pPr marL="457200" indent="-457200" algn="just">
              <a:lnSpc>
                <a:spcPts val="2804"/>
              </a:lnSpc>
              <a:buFont typeface="Arial" panose="020B0604020202020204" pitchFamily="34" charset="0"/>
              <a:buChar char="•"/>
            </a:pPr>
            <a:endParaRPr lang="en-GB" sz="2804" dirty="0">
              <a:solidFill>
                <a:srgbClr val="FED531"/>
              </a:solidFill>
              <a:latin typeface="Aleo"/>
            </a:endParaRPr>
          </a:p>
          <a:p>
            <a:pPr marL="457200" indent="-457200" algn="just">
              <a:lnSpc>
                <a:spcPts val="2804"/>
              </a:lnSpc>
              <a:buFont typeface="Arial" panose="020B0604020202020204" pitchFamily="34" charset="0"/>
              <a:buChar char="•"/>
            </a:pPr>
            <a:r>
              <a:rPr lang="en-GB" sz="2804" dirty="0">
                <a:solidFill>
                  <a:srgbClr val="FED531"/>
                </a:solidFill>
                <a:latin typeface="Aleo"/>
              </a:rPr>
              <a:t>We considered distance as usage and were successfully able to predict the trips as short trips and long trips. </a:t>
            </a:r>
          </a:p>
          <a:p>
            <a:pPr lvl="1" algn="just">
              <a:lnSpc>
                <a:spcPts val="2804"/>
              </a:lnSpc>
            </a:pPr>
            <a:r>
              <a:rPr lang="en-GB" sz="2804" dirty="0">
                <a:solidFill>
                  <a:srgbClr val="FED531"/>
                </a:solidFill>
                <a:latin typeface="Aleo"/>
              </a:rPr>
              <a:t>This will help Poppy to reach to a decision as to when the vehicles are to be deployed on the roads and when they can be put in maintenance based on usage. </a:t>
            </a:r>
          </a:p>
          <a:p>
            <a:pPr marL="457200" indent="-457200" algn="just">
              <a:lnSpc>
                <a:spcPts val="2804"/>
              </a:lnSpc>
              <a:buFont typeface="Arial" panose="020B0604020202020204" pitchFamily="34" charset="0"/>
              <a:buChar char="•"/>
            </a:pPr>
            <a:endParaRPr lang="en-GB" sz="2804" dirty="0">
              <a:solidFill>
                <a:srgbClr val="FED531"/>
              </a:solidFill>
              <a:latin typeface="Aleo"/>
            </a:endParaRPr>
          </a:p>
          <a:p>
            <a:pPr marL="457200" indent="-457200" algn="just">
              <a:lnSpc>
                <a:spcPts val="2804"/>
              </a:lnSpc>
              <a:buFont typeface="Arial" panose="020B0604020202020204" pitchFamily="34" charset="0"/>
              <a:buChar char="•"/>
            </a:pPr>
            <a:r>
              <a:rPr lang="en-GB" sz="2804" dirty="0">
                <a:solidFill>
                  <a:srgbClr val="FED531"/>
                </a:solidFill>
                <a:latin typeface="Aleo"/>
              </a:rPr>
              <a:t>The research also aimed at comparing the models. Where in, boosting techniques outperformed the bagging random forest. </a:t>
            </a:r>
          </a:p>
          <a:p>
            <a:pPr lvl="1" algn="just">
              <a:lnSpc>
                <a:spcPts val="2804"/>
              </a:lnSpc>
            </a:pPr>
            <a:r>
              <a:rPr lang="en-GB" sz="2804" dirty="0">
                <a:solidFill>
                  <a:srgbClr val="FED531"/>
                </a:solidFill>
                <a:latin typeface="Aleo"/>
              </a:rPr>
              <a:t>But, among all the models, </a:t>
            </a:r>
            <a:r>
              <a:rPr lang="en-GB" sz="2804" dirty="0" err="1">
                <a:solidFill>
                  <a:srgbClr val="FED531"/>
                </a:solidFill>
                <a:latin typeface="Aleo"/>
              </a:rPr>
              <a:t>Keras</a:t>
            </a:r>
            <a:r>
              <a:rPr lang="en-GB" sz="2804" dirty="0">
                <a:solidFill>
                  <a:srgbClr val="FED531"/>
                </a:solidFill>
                <a:latin typeface="Aleo"/>
              </a:rPr>
              <a:t> neural network with binary cross entropy as logarithmic loss proved to be best among all the models.</a:t>
            </a:r>
            <a:endParaRPr lang="en-US" sz="2804" dirty="0">
              <a:solidFill>
                <a:srgbClr val="FED531"/>
              </a:solidFill>
              <a:latin typeface="Aleo"/>
            </a:endParaRPr>
          </a:p>
          <a:p>
            <a:pPr algn="just">
              <a:lnSpc>
                <a:spcPts val="2804"/>
              </a:lnSpc>
            </a:pPr>
            <a:endParaRPr lang="en-US" sz="2804" dirty="0">
              <a:solidFill>
                <a:srgbClr val="FED531"/>
              </a:solidFill>
              <a:latin typeface="Aleo"/>
            </a:endParaRPr>
          </a:p>
          <a:p>
            <a:pPr algn="just">
              <a:lnSpc>
                <a:spcPts val="2804"/>
              </a:lnSpc>
            </a:pPr>
            <a:endParaRPr lang="en-US" sz="2804" dirty="0">
              <a:solidFill>
                <a:srgbClr val="FED531"/>
              </a:solidFill>
              <a:latin typeface="Aleo"/>
            </a:endParaRPr>
          </a:p>
          <a:p>
            <a:pPr algn="just">
              <a:lnSpc>
                <a:spcPts val="2804"/>
              </a:lnSpc>
            </a:pPr>
            <a:endParaRPr lang="en-US" sz="2804" dirty="0">
              <a:solidFill>
                <a:srgbClr val="FED531"/>
              </a:solidFill>
              <a:latin typeface="Aleo"/>
            </a:endParaRPr>
          </a:p>
        </p:txBody>
      </p:sp>
      <p:sp>
        <p:nvSpPr>
          <p:cNvPr id="7" name="TextBox 7"/>
          <p:cNvSpPr txBox="1"/>
          <p:nvPr/>
        </p:nvSpPr>
        <p:spPr>
          <a:xfrm>
            <a:off x="337345" y="1181100"/>
            <a:ext cx="16232153" cy="1184910"/>
          </a:xfrm>
          <a:prstGeom prst="rect">
            <a:avLst/>
          </a:prstGeom>
        </p:spPr>
        <p:txBody>
          <a:bodyPr lIns="0" tIns="0" rIns="0" bIns="0" rtlCol="0" anchor="t">
            <a:spAutoFit/>
          </a:bodyPr>
          <a:lstStyle/>
          <a:p>
            <a:pPr>
              <a:lnSpc>
                <a:spcPts val="8775"/>
              </a:lnSpc>
            </a:pPr>
            <a:r>
              <a:rPr lang="en-US" sz="8775">
                <a:solidFill>
                  <a:srgbClr val="FED531"/>
                </a:solidFill>
                <a:latin typeface="Aleo"/>
              </a:rPr>
              <a:t>Conclusion</a:t>
            </a:r>
          </a:p>
        </p:txBody>
      </p:sp>
    </p:spTree>
  </p:cSld>
  <p:clrMapOvr>
    <a:masterClrMapping/>
  </p:clrMapOvr>
  <mc:AlternateContent xmlns:mc="http://schemas.openxmlformats.org/markup-compatibility/2006" xmlns:p14="http://schemas.microsoft.com/office/powerpoint/2010/main">
    <mc:Choice Requires="p14">
      <p:transition spd="slow" p14:dur="2000" advTm="62522"/>
    </mc:Choice>
    <mc:Fallback xmlns="">
      <p:transition spd="slow" advTm="6252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rcRect t="7825" b="7825"/>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7582539" y="9791112"/>
            <a:ext cx="10357143" cy="273685"/>
          </a:xfrm>
          <a:prstGeom prst="rect">
            <a:avLst/>
          </a:prstGeom>
        </p:spPr>
        <p:txBody>
          <a:bodyPr lIns="0" tIns="0" rIns="0" bIns="0" rtlCol="0" anchor="t">
            <a:spAutoFit/>
          </a:bodyPr>
          <a:lstStyle/>
          <a:p>
            <a:pPr algn="r">
              <a:lnSpc>
                <a:spcPts val="2240"/>
              </a:lnSpc>
            </a:pPr>
            <a:r>
              <a:rPr lang="en-US" sz="1600" spc="320">
                <a:solidFill>
                  <a:srgbClr val="2D2E2C"/>
                </a:solidFill>
                <a:latin typeface="Aleo"/>
              </a:rPr>
              <a:t>ZIMCORE HUBS | DESIGN THINKING</a:t>
            </a:r>
          </a:p>
        </p:txBody>
      </p:sp>
      <p:sp>
        <p:nvSpPr>
          <p:cNvPr id="3" name="TextBox 3"/>
          <p:cNvSpPr txBox="1"/>
          <p:nvPr/>
        </p:nvSpPr>
        <p:spPr>
          <a:xfrm>
            <a:off x="1028700" y="4973673"/>
            <a:ext cx="16230600" cy="4284627"/>
          </a:xfrm>
          <a:prstGeom prst="rect">
            <a:avLst/>
          </a:prstGeom>
        </p:spPr>
        <p:txBody>
          <a:bodyPr lIns="0" tIns="0" rIns="0" bIns="0" rtlCol="0" anchor="t">
            <a:spAutoFit/>
          </a:bodyPr>
          <a:lstStyle/>
          <a:p>
            <a:pPr algn="ctr">
              <a:lnSpc>
                <a:spcPts val="16426"/>
              </a:lnSpc>
            </a:pPr>
            <a:r>
              <a:rPr lang="en-US" sz="16426" spc="2595" dirty="0">
                <a:solidFill>
                  <a:srgbClr val="FFFFFF"/>
                </a:solidFill>
                <a:latin typeface="HK Modular Bold Italics"/>
              </a:rPr>
              <a:t>THANK </a:t>
            </a:r>
          </a:p>
          <a:p>
            <a:pPr algn="ctr">
              <a:lnSpc>
                <a:spcPts val="16426"/>
              </a:lnSpc>
            </a:pPr>
            <a:r>
              <a:rPr lang="en-US" sz="16426" spc="2595" dirty="0">
                <a:solidFill>
                  <a:srgbClr val="FFFFFF"/>
                </a:solidFill>
                <a:latin typeface="HK Modular Bold Italics"/>
              </a:rPr>
              <a:t>YOU</a:t>
            </a:r>
          </a:p>
        </p:txBody>
      </p:sp>
    </p:spTree>
  </p:cSld>
  <p:clrMapOvr>
    <a:masterClrMapping/>
  </p:clrMapOvr>
  <mc:AlternateContent xmlns:mc="http://schemas.openxmlformats.org/markup-compatibility/2006" xmlns:p14="http://schemas.microsoft.com/office/powerpoint/2010/main">
    <mc:Choice Requires="p14">
      <p:transition spd="slow" p14:dur="2000" advTm="4195"/>
    </mc:Choice>
    <mc:Fallback xmlns="">
      <p:transition spd="slow" advTm="419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D2E2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376671" y="1298145"/>
            <a:ext cx="6670445" cy="9738221"/>
          </a:xfrm>
          <a:prstGeom prst="rect">
            <a:avLst/>
          </a:prstGeom>
        </p:spPr>
      </p:pic>
      <p:grpSp>
        <p:nvGrpSpPr>
          <p:cNvPr id="3" name="Group 3"/>
          <p:cNvGrpSpPr/>
          <p:nvPr/>
        </p:nvGrpSpPr>
        <p:grpSpPr>
          <a:xfrm>
            <a:off x="4635892" y="2703712"/>
            <a:ext cx="12956072" cy="5752267"/>
            <a:chOff x="0" y="-85725"/>
            <a:chExt cx="17274763" cy="7669687"/>
          </a:xfrm>
        </p:grpSpPr>
        <p:sp>
          <p:nvSpPr>
            <p:cNvPr id="4" name="TextBox 4"/>
            <p:cNvSpPr txBox="1"/>
            <p:nvPr/>
          </p:nvSpPr>
          <p:spPr>
            <a:xfrm>
              <a:off x="0" y="2043985"/>
              <a:ext cx="17274763" cy="5539977"/>
            </a:xfrm>
            <a:prstGeom prst="rect">
              <a:avLst/>
            </a:prstGeom>
          </p:spPr>
          <p:txBody>
            <a:bodyPr lIns="0" tIns="0" rIns="0" bIns="0" rtlCol="0" anchor="t">
              <a:spAutoFit/>
            </a:bodyPr>
            <a:lstStyle/>
            <a:p>
              <a:pPr marL="777240" lvl="1" indent="-388620">
                <a:lnSpc>
                  <a:spcPts val="3600"/>
                </a:lnSpc>
                <a:buFont typeface="Arial"/>
                <a:buChar char="•"/>
              </a:pPr>
              <a:r>
                <a:rPr lang="en-US" sz="3600" spc="359" dirty="0">
                  <a:solidFill>
                    <a:srgbClr val="FED531"/>
                  </a:solidFill>
                  <a:latin typeface="Aleo"/>
                </a:rPr>
                <a:t>BUSINESS DOMAIN - Mobility On-Demand</a:t>
              </a:r>
            </a:p>
            <a:p>
              <a:pPr>
                <a:lnSpc>
                  <a:spcPts val="3600"/>
                </a:lnSpc>
              </a:pPr>
              <a:endParaRPr lang="en-US" sz="3600" spc="359" dirty="0">
                <a:solidFill>
                  <a:srgbClr val="FED531"/>
                </a:solidFill>
                <a:latin typeface="Aleo"/>
              </a:endParaRPr>
            </a:p>
            <a:p>
              <a:pPr marL="777240" lvl="1" indent="-388620">
                <a:lnSpc>
                  <a:spcPts val="3600"/>
                </a:lnSpc>
                <a:buFont typeface="Arial"/>
                <a:buChar char="•"/>
              </a:pPr>
              <a:r>
                <a:rPr lang="en-US" sz="3600" spc="359" dirty="0">
                  <a:solidFill>
                    <a:srgbClr val="FED531"/>
                  </a:solidFill>
                  <a:latin typeface="Aleo"/>
                </a:rPr>
                <a:t>COMPANY – 	Poppy Mobility</a:t>
              </a:r>
            </a:p>
            <a:p>
              <a:pPr>
                <a:lnSpc>
                  <a:spcPts val="3600"/>
                </a:lnSpc>
              </a:pPr>
              <a:endParaRPr lang="en-US" sz="3600" spc="359" dirty="0">
                <a:solidFill>
                  <a:srgbClr val="FED531"/>
                </a:solidFill>
                <a:latin typeface="Aleo"/>
              </a:endParaRPr>
            </a:p>
            <a:p>
              <a:pPr marL="777240" lvl="1" indent="-388620">
                <a:lnSpc>
                  <a:spcPts val="3600"/>
                </a:lnSpc>
                <a:buFont typeface="Arial"/>
                <a:buChar char="•"/>
              </a:pPr>
              <a:r>
                <a:rPr lang="en-US" sz="3600" spc="359" dirty="0">
                  <a:solidFill>
                    <a:srgbClr val="FED531"/>
                  </a:solidFill>
                  <a:latin typeface="Aleo"/>
                </a:rPr>
                <a:t>OBJECTIVE -    Use Data mining techniques to 						predict the usage of Poppy 							Mobility and find the actors 							impacting the usage to develop 						key strategies.	</a:t>
              </a:r>
            </a:p>
          </p:txBody>
        </p:sp>
        <p:sp>
          <p:nvSpPr>
            <p:cNvPr id="5" name="TextBox 5"/>
            <p:cNvSpPr txBox="1"/>
            <p:nvPr/>
          </p:nvSpPr>
          <p:spPr>
            <a:xfrm>
              <a:off x="0" y="-85725"/>
              <a:ext cx="17274763" cy="988097"/>
            </a:xfrm>
            <a:prstGeom prst="rect">
              <a:avLst/>
            </a:prstGeom>
          </p:spPr>
          <p:txBody>
            <a:bodyPr lIns="0" tIns="0" rIns="0" bIns="0" rtlCol="0" anchor="t">
              <a:spAutoFit/>
            </a:bodyPr>
            <a:lstStyle/>
            <a:p>
              <a:pPr algn="just">
                <a:lnSpc>
                  <a:spcPts val="4953"/>
                </a:lnSpc>
              </a:pPr>
              <a:r>
                <a:rPr lang="en-US" sz="4503" spc="225">
                  <a:solidFill>
                    <a:srgbClr val="FED531"/>
                  </a:solidFill>
                  <a:latin typeface="Cooper Hewitt Bold"/>
                </a:rPr>
                <a:t>INTRODUCTION</a:t>
              </a:r>
            </a:p>
          </p:txBody>
        </p:sp>
      </p:grpSp>
    </p:spTree>
  </p:cSld>
  <p:clrMapOvr>
    <a:masterClrMapping/>
  </p:clrMapOvr>
  <mc:AlternateContent xmlns:mc="http://schemas.openxmlformats.org/markup-compatibility/2006" xmlns:p14="http://schemas.microsoft.com/office/powerpoint/2010/main">
    <mc:Choice Requires="p14">
      <p:transition spd="slow" p14:dur="2000" advTm="101825"/>
    </mc:Choice>
    <mc:Fallback xmlns="">
      <p:transition spd="slow" advTm="1018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D531"/>
        </a:solidFill>
        <a:effectLst/>
      </p:bgPr>
    </p:bg>
    <p:spTree>
      <p:nvGrpSpPr>
        <p:cNvPr id="1" name=""/>
        <p:cNvGrpSpPr/>
        <p:nvPr/>
      </p:nvGrpSpPr>
      <p:grpSpPr>
        <a:xfrm>
          <a:off x="0" y="0"/>
          <a:ext cx="0" cy="0"/>
          <a:chOff x="0" y="0"/>
          <a:chExt cx="0" cy="0"/>
        </a:xfrm>
      </p:grpSpPr>
      <p:grpSp>
        <p:nvGrpSpPr>
          <p:cNvPr id="2" name="Group 2"/>
          <p:cNvGrpSpPr/>
          <p:nvPr/>
        </p:nvGrpSpPr>
        <p:grpSpPr>
          <a:xfrm>
            <a:off x="0" y="9543415"/>
            <a:ext cx="18288000" cy="1187806"/>
            <a:chOff x="548035" y="0"/>
            <a:chExt cx="24383999" cy="1583741"/>
          </a:xfrm>
        </p:grpSpPr>
        <p:sp>
          <p:nvSpPr>
            <p:cNvPr id="3" name="AutoShape 3"/>
            <p:cNvSpPr/>
            <p:nvPr/>
          </p:nvSpPr>
          <p:spPr>
            <a:xfrm>
              <a:off x="548035" y="0"/>
              <a:ext cx="24383999" cy="1583741"/>
            </a:xfrm>
            <a:prstGeom prst="rect">
              <a:avLst/>
            </a:prstGeom>
            <a:solidFill>
              <a:srgbClr val="2D2E2C"/>
            </a:solidFill>
          </p:spPr>
          <p:txBody>
            <a:bodyPr/>
            <a:lstStyle/>
            <a:p>
              <a:endParaRPr lang="en-US" dirty="0"/>
            </a:p>
          </p:txBody>
        </p:sp>
        <p:sp>
          <p:nvSpPr>
            <p:cNvPr id="4" name="TextBox 4"/>
            <p:cNvSpPr txBox="1"/>
            <p:nvPr/>
          </p:nvSpPr>
          <p:spPr>
            <a:xfrm>
              <a:off x="10658086" y="342962"/>
              <a:ext cx="13809524" cy="352213"/>
            </a:xfrm>
            <a:prstGeom prst="rect">
              <a:avLst/>
            </a:prstGeom>
          </p:spPr>
          <p:txBody>
            <a:bodyPr lIns="0" tIns="0" rIns="0" bIns="0" rtlCol="0" anchor="t">
              <a:spAutoFit/>
            </a:bodyPr>
            <a:lstStyle/>
            <a:p>
              <a:pPr algn="r">
                <a:lnSpc>
                  <a:spcPts val="2240"/>
                </a:lnSpc>
              </a:pPr>
              <a:r>
                <a:rPr lang="en-US" sz="1600" spc="320" dirty="0">
                  <a:solidFill>
                    <a:srgbClr val="FED531"/>
                  </a:solidFill>
                  <a:latin typeface="Aleo"/>
                </a:rPr>
                <a:t>APPLIED RESEACH PROJECT | DBS</a:t>
              </a:r>
            </a:p>
          </p:txBody>
        </p:sp>
      </p:grpSp>
      <p:grpSp>
        <p:nvGrpSpPr>
          <p:cNvPr id="5" name="Group 5"/>
          <p:cNvGrpSpPr/>
          <p:nvPr/>
        </p:nvGrpSpPr>
        <p:grpSpPr>
          <a:xfrm>
            <a:off x="1028700" y="842930"/>
            <a:ext cx="16244368" cy="2064100"/>
            <a:chOff x="0" y="0"/>
            <a:chExt cx="21659157" cy="2752133"/>
          </a:xfrm>
        </p:grpSpPr>
        <p:sp>
          <p:nvSpPr>
            <p:cNvPr id="6" name="TextBox 6"/>
            <p:cNvSpPr txBox="1"/>
            <p:nvPr/>
          </p:nvSpPr>
          <p:spPr>
            <a:xfrm>
              <a:off x="16287" y="152400"/>
              <a:ext cx="21642871" cy="1630680"/>
            </a:xfrm>
            <a:prstGeom prst="rect">
              <a:avLst/>
            </a:prstGeom>
          </p:spPr>
          <p:txBody>
            <a:bodyPr lIns="0" tIns="0" rIns="0" bIns="0" rtlCol="0" anchor="t">
              <a:spAutoFit/>
            </a:bodyPr>
            <a:lstStyle/>
            <a:p>
              <a:pPr algn="l">
                <a:lnSpc>
                  <a:spcPts val="8775"/>
                </a:lnSpc>
              </a:pPr>
              <a:r>
                <a:rPr lang="en-US" sz="8800" dirty="0">
                  <a:solidFill>
                    <a:srgbClr val="2D2E2C"/>
                  </a:solidFill>
                  <a:latin typeface="Aleo"/>
                </a:rPr>
                <a:t>Defining the Problem</a:t>
              </a:r>
            </a:p>
          </p:txBody>
        </p:sp>
        <p:sp>
          <p:nvSpPr>
            <p:cNvPr id="7" name="TextBox 7"/>
            <p:cNvSpPr txBox="1"/>
            <p:nvPr/>
          </p:nvSpPr>
          <p:spPr>
            <a:xfrm>
              <a:off x="0" y="1973623"/>
              <a:ext cx="21642871" cy="778510"/>
            </a:xfrm>
            <a:prstGeom prst="rect">
              <a:avLst/>
            </a:prstGeom>
          </p:spPr>
          <p:txBody>
            <a:bodyPr lIns="0" tIns="0" rIns="0" bIns="0" rtlCol="0" anchor="t">
              <a:spAutoFit/>
            </a:bodyPr>
            <a:lstStyle/>
            <a:p>
              <a:pPr algn="l">
                <a:lnSpc>
                  <a:spcPts val="3960"/>
                </a:lnSpc>
              </a:pPr>
              <a:r>
                <a:rPr lang="en-US" sz="3600" spc="179">
                  <a:solidFill>
                    <a:srgbClr val="2D2E2C"/>
                  </a:solidFill>
                  <a:latin typeface="Cooper Hewitt Bold"/>
                </a:rPr>
                <a:t>TAKE IT FROM THE STAKEHOLDERS.</a:t>
              </a:r>
            </a:p>
          </p:txBody>
        </p:sp>
      </p:grpSp>
      <p:grpSp>
        <p:nvGrpSpPr>
          <p:cNvPr id="8" name="Group 8"/>
          <p:cNvGrpSpPr/>
          <p:nvPr/>
        </p:nvGrpSpPr>
        <p:grpSpPr>
          <a:xfrm>
            <a:off x="1014932" y="3123493"/>
            <a:ext cx="16244368" cy="4832150"/>
            <a:chOff x="0" y="-114300"/>
            <a:chExt cx="21659157" cy="6442866"/>
          </a:xfrm>
        </p:grpSpPr>
        <p:sp>
          <p:nvSpPr>
            <p:cNvPr id="9" name="TextBox 9"/>
            <p:cNvSpPr txBox="1"/>
            <p:nvPr/>
          </p:nvSpPr>
          <p:spPr>
            <a:xfrm>
              <a:off x="0" y="-114300"/>
              <a:ext cx="21659157" cy="676910"/>
            </a:xfrm>
            <a:prstGeom prst="rect">
              <a:avLst/>
            </a:prstGeom>
          </p:spPr>
          <p:txBody>
            <a:bodyPr lIns="0" tIns="0" rIns="0" bIns="0" rtlCol="0" anchor="t">
              <a:spAutoFit/>
            </a:bodyPr>
            <a:lstStyle/>
            <a:p>
              <a:pPr algn="l">
                <a:lnSpc>
                  <a:spcPts val="3607"/>
                </a:lnSpc>
              </a:pPr>
              <a:endParaRPr/>
            </a:p>
          </p:txBody>
        </p:sp>
        <p:sp>
          <p:nvSpPr>
            <p:cNvPr id="10" name="TextBox 10"/>
            <p:cNvSpPr txBox="1"/>
            <p:nvPr/>
          </p:nvSpPr>
          <p:spPr>
            <a:xfrm>
              <a:off x="0" y="630340"/>
              <a:ext cx="21659157" cy="5698226"/>
            </a:xfrm>
            <a:prstGeom prst="rect">
              <a:avLst/>
            </a:prstGeom>
          </p:spPr>
          <p:txBody>
            <a:bodyPr lIns="0" tIns="0" rIns="0" bIns="0" rtlCol="0" anchor="t">
              <a:spAutoFit/>
            </a:bodyPr>
            <a:lstStyle/>
            <a:p>
              <a:pPr algn="just">
                <a:lnSpc>
                  <a:spcPts val="4200"/>
                </a:lnSpc>
              </a:pPr>
              <a:r>
                <a:rPr lang="en-US" sz="2800" dirty="0">
                  <a:solidFill>
                    <a:srgbClr val="2D2E2C"/>
                  </a:solidFill>
                  <a:latin typeface="Cooper Hewitt"/>
                </a:rPr>
                <a:t>The increase in Mobility On-Demand has led to the increase in usage and hence, the turnover. But there may not be stability in the usage and revenue. There are many internal and external factors impacting the Mobility On-Demand. Because of which, the company is not able to find the exact factors impacting the revenue. Thus, it is important to identify the patterns and find the exact root cause, so that the company can use it to serve its customers better and stay ahead of the game compared to its competitors.</a:t>
              </a:r>
            </a:p>
            <a:p>
              <a:pPr algn="just">
                <a:lnSpc>
                  <a:spcPts val="4200"/>
                </a:lnSpc>
              </a:pPr>
              <a:r>
                <a:rPr lang="en-US" sz="2800" dirty="0">
                  <a:solidFill>
                    <a:srgbClr val="2D2E2C"/>
                  </a:solidFill>
                  <a:latin typeface="Cooper Hewitt"/>
                </a:rPr>
                <a:t>At times, there is spike in short trip bookings which increases the customer wait time for booking and if vehicles are in maintenance, it adds to the wait time overhead. Hence, it is important to predict the usage based on basic information. </a:t>
              </a:r>
            </a:p>
          </p:txBody>
        </p:sp>
      </p:grpSp>
    </p:spTree>
  </p:cSld>
  <p:clrMapOvr>
    <a:masterClrMapping/>
  </p:clrMapOvr>
  <mc:AlternateContent xmlns:mc="http://schemas.openxmlformats.org/markup-compatibility/2006" xmlns:p14="http://schemas.microsoft.com/office/powerpoint/2010/main">
    <mc:Choice Requires="p14">
      <p:transition spd="slow" p14:dur="2000" advTm="51118"/>
    </mc:Choice>
    <mc:Fallback xmlns="">
      <p:transition spd="slow" advTm="5111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D531"/>
        </a:solidFill>
        <a:effectLst/>
      </p:bgPr>
    </p:bg>
    <p:spTree>
      <p:nvGrpSpPr>
        <p:cNvPr id="1" name=""/>
        <p:cNvGrpSpPr/>
        <p:nvPr/>
      </p:nvGrpSpPr>
      <p:grpSpPr>
        <a:xfrm>
          <a:off x="0" y="0"/>
          <a:ext cx="0" cy="0"/>
          <a:chOff x="0" y="0"/>
          <a:chExt cx="0" cy="0"/>
        </a:xfrm>
      </p:grpSpPr>
      <p:grpSp>
        <p:nvGrpSpPr>
          <p:cNvPr id="2" name="Group 2"/>
          <p:cNvGrpSpPr/>
          <p:nvPr/>
        </p:nvGrpSpPr>
        <p:grpSpPr>
          <a:xfrm>
            <a:off x="0" y="9543415"/>
            <a:ext cx="18288000" cy="1187806"/>
            <a:chOff x="0" y="0"/>
            <a:chExt cx="25480069" cy="1583741"/>
          </a:xfrm>
        </p:grpSpPr>
        <p:sp>
          <p:nvSpPr>
            <p:cNvPr id="3" name="AutoShape 3"/>
            <p:cNvSpPr/>
            <p:nvPr/>
          </p:nvSpPr>
          <p:spPr>
            <a:xfrm>
              <a:off x="0" y="0"/>
              <a:ext cx="25480069" cy="1583741"/>
            </a:xfrm>
            <a:prstGeom prst="rect">
              <a:avLst/>
            </a:prstGeom>
            <a:solidFill>
              <a:srgbClr val="2D2E2C"/>
            </a:solidFill>
          </p:spPr>
          <p:txBody>
            <a:bodyPr/>
            <a:lstStyle/>
            <a:p>
              <a:endParaRPr lang="en-US" dirty="0"/>
            </a:p>
          </p:txBody>
        </p:sp>
        <p:sp>
          <p:nvSpPr>
            <p:cNvPr id="4" name="TextBox 4"/>
            <p:cNvSpPr txBox="1"/>
            <p:nvPr/>
          </p:nvSpPr>
          <p:spPr>
            <a:xfrm>
              <a:off x="10658086" y="342962"/>
              <a:ext cx="13809524" cy="352213"/>
            </a:xfrm>
            <a:prstGeom prst="rect">
              <a:avLst/>
            </a:prstGeom>
          </p:spPr>
          <p:txBody>
            <a:bodyPr lIns="0" tIns="0" rIns="0" bIns="0" rtlCol="0" anchor="t">
              <a:spAutoFit/>
            </a:bodyPr>
            <a:lstStyle/>
            <a:p>
              <a:pPr algn="r">
                <a:lnSpc>
                  <a:spcPts val="2240"/>
                </a:lnSpc>
              </a:pPr>
              <a:r>
                <a:rPr lang="en-US" sz="1600" spc="320" dirty="0">
                  <a:solidFill>
                    <a:srgbClr val="FED531"/>
                  </a:solidFill>
                  <a:latin typeface="Aleo"/>
                </a:rPr>
                <a:t>APPLIED RESEACH PROJECT | DBS</a:t>
              </a:r>
            </a:p>
          </p:txBody>
        </p:sp>
      </p:grpSp>
      <p:pic>
        <p:nvPicPr>
          <p:cNvPr id="5" name="Picture 5"/>
          <p:cNvPicPr>
            <a:picLocks noChangeAspect="1"/>
          </p:cNvPicPr>
          <p:nvPr/>
        </p:nvPicPr>
        <p:blipFill>
          <a:blip r:embed="rId2"/>
          <a:srcRect t="56350" b="12974"/>
          <a:stretch>
            <a:fillRect/>
          </a:stretch>
        </p:blipFill>
        <p:spPr>
          <a:xfrm>
            <a:off x="0" y="0"/>
            <a:ext cx="18288000" cy="2804938"/>
          </a:xfrm>
          <a:prstGeom prst="rect">
            <a:avLst/>
          </a:prstGeom>
        </p:spPr>
      </p:pic>
      <p:sp>
        <p:nvSpPr>
          <p:cNvPr id="6" name="TextBox 6"/>
          <p:cNvSpPr txBox="1"/>
          <p:nvPr/>
        </p:nvSpPr>
        <p:spPr>
          <a:xfrm>
            <a:off x="704903" y="3564871"/>
            <a:ext cx="6525615" cy="2299335"/>
          </a:xfrm>
          <a:prstGeom prst="rect">
            <a:avLst/>
          </a:prstGeom>
        </p:spPr>
        <p:txBody>
          <a:bodyPr lIns="0" tIns="0" rIns="0" bIns="0" rtlCol="0" anchor="t">
            <a:spAutoFit/>
          </a:bodyPr>
          <a:lstStyle/>
          <a:p>
            <a:pPr algn="l">
              <a:lnSpc>
                <a:spcPts val="8775"/>
              </a:lnSpc>
            </a:pPr>
            <a:r>
              <a:rPr lang="en-US" sz="8800">
                <a:solidFill>
                  <a:srgbClr val="2D2E2C"/>
                </a:solidFill>
                <a:latin typeface="Aleo"/>
              </a:rPr>
              <a:t>Research Question?</a:t>
            </a:r>
          </a:p>
        </p:txBody>
      </p:sp>
      <p:sp>
        <p:nvSpPr>
          <p:cNvPr id="7" name="TextBox 7"/>
          <p:cNvSpPr txBox="1"/>
          <p:nvPr/>
        </p:nvSpPr>
        <p:spPr>
          <a:xfrm>
            <a:off x="8085628" y="3260071"/>
            <a:ext cx="8966895" cy="3735061"/>
          </a:xfrm>
          <a:prstGeom prst="rect">
            <a:avLst/>
          </a:prstGeom>
        </p:spPr>
        <p:txBody>
          <a:bodyPr lIns="0" tIns="0" rIns="0" bIns="0" rtlCol="0" anchor="t">
            <a:spAutoFit/>
          </a:bodyPr>
          <a:lstStyle/>
          <a:p>
            <a:pPr marL="604520" lvl="1" indent="-302260">
              <a:lnSpc>
                <a:spcPts val="4200"/>
              </a:lnSpc>
              <a:buFont typeface="Arial"/>
              <a:buChar char="•"/>
            </a:pPr>
            <a:r>
              <a:rPr lang="en-US" sz="2800" dirty="0">
                <a:solidFill>
                  <a:srgbClr val="2D2E2C"/>
                </a:solidFill>
                <a:latin typeface="Cooper Hewitt"/>
              </a:rPr>
              <a:t>How are the factors </a:t>
            </a:r>
            <a:r>
              <a:rPr lang="en-US" sz="2800" dirty="0">
                <a:solidFill>
                  <a:srgbClr val="2D2E2C"/>
                </a:solidFill>
                <a:latin typeface="Arimo"/>
              </a:rPr>
              <a:t>impacting the usage of shared mobility?</a:t>
            </a:r>
          </a:p>
          <a:p>
            <a:pPr marL="604520" lvl="1" indent="-302260">
              <a:lnSpc>
                <a:spcPts val="4200"/>
              </a:lnSpc>
              <a:buFont typeface="Arial"/>
              <a:buChar char="•"/>
            </a:pPr>
            <a:r>
              <a:rPr lang="en-US" sz="2800" dirty="0">
                <a:solidFill>
                  <a:srgbClr val="2D2E2C"/>
                </a:solidFill>
                <a:latin typeface="Cooper Hewitt"/>
              </a:rPr>
              <a:t>Are we able to predict the usage of shared mobility based on the other factors?</a:t>
            </a:r>
          </a:p>
          <a:p>
            <a:pPr marL="604520" lvl="1" indent="-302260" algn="l">
              <a:lnSpc>
                <a:spcPts val="4200"/>
              </a:lnSpc>
              <a:buFont typeface="Arial"/>
              <a:buChar char="•"/>
            </a:pPr>
            <a:r>
              <a:rPr lang="en-US" sz="2800" dirty="0">
                <a:solidFill>
                  <a:srgbClr val="2D2E2C"/>
                </a:solidFill>
                <a:latin typeface="Cooper Hewitt"/>
              </a:rPr>
              <a:t>How does Neural network like </a:t>
            </a:r>
            <a:r>
              <a:rPr lang="en-US" sz="2800" dirty="0" err="1">
                <a:solidFill>
                  <a:srgbClr val="2D2E2C"/>
                </a:solidFill>
                <a:latin typeface="Cooper Hewitt"/>
              </a:rPr>
              <a:t>Keras</a:t>
            </a:r>
            <a:r>
              <a:rPr lang="en-US" sz="2800" dirty="0">
                <a:solidFill>
                  <a:srgbClr val="2D2E2C"/>
                </a:solidFill>
                <a:latin typeface="Cooper Hewitt"/>
              </a:rPr>
              <a:t> perform in comparison with the other machine techniques like Boosting, Bagging and Logistic Regression?</a:t>
            </a:r>
          </a:p>
        </p:txBody>
      </p:sp>
    </p:spTree>
  </p:cSld>
  <p:clrMapOvr>
    <a:masterClrMapping/>
  </p:clrMapOvr>
  <mc:AlternateContent xmlns:mc="http://schemas.openxmlformats.org/markup-compatibility/2006" xmlns:p14="http://schemas.microsoft.com/office/powerpoint/2010/main">
    <mc:Choice Requires="p14">
      <p:transition spd="slow" p14:dur="2000" advTm="71957"/>
    </mc:Choice>
    <mc:Fallback xmlns="">
      <p:transition spd="slow" advTm="719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D531"/>
        </a:solidFill>
        <a:effectLst/>
      </p:bgPr>
    </p:bg>
    <p:spTree>
      <p:nvGrpSpPr>
        <p:cNvPr id="1" name=""/>
        <p:cNvGrpSpPr/>
        <p:nvPr/>
      </p:nvGrpSpPr>
      <p:grpSpPr>
        <a:xfrm>
          <a:off x="0" y="0"/>
          <a:ext cx="0" cy="0"/>
          <a:chOff x="0" y="0"/>
          <a:chExt cx="0" cy="0"/>
        </a:xfrm>
      </p:grpSpPr>
      <p:grpSp>
        <p:nvGrpSpPr>
          <p:cNvPr id="2" name="Group 2"/>
          <p:cNvGrpSpPr/>
          <p:nvPr/>
        </p:nvGrpSpPr>
        <p:grpSpPr>
          <a:xfrm>
            <a:off x="0" y="9543415"/>
            <a:ext cx="18288000" cy="1187806"/>
            <a:chOff x="548035" y="0"/>
            <a:chExt cx="24383999" cy="1583741"/>
          </a:xfrm>
        </p:grpSpPr>
        <p:sp>
          <p:nvSpPr>
            <p:cNvPr id="3" name="AutoShape 3"/>
            <p:cNvSpPr/>
            <p:nvPr/>
          </p:nvSpPr>
          <p:spPr>
            <a:xfrm>
              <a:off x="548035" y="0"/>
              <a:ext cx="24383999" cy="1583741"/>
            </a:xfrm>
            <a:prstGeom prst="rect">
              <a:avLst/>
            </a:prstGeom>
            <a:solidFill>
              <a:srgbClr val="2D2E2C"/>
            </a:solidFill>
          </p:spPr>
          <p:txBody>
            <a:bodyPr/>
            <a:lstStyle/>
            <a:p>
              <a:endParaRPr lang="en-US" dirty="0"/>
            </a:p>
          </p:txBody>
        </p:sp>
        <p:sp>
          <p:nvSpPr>
            <p:cNvPr id="4" name="TextBox 4"/>
            <p:cNvSpPr txBox="1"/>
            <p:nvPr/>
          </p:nvSpPr>
          <p:spPr>
            <a:xfrm>
              <a:off x="10658086" y="342962"/>
              <a:ext cx="13809524" cy="352213"/>
            </a:xfrm>
            <a:prstGeom prst="rect">
              <a:avLst/>
            </a:prstGeom>
          </p:spPr>
          <p:txBody>
            <a:bodyPr lIns="0" tIns="0" rIns="0" bIns="0" rtlCol="0" anchor="t">
              <a:spAutoFit/>
            </a:bodyPr>
            <a:lstStyle/>
            <a:p>
              <a:pPr algn="r">
                <a:lnSpc>
                  <a:spcPts val="2240"/>
                </a:lnSpc>
              </a:pPr>
              <a:r>
                <a:rPr lang="en-US" sz="1600" spc="320" dirty="0">
                  <a:solidFill>
                    <a:srgbClr val="FED531"/>
                  </a:solidFill>
                  <a:latin typeface="Aleo"/>
                </a:rPr>
                <a:t>APPLIED RESEACH PROJECT | DBS</a:t>
              </a:r>
            </a:p>
          </p:txBody>
        </p:sp>
      </p:grpSp>
      <p:sp>
        <p:nvSpPr>
          <p:cNvPr id="6" name="TextBox 6"/>
          <p:cNvSpPr txBox="1"/>
          <p:nvPr/>
        </p:nvSpPr>
        <p:spPr>
          <a:xfrm>
            <a:off x="1040915" y="957230"/>
            <a:ext cx="16232153" cy="1128514"/>
          </a:xfrm>
          <a:prstGeom prst="rect">
            <a:avLst/>
          </a:prstGeom>
        </p:spPr>
        <p:txBody>
          <a:bodyPr lIns="0" tIns="0" rIns="0" bIns="0" rtlCol="0" anchor="t">
            <a:spAutoFit/>
          </a:bodyPr>
          <a:lstStyle/>
          <a:p>
            <a:pPr algn="l">
              <a:lnSpc>
                <a:spcPts val="8775"/>
              </a:lnSpc>
            </a:pPr>
            <a:r>
              <a:rPr lang="en-US" sz="8800" dirty="0">
                <a:solidFill>
                  <a:srgbClr val="2D2E2C"/>
                </a:solidFill>
                <a:latin typeface="Aleo"/>
              </a:rPr>
              <a:t>Limitations</a:t>
            </a:r>
          </a:p>
        </p:txBody>
      </p:sp>
      <p:grpSp>
        <p:nvGrpSpPr>
          <p:cNvPr id="8" name="Group 8"/>
          <p:cNvGrpSpPr/>
          <p:nvPr/>
        </p:nvGrpSpPr>
        <p:grpSpPr>
          <a:xfrm>
            <a:off x="1014932" y="3123493"/>
            <a:ext cx="16244368" cy="3754932"/>
            <a:chOff x="0" y="-114300"/>
            <a:chExt cx="21659157" cy="5006575"/>
          </a:xfrm>
        </p:grpSpPr>
        <p:sp>
          <p:nvSpPr>
            <p:cNvPr id="9" name="TextBox 9"/>
            <p:cNvSpPr txBox="1"/>
            <p:nvPr/>
          </p:nvSpPr>
          <p:spPr>
            <a:xfrm>
              <a:off x="0" y="-114300"/>
              <a:ext cx="21659157" cy="676910"/>
            </a:xfrm>
            <a:prstGeom prst="rect">
              <a:avLst/>
            </a:prstGeom>
          </p:spPr>
          <p:txBody>
            <a:bodyPr lIns="0" tIns="0" rIns="0" bIns="0" rtlCol="0" anchor="t">
              <a:spAutoFit/>
            </a:bodyPr>
            <a:lstStyle/>
            <a:p>
              <a:pPr algn="l">
                <a:lnSpc>
                  <a:spcPts val="3607"/>
                </a:lnSpc>
              </a:pPr>
              <a:endParaRPr/>
            </a:p>
          </p:txBody>
        </p:sp>
        <p:sp>
          <p:nvSpPr>
            <p:cNvPr id="10" name="TextBox 10"/>
            <p:cNvSpPr txBox="1"/>
            <p:nvPr/>
          </p:nvSpPr>
          <p:spPr>
            <a:xfrm>
              <a:off x="0" y="630340"/>
              <a:ext cx="21659157" cy="4261935"/>
            </a:xfrm>
            <a:prstGeom prst="rect">
              <a:avLst/>
            </a:prstGeom>
          </p:spPr>
          <p:txBody>
            <a:bodyPr lIns="0" tIns="0" rIns="0" bIns="0" rtlCol="0" anchor="t">
              <a:spAutoFit/>
            </a:bodyPr>
            <a:lstStyle/>
            <a:p>
              <a:pPr marL="457200" indent="-457200" algn="just">
                <a:lnSpc>
                  <a:spcPts val="4200"/>
                </a:lnSpc>
                <a:buFont typeface="Arial" panose="020B0604020202020204" pitchFamily="34" charset="0"/>
                <a:buChar char="•"/>
              </a:pPr>
              <a:r>
                <a:rPr lang="en-GB" sz="2800" dirty="0">
                  <a:latin typeface="Cooper Hewitt" panose="020B0604020202020204" charset="0"/>
                  <a:ea typeface="Cooper Hewitt" panose="020B0604020202020204" charset="0"/>
                </a:rPr>
                <a:t>The research focuses on binary classification of short trips and long trips using the data provided by the Poppy Mobility. The data has some missing vales and dummy data which must be removed when cleaning. This data may prove critical and can impact the prediction.</a:t>
              </a:r>
            </a:p>
            <a:p>
              <a:pPr algn="just">
                <a:lnSpc>
                  <a:spcPts val="4200"/>
                </a:lnSpc>
              </a:pPr>
              <a:r>
                <a:rPr lang="en-GB" sz="2800" dirty="0">
                  <a:latin typeface="Cooper Hewitt" panose="020B0604020202020204" charset="0"/>
                  <a:ea typeface="Cooper Hewitt" panose="020B0604020202020204" charset="0"/>
                </a:rPr>
                <a:t> </a:t>
              </a:r>
            </a:p>
            <a:p>
              <a:pPr marL="457200" indent="-457200" algn="just">
                <a:lnSpc>
                  <a:spcPts val="4200"/>
                </a:lnSpc>
                <a:buFont typeface="Arial" panose="020B0604020202020204" pitchFamily="34" charset="0"/>
                <a:buChar char="•"/>
              </a:pPr>
              <a:r>
                <a:rPr lang="en-GB" sz="2800" dirty="0">
                  <a:latin typeface="Cooper Hewitt" panose="020B0604020202020204" charset="0"/>
                  <a:ea typeface="Cooper Hewitt" panose="020B0604020202020204" charset="0"/>
                </a:rPr>
                <a:t>Further, prediction and other analytics can be performed on the live database, once everything is moved to the database. As of now, few data is in the back office, which is the excel format.</a:t>
              </a:r>
              <a:endParaRPr lang="en-US" sz="2800" dirty="0">
                <a:solidFill>
                  <a:srgbClr val="2D2E2C"/>
                </a:solidFill>
                <a:latin typeface="Cooper Hewitt" panose="020B0604020202020204" charset="0"/>
                <a:ea typeface="Cooper Hewitt" panose="020B0604020202020204" charset="0"/>
              </a:endParaRPr>
            </a:p>
          </p:txBody>
        </p:sp>
      </p:grpSp>
    </p:spTree>
    <p:extLst>
      <p:ext uri="{BB962C8B-B14F-4D97-AF65-F5344CB8AC3E}">
        <p14:creationId xmlns:p14="http://schemas.microsoft.com/office/powerpoint/2010/main" val="806450776"/>
      </p:ext>
    </p:extLst>
  </p:cSld>
  <p:clrMapOvr>
    <a:masterClrMapping/>
  </p:clrMapOvr>
  <mc:AlternateContent xmlns:mc="http://schemas.openxmlformats.org/markup-compatibility/2006" xmlns:p14="http://schemas.microsoft.com/office/powerpoint/2010/main">
    <mc:Choice Requires="p14">
      <p:transition spd="slow" p14:dur="2000" advTm="51118"/>
    </mc:Choice>
    <mc:Fallback xmlns="">
      <p:transition spd="slow" advTm="5111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D2E2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5000"/>
          </a:blip>
          <a:srcRect t="12036" b="44322"/>
          <a:stretch>
            <a:fillRect/>
          </a:stretch>
        </p:blipFill>
        <p:spPr>
          <a:xfrm>
            <a:off x="1" y="-443516"/>
            <a:ext cx="18288000" cy="5587016"/>
          </a:xfrm>
          <a:prstGeom prst="rect">
            <a:avLst/>
          </a:prstGeom>
        </p:spPr>
      </p:pic>
      <p:grpSp>
        <p:nvGrpSpPr>
          <p:cNvPr id="3" name="Group 3"/>
          <p:cNvGrpSpPr/>
          <p:nvPr/>
        </p:nvGrpSpPr>
        <p:grpSpPr>
          <a:xfrm>
            <a:off x="1028700" y="1495982"/>
            <a:ext cx="16244368" cy="2064100"/>
            <a:chOff x="0" y="0"/>
            <a:chExt cx="21659157" cy="2752133"/>
          </a:xfrm>
        </p:grpSpPr>
        <p:sp>
          <p:nvSpPr>
            <p:cNvPr id="4" name="TextBox 4"/>
            <p:cNvSpPr txBox="1"/>
            <p:nvPr/>
          </p:nvSpPr>
          <p:spPr>
            <a:xfrm>
              <a:off x="16287" y="152400"/>
              <a:ext cx="21642871" cy="1630680"/>
            </a:xfrm>
            <a:prstGeom prst="rect">
              <a:avLst/>
            </a:prstGeom>
          </p:spPr>
          <p:txBody>
            <a:bodyPr lIns="0" tIns="0" rIns="0" bIns="0" rtlCol="0" anchor="t">
              <a:spAutoFit/>
            </a:bodyPr>
            <a:lstStyle/>
            <a:p>
              <a:pPr algn="ctr">
                <a:lnSpc>
                  <a:spcPts val="8775"/>
                </a:lnSpc>
              </a:pPr>
              <a:r>
                <a:rPr lang="en-US" sz="8775">
                  <a:solidFill>
                    <a:srgbClr val="FED531"/>
                  </a:solidFill>
                  <a:latin typeface="Aleo"/>
                </a:rPr>
                <a:t>Methodology</a:t>
              </a:r>
            </a:p>
          </p:txBody>
        </p:sp>
        <p:sp>
          <p:nvSpPr>
            <p:cNvPr id="5" name="TextBox 5"/>
            <p:cNvSpPr txBox="1"/>
            <p:nvPr/>
          </p:nvSpPr>
          <p:spPr>
            <a:xfrm>
              <a:off x="0" y="1973623"/>
              <a:ext cx="21642871" cy="778510"/>
            </a:xfrm>
            <a:prstGeom prst="rect">
              <a:avLst/>
            </a:prstGeom>
          </p:spPr>
          <p:txBody>
            <a:bodyPr lIns="0" tIns="0" rIns="0" bIns="0" rtlCol="0" anchor="t">
              <a:spAutoFit/>
            </a:bodyPr>
            <a:lstStyle/>
            <a:p>
              <a:pPr algn="ctr">
                <a:lnSpc>
                  <a:spcPts val="3960"/>
                </a:lnSpc>
              </a:pPr>
              <a:r>
                <a:rPr lang="en-US" sz="3600" spc="179">
                  <a:solidFill>
                    <a:srgbClr val="FED531"/>
                  </a:solidFill>
                  <a:latin typeface="Cooper Hewitt"/>
                </a:rPr>
                <a:t>CRISP DM</a:t>
              </a:r>
            </a:p>
          </p:txBody>
        </p:sp>
      </p:grpSp>
      <p:grpSp>
        <p:nvGrpSpPr>
          <p:cNvPr id="6" name="Group 6"/>
          <p:cNvGrpSpPr/>
          <p:nvPr/>
        </p:nvGrpSpPr>
        <p:grpSpPr>
          <a:xfrm>
            <a:off x="288796" y="6326887"/>
            <a:ext cx="2972743" cy="1296889"/>
            <a:chOff x="0" y="0"/>
            <a:chExt cx="3963658" cy="1729185"/>
          </a:xfrm>
        </p:grpSpPr>
        <p:sp>
          <p:nvSpPr>
            <p:cNvPr id="7" name="TextBox 7"/>
            <p:cNvSpPr txBox="1"/>
            <p:nvPr/>
          </p:nvSpPr>
          <p:spPr>
            <a:xfrm>
              <a:off x="0" y="-114300"/>
              <a:ext cx="3963658" cy="1286510"/>
            </a:xfrm>
            <a:prstGeom prst="rect">
              <a:avLst/>
            </a:prstGeom>
          </p:spPr>
          <p:txBody>
            <a:bodyPr lIns="0" tIns="0" rIns="0" bIns="0" rtlCol="0" anchor="t">
              <a:spAutoFit/>
            </a:bodyPr>
            <a:lstStyle/>
            <a:p>
              <a:pPr algn="ctr">
                <a:lnSpc>
                  <a:spcPts val="3607"/>
                </a:lnSpc>
              </a:pPr>
              <a:r>
                <a:rPr lang="en-US" sz="2800" spc="140" dirty="0">
                  <a:solidFill>
                    <a:srgbClr val="FED531"/>
                  </a:solidFill>
                  <a:latin typeface="Cooper Hewitt"/>
                </a:rPr>
                <a:t>BUSINESS UNDERSTANDING</a:t>
              </a:r>
            </a:p>
          </p:txBody>
        </p:sp>
        <p:sp>
          <p:nvSpPr>
            <p:cNvPr id="8" name="TextBox 8"/>
            <p:cNvSpPr txBox="1"/>
            <p:nvPr/>
          </p:nvSpPr>
          <p:spPr>
            <a:xfrm>
              <a:off x="0" y="1222243"/>
              <a:ext cx="3963658" cy="506942"/>
            </a:xfrm>
            <a:prstGeom prst="rect">
              <a:avLst/>
            </a:prstGeom>
          </p:spPr>
          <p:txBody>
            <a:bodyPr lIns="0" tIns="0" rIns="0" bIns="0" rtlCol="0" anchor="t">
              <a:spAutoFit/>
            </a:bodyPr>
            <a:lstStyle/>
            <a:p>
              <a:pPr algn="ctr">
                <a:lnSpc>
                  <a:spcPts val="2800"/>
                </a:lnSpc>
              </a:pPr>
              <a:endParaRPr/>
            </a:p>
          </p:txBody>
        </p:sp>
      </p:grpSp>
      <p:grpSp>
        <p:nvGrpSpPr>
          <p:cNvPr id="9" name="Group 9"/>
          <p:cNvGrpSpPr/>
          <p:nvPr/>
        </p:nvGrpSpPr>
        <p:grpSpPr>
          <a:xfrm>
            <a:off x="3577783" y="6241162"/>
            <a:ext cx="2972743" cy="1382614"/>
            <a:chOff x="0" y="-114300"/>
            <a:chExt cx="3963658" cy="1843485"/>
          </a:xfrm>
        </p:grpSpPr>
        <p:sp>
          <p:nvSpPr>
            <p:cNvPr id="10" name="TextBox 10"/>
            <p:cNvSpPr txBox="1"/>
            <p:nvPr/>
          </p:nvSpPr>
          <p:spPr>
            <a:xfrm>
              <a:off x="0" y="-114300"/>
              <a:ext cx="3963658" cy="1209818"/>
            </a:xfrm>
            <a:prstGeom prst="rect">
              <a:avLst/>
            </a:prstGeom>
          </p:spPr>
          <p:txBody>
            <a:bodyPr lIns="0" tIns="0" rIns="0" bIns="0" rtlCol="0" anchor="t">
              <a:spAutoFit/>
            </a:bodyPr>
            <a:lstStyle/>
            <a:p>
              <a:pPr algn="ctr">
                <a:lnSpc>
                  <a:spcPts val="3607"/>
                </a:lnSpc>
              </a:pPr>
              <a:r>
                <a:rPr lang="en-US" sz="2800" spc="140" dirty="0">
                  <a:solidFill>
                    <a:srgbClr val="FED531"/>
                  </a:solidFill>
                  <a:latin typeface="Cooper Hewitt"/>
                </a:rPr>
                <a:t>DATA UNDERSTANDING</a:t>
              </a:r>
            </a:p>
          </p:txBody>
        </p:sp>
        <p:sp>
          <p:nvSpPr>
            <p:cNvPr id="11" name="TextBox 11"/>
            <p:cNvSpPr txBox="1"/>
            <p:nvPr/>
          </p:nvSpPr>
          <p:spPr>
            <a:xfrm>
              <a:off x="0" y="1222243"/>
              <a:ext cx="3963658" cy="506942"/>
            </a:xfrm>
            <a:prstGeom prst="rect">
              <a:avLst/>
            </a:prstGeom>
          </p:spPr>
          <p:txBody>
            <a:bodyPr lIns="0" tIns="0" rIns="0" bIns="0" rtlCol="0" anchor="t">
              <a:spAutoFit/>
            </a:bodyPr>
            <a:lstStyle/>
            <a:p>
              <a:pPr algn="ctr">
                <a:lnSpc>
                  <a:spcPts val="2800"/>
                </a:lnSpc>
              </a:pPr>
              <a:endParaRPr/>
            </a:p>
          </p:txBody>
        </p:sp>
      </p:grpSp>
      <p:grpSp>
        <p:nvGrpSpPr>
          <p:cNvPr id="12" name="Group 12"/>
          <p:cNvGrpSpPr/>
          <p:nvPr/>
        </p:nvGrpSpPr>
        <p:grpSpPr>
          <a:xfrm>
            <a:off x="6550526" y="6326887"/>
            <a:ext cx="2972743" cy="1296889"/>
            <a:chOff x="0" y="0"/>
            <a:chExt cx="3963658" cy="1729185"/>
          </a:xfrm>
        </p:grpSpPr>
        <p:sp>
          <p:nvSpPr>
            <p:cNvPr id="13" name="TextBox 13"/>
            <p:cNvSpPr txBox="1"/>
            <p:nvPr/>
          </p:nvSpPr>
          <p:spPr>
            <a:xfrm>
              <a:off x="0" y="-114300"/>
              <a:ext cx="3963658" cy="1286510"/>
            </a:xfrm>
            <a:prstGeom prst="rect">
              <a:avLst/>
            </a:prstGeom>
          </p:spPr>
          <p:txBody>
            <a:bodyPr lIns="0" tIns="0" rIns="0" bIns="0" rtlCol="0" anchor="t">
              <a:spAutoFit/>
            </a:bodyPr>
            <a:lstStyle/>
            <a:p>
              <a:pPr algn="ctr">
                <a:lnSpc>
                  <a:spcPts val="3607"/>
                </a:lnSpc>
              </a:pPr>
              <a:r>
                <a:rPr lang="en-US" sz="2800" spc="140" dirty="0">
                  <a:solidFill>
                    <a:srgbClr val="FED531"/>
                  </a:solidFill>
                  <a:latin typeface="Cooper Hewitt"/>
                </a:rPr>
                <a:t>DATA PREPARATION</a:t>
              </a:r>
            </a:p>
          </p:txBody>
        </p:sp>
        <p:sp>
          <p:nvSpPr>
            <p:cNvPr id="14" name="TextBox 14"/>
            <p:cNvSpPr txBox="1"/>
            <p:nvPr/>
          </p:nvSpPr>
          <p:spPr>
            <a:xfrm>
              <a:off x="0" y="1222243"/>
              <a:ext cx="3963658" cy="506942"/>
            </a:xfrm>
            <a:prstGeom prst="rect">
              <a:avLst/>
            </a:prstGeom>
          </p:spPr>
          <p:txBody>
            <a:bodyPr lIns="0" tIns="0" rIns="0" bIns="0" rtlCol="0" anchor="t">
              <a:spAutoFit/>
            </a:bodyPr>
            <a:lstStyle/>
            <a:p>
              <a:pPr algn="ctr">
                <a:lnSpc>
                  <a:spcPts val="2800"/>
                </a:lnSpc>
              </a:pPr>
              <a:endParaRPr/>
            </a:p>
          </p:txBody>
        </p:sp>
      </p:grpSp>
      <p:grpSp>
        <p:nvGrpSpPr>
          <p:cNvPr id="15" name="Group 15"/>
          <p:cNvGrpSpPr/>
          <p:nvPr/>
        </p:nvGrpSpPr>
        <p:grpSpPr>
          <a:xfrm>
            <a:off x="9523270" y="6241162"/>
            <a:ext cx="2972743" cy="925414"/>
            <a:chOff x="0" y="-114300"/>
            <a:chExt cx="3963658" cy="1233885"/>
          </a:xfrm>
        </p:grpSpPr>
        <p:sp>
          <p:nvSpPr>
            <p:cNvPr id="16" name="TextBox 16"/>
            <p:cNvSpPr txBox="1"/>
            <p:nvPr/>
          </p:nvSpPr>
          <p:spPr>
            <a:xfrm>
              <a:off x="0" y="-114300"/>
              <a:ext cx="3963658" cy="1209818"/>
            </a:xfrm>
            <a:prstGeom prst="rect">
              <a:avLst/>
            </a:prstGeom>
          </p:spPr>
          <p:txBody>
            <a:bodyPr lIns="0" tIns="0" rIns="0" bIns="0" rtlCol="0" anchor="t">
              <a:spAutoFit/>
            </a:bodyPr>
            <a:lstStyle/>
            <a:p>
              <a:pPr algn="ctr">
                <a:lnSpc>
                  <a:spcPts val="3607"/>
                </a:lnSpc>
              </a:pPr>
              <a:r>
                <a:rPr lang="en-US" sz="2800" spc="140" dirty="0">
                  <a:solidFill>
                    <a:srgbClr val="FED531"/>
                  </a:solidFill>
                  <a:latin typeface="Cooper Hewitt"/>
                </a:rPr>
                <a:t>DATA</a:t>
              </a:r>
            </a:p>
            <a:p>
              <a:pPr algn="ctr">
                <a:lnSpc>
                  <a:spcPts val="3607"/>
                </a:lnSpc>
              </a:pPr>
              <a:r>
                <a:rPr lang="en-US" sz="2800" spc="140" dirty="0">
                  <a:solidFill>
                    <a:srgbClr val="FED531"/>
                  </a:solidFill>
                  <a:latin typeface="Cooper Hewitt"/>
                </a:rPr>
                <a:t>MODELLING</a:t>
              </a:r>
            </a:p>
          </p:txBody>
        </p:sp>
        <p:sp>
          <p:nvSpPr>
            <p:cNvPr id="17" name="TextBox 17"/>
            <p:cNvSpPr txBox="1"/>
            <p:nvPr/>
          </p:nvSpPr>
          <p:spPr>
            <a:xfrm>
              <a:off x="0" y="612643"/>
              <a:ext cx="3963658" cy="506942"/>
            </a:xfrm>
            <a:prstGeom prst="rect">
              <a:avLst/>
            </a:prstGeom>
          </p:spPr>
          <p:txBody>
            <a:bodyPr lIns="0" tIns="0" rIns="0" bIns="0" rtlCol="0" anchor="t">
              <a:spAutoFit/>
            </a:bodyPr>
            <a:lstStyle/>
            <a:p>
              <a:pPr algn="ctr">
                <a:lnSpc>
                  <a:spcPts val="2800"/>
                </a:lnSpc>
              </a:pPr>
              <a:endParaRPr/>
            </a:p>
          </p:txBody>
        </p:sp>
      </p:grpSp>
      <p:grpSp>
        <p:nvGrpSpPr>
          <p:cNvPr id="18" name="Group 18"/>
          <p:cNvGrpSpPr/>
          <p:nvPr/>
        </p:nvGrpSpPr>
        <p:grpSpPr>
          <a:xfrm>
            <a:off x="12409498" y="6241162"/>
            <a:ext cx="2972743" cy="925414"/>
            <a:chOff x="0" y="-114300"/>
            <a:chExt cx="3963658" cy="1233885"/>
          </a:xfrm>
        </p:grpSpPr>
        <p:sp>
          <p:nvSpPr>
            <p:cNvPr id="19" name="TextBox 19"/>
            <p:cNvSpPr txBox="1"/>
            <p:nvPr/>
          </p:nvSpPr>
          <p:spPr>
            <a:xfrm>
              <a:off x="0" y="-114300"/>
              <a:ext cx="3963658" cy="1209818"/>
            </a:xfrm>
            <a:prstGeom prst="rect">
              <a:avLst/>
            </a:prstGeom>
          </p:spPr>
          <p:txBody>
            <a:bodyPr lIns="0" tIns="0" rIns="0" bIns="0" rtlCol="0" anchor="t">
              <a:spAutoFit/>
            </a:bodyPr>
            <a:lstStyle/>
            <a:p>
              <a:pPr algn="ctr">
                <a:lnSpc>
                  <a:spcPts val="3607"/>
                </a:lnSpc>
              </a:pPr>
              <a:r>
                <a:rPr lang="en-US" sz="2800" spc="140" dirty="0">
                  <a:solidFill>
                    <a:srgbClr val="FED531"/>
                  </a:solidFill>
                  <a:latin typeface="Cooper Hewitt"/>
                </a:rPr>
                <a:t>MODEL</a:t>
              </a:r>
            </a:p>
            <a:p>
              <a:pPr algn="ctr">
                <a:lnSpc>
                  <a:spcPts val="3607"/>
                </a:lnSpc>
              </a:pPr>
              <a:r>
                <a:rPr lang="en-US" sz="2800" spc="140" dirty="0">
                  <a:solidFill>
                    <a:srgbClr val="FED531"/>
                  </a:solidFill>
                  <a:latin typeface="Cooper Hewitt"/>
                </a:rPr>
                <a:t>EVALUATION</a:t>
              </a:r>
            </a:p>
          </p:txBody>
        </p:sp>
        <p:sp>
          <p:nvSpPr>
            <p:cNvPr id="20" name="TextBox 20"/>
            <p:cNvSpPr txBox="1"/>
            <p:nvPr/>
          </p:nvSpPr>
          <p:spPr>
            <a:xfrm>
              <a:off x="0" y="612643"/>
              <a:ext cx="3963658" cy="506942"/>
            </a:xfrm>
            <a:prstGeom prst="rect">
              <a:avLst/>
            </a:prstGeom>
          </p:spPr>
          <p:txBody>
            <a:bodyPr lIns="0" tIns="0" rIns="0" bIns="0" rtlCol="0" anchor="t">
              <a:spAutoFit/>
            </a:bodyPr>
            <a:lstStyle/>
            <a:p>
              <a:pPr algn="ctr">
                <a:lnSpc>
                  <a:spcPts val="2800"/>
                </a:lnSpc>
              </a:pPr>
              <a:endParaRPr/>
            </a:p>
          </p:txBody>
        </p:sp>
      </p:grpSp>
      <p:sp>
        <p:nvSpPr>
          <p:cNvPr id="21" name="AutoShape 21"/>
          <p:cNvSpPr/>
          <p:nvPr/>
        </p:nvSpPr>
        <p:spPr>
          <a:xfrm>
            <a:off x="0" y="5104031"/>
            <a:ext cx="18287999" cy="66631"/>
          </a:xfrm>
          <a:prstGeom prst="rect">
            <a:avLst/>
          </a:prstGeom>
          <a:solidFill>
            <a:srgbClr val="FED531"/>
          </a:solidFill>
        </p:spPr>
      </p:sp>
      <p:grpSp>
        <p:nvGrpSpPr>
          <p:cNvPr id="22" name="Group 22"/>
          <p:cNvGrpSpPr/>
          <p:nvPr/>
        </p:nvGrpSpPr>
        <p:grpSpPr>
          <a:xfrm>
            <a:off x="0" y="9543415"/>
            <a:ext cx="18288000" cy="1187806"/>
            <a:chOff x="0" y="0"/>
            <a:chExt cx="25480069" cy="1583741"/>
          </a:xfrm>
        </p:grpSpPr>
        <p:sp>
          <p:nvSpPr>
            <p:cNvPr id="23" name="AutoShape 23"/>
            <p:cNvSpPr/>
            <p:nvPr/>
          </p:nvSpPr>
          <p:spPr>
            <a:xfrm>
              <a:off x="0" y="0"/>
              <a:ext cx="25480069" cy="1583741"/>
            </a:xfrm>
            <a:prstGeom prst="rect">
              <a:avLst/>
            </a:prstGeom>
            <a:solidFill>
              <a:srgbClr val="FED531"/>
            </a:solidFill>
          </p:spPr>
        </p:sp>
        <p:sp>
          <p:nvSpPr>
            <p:cNvPr id="24" name="TextBox 24"/>
            <p:cNvSpPr txBox="1"/>
            <p:nvPr/>
          </p:nvSpPr>
          <p:spPr>
            <a:xfrm>
              <a:off x="10658086" y="342962"/>
              <a:ext cx="13809524" cy="352213"/>
            </a:xfrm>
            <a:prstGeom prst="rect">
              <a:avLst/>
            </a:prstGeom>
          </p:spPr>
          <p:txBody>
            <a:bodyPr lIns="0" tIns="0" rIns="0" bIns="0" rtlCol="0" anchor="t">
              <a:spAutoFit/>
            </a:bodyPr>
            <a:lstStyle/>
            <a:p>
              <a:pPr algn="r">
                <a:lnSpc>
                  <a:spcPts val="2240"/>
                </a:lnSpc>
              </a:pPr>
              <a:r>
                <a:rPr lang="en-US" sz="1600" spc="320" dirty="0">
                  <a:latin typeface="Aleo"/>
                </a:rPr>
                <a:t>APPLIED RESEACH PROJECT | DBS</a:t>
              </a:r>
            </a:p>
          </p:txBody>
        </p:sp>
      </p:grpSp>
      <p:grpSp>
        <p:nvGrpSpPr>
          <p:cNvPr id="25" name="Group 25"/>
          <p:cNvGrpSpPr/>
          <p:nvPr/>
        </p:nvGrpSpPr>
        <p:grpSpPr>
          <a:xfrm rot="-10800000">
            <a:off x="1486372" y="5104053"/>
            <a:ext cx="577593" cy="500195"/>
            <a:chOff x="0" y="0"/>
            <a:chExt cx="6350000" cy="5499100"/>
          </a:xfrm>
        </p:grpSpPr>
        <p:sp>
          <p:nvSpPr>
            <p:cNvPr id="26" name="Freeform 2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ED531"/>
            </a:solidFill>
          </p:spPr>
        </p:sp>
      </p:grpSp>
      <p:grpSp>
        <p:nvGrpSpPr>
          <p:cNvPr id="27" name="Group 27"/>
          <p:cNvGrpSpPr/>
          <p:nvPr/>
        </p:nvGrpSpPr>
        <p:grpSpPr>
          <a:xfrm rot="-10800000">
            <a:off x="4775358" y="5104053"/>
            <a:ext cx="577593" cy="500195"/>
            <a:chOff x="0" y="0"/>
            <a:chExt cx="6350000" cy="5499100"/>
          </a:xfrm>
        </p:grpSpPr>
        <p:sp>
          <p:nvSpPr>
            <p:cNvPr id="28" name="Freeform 28"/>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ED531"/>
            </a:solidFill>
          </p:spPr>
        </p:sp>
      </p:grpSp>
      <p:grpSp>
        <p:nvGrpSpPr>
          <p:cNvPr id="29" name="Group 29"/>
          <p:cNvGrpSpPr/>
          <p:nvPr/>
        </p:nvGrpSpPr>
        <p:grpSpPr>
          <a:xfrm rot="-10800000">
            <a:off x="7748102" y="5104053"/>
            <a:ext cx="577593" cy="500195"/>
            <a:chOff x="0" y="0"/>
            <a:chExt cx="6350000" cy="5499100"/>
          </a:xfrm>
        </p:grpSpPr>
        <p:sp>
          <p:nvSpPr>
            <p:cNvPr id="30" name="Freeform 30"/>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ED531"/>
            </a:solidFill>
          </p:spPr>
        </p:sp>
      </p:grpSp>
      <p:grpSp>
        <p:nvGrpSpPr>
          <p:cNvPr id="31" name="Group 31"/>
          <p:cNvGrpSpPr/>
          <p:nvPr/>
        </p:nvGrpSpPr>
        <p:grpSpPr>
          <a:xfrm rot="-10800000">
            <a:off x="10720845" y="5104053"/>
            <a:ext cx="577593" cy="500195"/>
            <a:chOff x="0" y="0"/>
            <a:chExt cx="6350000" cy="5499100"/>
          </a:xfrm>
        </p:grpSpPr>
        <p:sp>
          <p:nvSpPr>
            <p:cNvPr id="32" name="Freeform 32"/>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ED531"/>
            </a:solidFill>
          </p:spPr>
        </p:sp>
      </p:grpSp>
      <p:grpSp>
        <p:nvGrpSpPr>
          <p:cNvPr id="33" name="Group 33"/>
          <p:cNvGrpSpPr/>
          <p:nvPr/>
        </p:nvGrpSpPr>
        <p:grpSpPr>
          <a:xfrm rot="-10800000">
            <a:off x="13607073" y="5104053"/>
            <a:ext cx="577593" cy="500195"/>
            <a:chOff x="0" y="0"/>
            <a:chExt cx="6350000" cy="5499100"/>
          </a:xfrm>
        </p:grpSpPr>
        <p:sp>
          <p:nvSpPr>
            <p:cNvPr id="34" name="Freeform 34"/>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ED531"/>
            </a:solidFill>
          </p:spPr>
        </p:sp>
      </p:grpSp>
      <p:grpSp>
        <p:nvGrpSpPr>
          <p:cNvPr id="35" name="Group 35"/>
          <p:cNvGrpSpPr/>
          <p:nvPr/>
        </p:nvGrpSpPr>
        <p:grpSpPr>
          <a:xfrm rot="-10800000">
            <a:off x="16512832" y="5143500"/>
            <a:ext cx="577593" cy="500195"/>
            <a:chOff x="0" y="0"/>
            <a:chExt cx="6350000" cy="5499100"/>
          </a:xfrm>
        </p:grpSpPr>
        <p:sp>
          <p:nvSpPr>
            <p:cNvPr id="36" name="Freeform 3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ED531"/>
            </a:solidFill>
          </p:spPr>
        </p:sp>
      </p:grpSp>
      <p:grpSp>
        <p:nvGrpSpPr>
          <p:cNvPr id="37" name="Group 37"/>
          <p:cNvGrpSpPr/>
          <p:nvPr/>
        </p:nvGrpSpPr>
        <p:grpSpPr>
          <a:xfrm>
            <a:off x="15315257" y="6241162"/>
            <a:ext cx="2972743" cy="925414"/>
            <a:chOff x="0" y="-114300"/>
            <a:chExt cx="3963658" cy="1233885"/>
          </a:xfrm>
        </p:grpSpPr>
        <p:sp>
          <p:nvSpPr>
            <p:cNvPr id="38" name="TextBox 38"/>
            <p:cNvSpPr txBox="1"/>
            <p:nvPr/>
          </p:nvSpPr>
          <p:spPr>
            <a:xfrm>
              <a:off x="0" y="-114300"/>
              <a:ext cx="3963658" cy="1209818"/>
            </a:xfrm>
            <a:prstGeom prst="rect">
              <a:avLst/>
            </a:prstGeom>
          </p:spPr>
          <p:txBody>
            <a:bodyPr lIns="0" tIns="0" rIns="0" bIns="0" rtlCol="0" anchor="t">
              <a:spAutoFit/>
            </a:bodyPr>
            <a:lstStyle/>
            <a:p>
              <a:pPr algn="ctr">
                <a:lnSpc>
                  <a:spcPts val="3607"/>
                </a:lnSpc>
              </a:pPr>
              <a:r>
                <a:rPr lang="en-US" sz="2800" spc="140" dirty="0">
                  <a:solidFill>
                    <a:srgbClr val="FED531"/>
                  </a:solidFill>
                  <a:latin typeface="Cooper Hewitt"/>
                </a:rPr>
                <a:t>MODEL</a:t>
              </a:r>
            </a:p>
            <a:p>
              <a:pPr algn="ctr">
                <a:lnSpc>
                  <a:spcPts val="3607"/>
                </a:lnSpc>
              </a:pPr>
              <a:r>
                <a:rPr lang="en-US" sz="2800" spc="140" dirty="0">
                  <a:solidFill>
                    <a:srgbClr val="FED531"/>
                  </a:solidFill>
                  <a:latin typeface="Cooper Hewitt"/>
                </a:rPr>
                <a:t>DEPLOYMENT</a:t>
              </a:r>
            </a:p>
          </p:txBody>
        </p:sp>
        <p:sp>
          <p:nvSpPr>
            <p:cNvPr id="39" name="TextBox 39"/>
            <p:cNvSpPr txBox="1"/>
            <p:nvPr/>
          </p:nvSpPr>
          <p:spPr>
            <a:xfrm>
              <a:off x="0" y="612643"/>
              <a:ext cx="3963658" cy="506942"/>
            </a:xfrm>
            <a:prstGeom prst="rect">
              <a:avLst/>
            </a:prstGeom>
          </p:spPr>
          <p:txBody>
            <a:bodyPr lIns="0" tIns="0" rIns="0" bIns="0" rtlCol="0" anchor="t">
              <a:spAutoFit/>
            </a:bodyPr>
            <a:lstStyle/>
            <a:p>
              <a:pPr algn="ctr">
                <a:lnSpc>
                  <a:spcPts val="2800"/>
                </a:lnSpc>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298910"/>
    </mc:Choice>
    <mc:Fallback xmlns="">
      <p:transition spd="slow" advTm="29891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D531"/>
        </a:solidFill>
        <a:effectLst/>
      </p:bgPr>
    </p:bg>
    <p:spTree>
      <p:nvGrpSpPr>
        <p:cNvPr id="1" name=""/>
        <p:cNvGrpSpPr/>
        <p:nvPr/>
      </p:nvGrpSpPr>
      <p:grpSpPr>
        <a:xfrm>
          <a:off x="0" y="0"/>
          <a:ext cx="0" cy="0"/>
          <a:chOff x="0" y="0"/>
          <a:chExt cx="0" cy="0"/>
        </a:xfrm>
      </p:grpSpPr>
      <p:grpSp>
        <p:nvGrpSpPr>
          <p:cNvPr id="2" name="Group 2"/>
          <p:cNvGrpSpPr/>
          <p:nvPr/>
        </p:nvGrpSpPr>
        <p:grpSpPr>
          <a:xfrm>
            <a:off x="0" y="9543415"/>
            <a:ext cx="18288000" cy="1187806"/>
            <a:chOff x="0" y="0"/>
            <a:chExt cx="25480069" cy="1583741"/>
          </a:xfrm>
        </p:grpSpPr>
        <p:sp>
          <p:nvSpPr>
            <p:cNvPr id="3" name="AutoShape 3"/>
            <p:cNvSpPr/>
            <p:nvPr/>
          </p:nvSpPr>
          <p:spPr>
            <a:xfrm>
              <a:off x="0" y="0"/>
              <a:ext cx="25480069" cy="1583741"/>
            </a:xfrm>
            <a:prstGeom prst="rect">
              <a:avLst/>
            </a:prstGeom>
            <a:solidFill>
              <a:srgbClr val="2D2E2C"/>
            </a:solidFill>
          </p:spPr>
          <p:txBody>
            <a:bodyPr/>
            <a:lstStyle/>
            <a:p>
              <a:endParaRPr lang="en-US" dirty="0"/>
            </a:p>
          </p:txBody>
        </p:sp>
        <p:sp>
          <p:nvSpPr>
            <p:cNvPr id="4" name="TextBox 4"/>
            <p:cNvSpPr txBox="1"/>
            <p:nvPr/>
          </p:nvSpPr>
          <p:spPr>
            <a:xfrm>
              <a:off x="10658086" y="342962"/>
              <a:ext cx="13809524" cy="352213"/>
            </a:xfrm>
            <a:prstGeom prst="rect">
              <a:avLst/>
            </a:prstGeom>
          </p:spPr>
          <p:txBody>
            <a:bodyPr lIns="0" tIns="0" rIns="0" bIns="0" rtlCol="0" anchor="t">
              <a:spAutoFit/>
            </a:bodyPr>
            <a:lstStyle/>
            <a:p>
              <a:pPr algn="r">
                <a:lnSpc>
                  <a:spcPts val="2240"/>
                </a:lnSpc>
              </a:pPr>
              <a:r>
                <a:rPr lang="en-US" sz="1600" spc="320" dirty="0">
                  <a:solidFill>
                    <a:srgbClr val="FED531"/>
                  </a:solidFill>
                  <a:latin typeface="Aleo"/>
                </a:rPr>
                <a:t>APPLIED RESEACH PROJECT| DBS</a:t>
              </a:r>
            </a:p>
          </p:txBody>
        </p:sp>
      </p:grpSp>
      <p:pic>
        <p:nvPicPr>
          <p:cNvPr id="5" name="Picture 5"/>
          <p:cNvPicPr>
            <a:picLocks noChangeAspect="1"/>
          </p:cNvPicPr>
          <p:nvPr/>
        </p:nvPicPr>
        <p:blipFill>
          <a:blip r:embed="rId2"/>
          <a:srcRect l="7021" r="39081"/>
          <a:stretch>
            <a:fillRect/>
          </a:stretch>
        </p:blipFill>
        <p:spPr>
          <a:xfrm>
            <a:off x="0" y="-30685"/>
            <a:ext cx="7737736" cy="9574100"/>
          </a:xfrm>
          <a:prstGeom prst="rect">
            <a:avLst/>
          </a:prstGeom>
        </p:spPr>
      </p:pic>
      <p:grpSp>
        <p:nvGrpSpPr>
          <p:cNvPr id="6" name="Group 6"/>
          <p:cNvGrpSpPr/>
          <p:nvPr/>
        </p:nvGrpSpPr>
        <p:grpSpPr>
          <a:xfrm>
            <a:off x="8260188" y="533526"/>
            <a:ext cx="8999112" cy="5814112"/>
            <a:chOff x="0" y="152400"/>
            <a:chExt cx="11998816" cy="7752146"/>
          </a:xfrm>
        </p:grpSpPr>
        <p:sp>
          <p:nvSpPr>
            <p:cNvPr id="7" name="TextBox 7"/>
            <p:cNvSpPr txBox="1"/>
            <p:nvPr/>
          </p:nvSpPr>
          <p:spPr>
            <a:xfrm>
              <a:off x="0" y="152400"/>
              <a:ext cx="11998816" cy="3009371"/>
            </a:xfrm>
            <a:prstGeom prst="rect">
              <a:avLst/>
            </a:prstGeom>
          </p:spPr>
          <p:txBody>
            <a:bodyPr lIns="0" tIns="0" rIns="0" bIns="0" rtlCol="0" anchor="t">
              <a:spAutoFit/>
            </a:bodyPr>
            <a:lstStyle/>
            <a:p>
              <a:pPr algn="l">
                <a:lnSpc>
                  <a:spcPts val="8752"/>
                </a:lnSpc>
              </a:pPr>
              <a:r>
                <a:rPr lang="en-US" sz="8777" dirty="0">
                  <a:solidFill>
                    <a:srgbClr val="2D2E2C"/>
                  </a:solidFill>
                  <a:latin typeface="Aleo"/>
                </a:rPr>
                <a:t>Dataset &amp; Processing</a:t>
              </a:r>
            </a:p>
          </p:txBody>
        </p:sp>
        <p:sp>
          <p:nvSpPr>
            <p:cNvPr id="8" name="TextBox 8"/>
            <p:cNvSpPr txBox="1"/>
            <p:nvPr/>
          </p:nvSpPr>
          <p:spPr>
            <a:xfrm>
              <a:off x="0" y="3652273"/>
              <a:ext cx="11998816" cy="4252273"/>
            </a:xfrm>
            <a:prstGeom prst="rect">
              <a:avLst/>
            </a:prstGeom>
          </p:spPr>
          <p:txBody>
            <a:bodyPr lIns="0" tIns="0" rIns="0" bIns="0" rtlCol="0" anchor="t">
              <a:spAutoFit/>
            </a:bodyPr>
            <a:lstStyle/>
            <a:p>
              <a:pPr marL="342900" indent="-342900">
                <a:lnSpc>
                  <a:spcPts val="3599"/>
                </a:lnSpc>
                <a:buFont typeface="Arial" panose="020B0604020202020204" pitchFamily="34" charset="0"/>
                <a:buChar char="•"/>
              </a:pPr>
              <a:r>
                <a:rPr lang="en-US" sz="2499" dirty="0">
                  <a:solidFill>
                    <a:srgbClr val="2D2E2C"/>
                  </a:solidFill>
                  <a:latin typeface="Arimo"/>
                </a:rPr>
                <a:t>12 months of Trip Level data</a:t>
              </a:r>
            </a:p>
            <a:p>
              <a:pPr>
                <a:lnSpc>
                  <a:spcPts val="3599"/>
                </a:lnSpc>
              </a:pPr>
              <a:endParaRPr lang="en-US" sz="2499" dirty="0">
                <a:solidFill>
                  <a:srgbClr val="2D2E2C"/>
                </a:solidFill>
                <a:latin typeface="Arimo"/>
              </a:endParaRPr>
            </a:p>
            <a:p>
              <a:pPr marL="342900" indent="-342900">
                <a:lnSpc>
                  <a:spcPts val="3599"/>
                </a:lnSpc>
                <a:buFont typeface="Arial" panose="020B0604020202020204" pitchFamily="34" charset="0"/>
                <a:buChar char="•"/>
              </a:pPr>
              <a:r>
                <a:rPr lang="en-US" sz="2499" dirty="0">
                  <a:solidFill>
                    <a:srgbClr val="2D2E2C"/>
                  </a:solidFill>
                  <a:latin typeface="Arimo"/>
                </a:rPr>
                <a:t>Raw Data - 532946</a:t>
              </a:r>
              <a:r>
                <a:rPr lang="en-GB" sz="2499" dirty="0">
                  <a:solidFill>
                    <a:srgbClr val="2D2E2C"/>
                  </a:solidFill>
                  <a:latin typeface="Arimo"/>
                </a:rPr>
                <a:t> rows, 72 columns</a:t>
              </a:r>
            </a:p>
            <a:p>
              <a:pPr>
                <a:lnSpc>
                  <a:spcPts val="3599"/>
                </a:lnSpc>
              </a:pPr>
              <a:endParaRPr lang="en-GB" sz="2499" dirty="0">
                <a:solidFill>
                  <a:srgbClr val="2D2E2C"/>
                </a:solidFill>
                <a:latin typeface="Arimo"/>
              </a:endParaRPr>
            </a:p>
            <a:p>
              <a:pPr marL="342900" indent="-342900">
                <a:lnSpc>
                  <a:spcPts val="3599"/>
                </a:lnSpc>
                <a:buFont typeface="Arial" panose="020B0604020202020204" pitchFamily="34" charset="0"/>
                <a:buChar char="•"/>
              </a:pPr>
              <a:r>
                <a:rPr lang="en-GB" sz="2499" dirty="0">
                  <a:solidFill>
                    <a:srgbClr val="2D2E2C"/>
                  </a:solidFill>
                  <a:latin typeface="Arimo"/>
                </a:rPr>
                <a:t>Target Column – Distance</a:t>
              </a:r>
            </a:p>
            <a:p>
              <a:pPr>
                <a:lnSpc>
                  <a:spcPts val="3599"/>
                </a:lnSpc>
              </a:pPr>
              <a:endParaRPr lang="en-GB" sz="2499" dirty="0">
                <a:solidFill>
                  <a:srgbClr val="2D2E2C"/>
                </a:solidFill>
                <a:latin typeface="Arimo"/>
              </a:endParaRPr>
            </a:p>
            <a:p>
              <a:pPr marL="342900" indent="-342900">
                <a:lnSpc>
                  <a:spcPts val="3599"/>
                </a:lnSpc>
                <a:buFont typeface="Arial" panose="020B0604020202020204" pitchFamily="34" charset="0"/>
                <a:buChar char="•"/>
              </a:pPr>
              <a:r>
                <a:rPr lang="en-GB" sz="2499" dirty="0">
                  <a:solidFill>
                    <a:srgbClr val="2D2E2C"/>
                  </a:solidFill>
                  <a:latin typeface="Arimo"/>
                </a:rPr>
                <a:t>Cleaned Data – 146368 rows, 13 columns </a:t>
              </a:r>
              <a:endParaRPr lang="en-US" sz="2499" dirty="0">
                <a:solidFill>
                  <a:srgbClr val="2D2E2C"/>
                </a:solidFill>
                <a:latin typeface="Arimo"/>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5673"/>
    </mc:Choice>
    <mc:Fallback xmlns="">
      <p:transition spd="slow" advTm="3567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D531"/>
        </a:solidFill>
        <a:effectLst/>
      </p:bgPr>
    </p:bg>
    <p:spTree>
      <p:nvGrpSpPr>
        <p:cNvPr id="1" name=""/>
        <p:cNvGrpSpPr/>
        <p:nvPr/>
      </p:nvGrpSpPr>
      <p:grpSpPr>
        <a:xfrm>
          <a:off x="0" y="0"/>
          <a:ext cx="0" cy="0"/>
          <a:chOff x="0" y="0"/>
          <a:chExt cx="0" cy="0"/>
        </a:xfrm>
      </p:grpSpPr>
      <p:grpSp>
        <p:nvGrpSpPr>
          <p:cNvPr id="2" name="Group 2"/>
          <p:cNvGrpSpPr/>
          <p:nvPr/>
        </p:nvGrpSpPr>
        <p:grpSpPr>
          <a:xfrm>
            <a:off x="0" y="9543415"/>
            <a:ext cx="18288000" cy="1187806"/>
            <a:chOff x="0" y="0"/>
            <a:chExt cx="25480069" cy="1583741"/>
          </a:xfrm>
        </p:grpSpPr>
        <p:sp>
          <p:nvSpPr>
            <p:cNvPr id="3" name="AutoShape 3"/>
            <p:cNvSpPr/>
            <p:nvPr/>
          </p:nvSpPr>
          <p:spPr>
            <a:xfrm>
              <a:off x="0" y="0"/>
              <a:ext cx="25480069" cy="1583741"/>
            </a:xfrm>
            <a:prstGeom prst="rect">
              <a:avLst/>
            </a:prstGeom>
            <a:solidFill>
              <a:srgbClr val="2D2E2C"/>
            </a:solidFill>
          </p:spPr>
          <p:txBody>
            <a:bodyPr/>
            <a:lstStyle/>
            <a:p>
              <a:endParaRPr lang="en-US" dirty="0"/>
            </a:p>
          </p:txBody>
        </p:sp>
        <p:sp>
          <p:nvSpPr>
            <p:cNvPr id="4" name="TextBox 4"/>
            <p:cNvSpPr txBox="1"/>
            <p:nvPr/>
          </p:nvSpPr>
          <p:spPr>
            <a:xfrm>
              <a:off x="10658086" y="342962"/>
              <a:ext cx="13809524" cy="352213"/>
            </a:xfrm>
            <a:prstGeom prst="rect">
              <a:avLst/>
            </a:prstGeom>
          </p:spPr>
          <p:txBody>
            <a:bodyPr lIns="0" tIns="0" rIns="0" bIns="0" rtlCol="0" anchor="t">
              <a:spAutoFit/>
            </a:bodyPr>
            <a:lstStyle/>
            <a:p>
              <a:pPr algn="r">
                <a:lnSpc>
                  <a:spcPts val="2240"/>
                </a:lnSpc>
              </a:pPr>
              <a:r>
                <a:rPr lang="en-US" sz="1600" spc="320" dirty="0">
                  <a:solidFill>
                    <a:srgbClr val="FED531"/>
                  </a:solidFill>
                  <a:latin typeface="Aleo"/>
                </a:rPr>
                <a:t>APPLIED RESEACH PROJECT | DBS</a:t>
              </a:r>
            </a:p>
          </p:txBody>
        </p:sp>
      </p:grpSp>
      <p:pic>
        <p:nvPicPr>
          <p:cNvPr id="5" name="Picture 5"/>
          <p:cNvPicPr>
            <a:picLocks noChangeAspect="1"/>
          </p:cNvPicPr>
          <p:nvPr/>
        </p:nvPicPr>
        <p:blipFill>
          <a:blip r:embed="rId2"/>
          <a:srcRect l="7021" r="39081"/>
          <a:stretch>
            <a:fillRect/>
          </a:stretch>
        </p:blipFill>
        <p:spPr>
          <a:xfrm>
            <a:off x="0" y="-30685"/>
            <a:ext cx="7737736" cy="9574100"/>
          </a:xfrm>
          <a:prstGeom prst="rect">
            <a:avLst/>
          </a:prstGeom>
        </p:spPr>
      </p:pic>
      <p:grpSp>
        <p:nvGrpSpPr>
          <p:cNvPr id="6" name="Group 6"/>
          <p:cNvGrpSpPr/>
          <p:nvPr/>
        </p:nvGrpSpPr>
        <p:grpSpPr>
          <a:xfrm>
            <a:off x="8260188" y="533526"/>
            <a:ext cx="8999112" cy="8584101"/>
            <a:chOff x="0" y="152400"/>
            <a:chExt cx="11998816" cy="11445463"/>
          </a:xfrm>
        </p:grpSpPr>
        <p:sp>
          <p:nvSpPr>
            <p:cNvPr id="7" name="TextBox 7"/>
            <p:cNvSpPr txBox="1"/>
            <p:nvPr/>
          </p:nvSpPr>
          <p:spPr>
            <a:xfrm>
              <a:off x="0" y="152400"/>
              <a:ext cx="11998816" cy="1504685"/>
            </a:xfrm>
            <a:prstGeom prst="rect">
              <a:avLst/>
            </a:prstGeom>
          </p:spPr>
          <p:txBody>
            <a:bodyPr lIns="0" tIns="0" rIns="0" bIns="0" rtlCol="0" anchor="t">
              <a:spAutoFit/>
            </a:bodyPr>
            <a:lstStyle/>
            <a:p>
              <a:pPr algn="l">
                <a:lnSpc>
                  <a:spcPts val="8752"/>
                </a:lnSpc>
              </a:pPr>
              <a:r>
                <a:rPr lang="en-US" sz="8777" dirty="0">
                  <a:solidFill>
                    <a:srgbClr val="2D2E2C"/>
                  </a:solidFill>
                  <a:latin typeface="Aleo"/>
                </a:rPr>
                <a:t>Models</a:t>
              </a:r>
            </a:p>
          </p:txBody>
        </p:sp>
        <p:sp>
          <p:nvSpPr>
            <p:cNvPr id="8" name="TextBox 8"/>
            <p:cNvSpPr txBox="1"/>
            <p:nvPr/>
          </p:nvSpPr>
          <p:spPr>
            <a:xfrm>
              <a:off x="0" y="3652273"/>
              <a:ext cx="11998816" cy="7945590"/>
            </a:xfrm>
            <a:prstGeom prst="rect">
              <a:avLst/>
            </a:prstGeom>
          </p:spPr>
          <p:txBody>
            <a:bodyPr lIns="0" tIns="0" rIns="0" bIns="0" rtlCol="0" anchor="t">
              <a:spAutoFit/>
            </a:bodyPr>
            <a:lstStyle/>
            <a:p>
              <a:pPr marL="342900" indent="-342900">
                <a:lnSpc>
                  <a:spcPts val="3599"/>
                </a:lnSpc>
                <a:buFont typeface="Arial" panose="020B0604020202020204" pitchFamily="34" charset="0"/>
                <a:buChar char="•"/>
              </a:pPr>
              <a:r>
                <a:rPr lang="en-GB" sz="2499" dirty="0">
                  <a:solidFill>
                    <a:srgbClr val="2D2E2C"/>
                  </a:solidFill>
                  <a:latin typeface="Arimo"/>
                </a:rPr>
                <a:t>Random Forest</a:t>
              </a:r>
            </a:p>
            <a:p>
              <a:pPr>
                <a:lnSpc>
                  <a:spcPts val="3599"/>
                </a:lnSpc>
              </a:pPr>
              <a:endParaRPr lang="en-GB" sz="2499" dirty="0">
                <a:solidFill>
                  <a:srgbClr val="2D2E2C"/>
                </a:solidFill>
                <a:latin typeface="Arimo"/>
              </a:endParaRPr>
            </a:p>
            <a:p>
              <a:pPr marL="342900" indent="-342900">
                <a:lnSpc>
                  <a:spcPts val="3599"/>
                </a:lnSpc>
                <a:buFont typeface="Arial" panose="020B0604020202020204" pitchFamily="34" charset="0"/>
                <a:buChar char="•"/>
              </a:pPr>
              <a:r>
                <a:rPr lang="en-GB" sz="2499" dirty="0">
                  <a:solidFill>
                    <a:srgbClr val="2D2E2C"/>
                  </a:solidFill>
                  <a:latin typeface="Arimo"/>
                </a:rPr>
                <a:t>AdaBoost </a:t>
              </a:r>
            </a:p>
            <a:p>
              <a:pPr>
                <a:lnSpc>
                  <a:spcPts val="3599"/>
                </a:lnSpc>
              </a:pPr>
              <a:endParaRPr lang="en-GB" sz="2499" dirty="0">
                <a:solidFill>
                  <a:srgbClr val="2D2E2C"/>
                </a:solidFill>
                <a:latin typeface="Arimo"/>
              </a:endParaRPr>
            </a:p>
            <a:p>
              <a:pPr marL="342900" indent="-342900">
                <a:lnSpc>
                  <a:spcPts val="3599"/>
                </a:lnSpc>
                <a:buFont typeface="Arial" panose="020B0604020202020204" pitchFamily="34" charset="0"/>
                <a:buChar char="•"/>
              </a:pPr>
              <a:r>
                <a:rPr lang="en-GB" sz="2499" dirty="0">
                  <a:solidFill>
                    <a:srgbClr val="2D2E2C"/>
                  </a:solidFill>
                  <a:latin typeface="Arimo"/>
                </a:rPr>
                <a:t>Gradient Boost</a:t>
              </a:r>
            </a:p>
            <a:p>
              <a:pPr>
                <a:lnSpc>
                  <a:spcPts val="3599"/>
                </a:lnSpc>
              </a:pPr>
              <a:endParaRPr lang="en-GB" sz="2499" dirty="0">
                <a:solidFill>
                  <a:srgbClr val="2D2E2C"/>
                </a:solidFill>
                <a:latin typeface="Arimo"/>
              </a:endParaRPr>
            </a:p>
            <a:p>
              <a:pPr marL="342900" indent="-342900">
                <a:lnSpc>
                  <a:spcPts val="3599"/>
                </a:lnSpc>
                <a:buFont typeface="Arial" panose="020B0604020202020204" pitchFamily="34" charset="0"/>
                <a:buChar char="•"/>
              </a:pPr>
              <a:r>
                <a:rPr lang="en-GB" sz="2499" dirty="0" err="1">
                  <a:solidFill>
                    <a:srgbClr val="2D2E2C"/>
                  </a:solidFill>
                  <a:latin typeface="Arimo"/>
                </a:rPr>
                <a:t>XGBoost</a:t>
              </a:r>
              <a:endParaRPr lang="en-GB" sz="2499" dirty="0">
                <a:solidFill>
                  <a:srgbClr val="2D2E2C"/>
                </a:solidFill>
                <a:latin typeface="Arimo"/>
              </a:endParaRPr>
            </a:p>
            <a:p>
              <a:pPr>
                <a:lnSpc>
                  <a:spcPts val="3599"/>
                </a:lnSpc>
              </a:pPr>
              <a:endParaRPr lang="en-GB" sz="2499" dirty="0">
                <a:solidFill>
                  <a:srgbClr val="2D2E2C"/>
                </a:solidFill>
                <a:latin typeface="Arimo"/>
              </a:endParaRPr>
            </a:p>
            <a:p>
              <a:pPr marL="342900" indent="-342900">
                <a:lnSpc>
                  <a:spcPts val="3599"/>
                </a:lnSpc>
                <a:buFont typeface="Arial" panose="020B0604020202020204" pitchFamily="34" charset="0"/>
                <a:buChar char="•"/>
              </a:pPr>
              <a:r>
                <a:rPr lang="en-GB" sz="2499" dirty="0">
                  <a:solidFill>
                    <a:srgbClr val="2D2E2C"/>
                  </a:solidFill>
                  <a:latin typeface="Arimo"/>
                </a:rPr>
                <a:t>Light Gradient Boost</a:t>
              </a:r>
            </a:p>
            <a:p>
              <a:pPr>
                <a:lnSpc>
                  <a:spcPts val="3599"/>
                </a:lnSpc>
              </a:pPr>
              <a:endParaRPr lang="en-GB" sz="2499" dirty="0">
                <a:solidFill>
                  <a:srgbClr val="2D2E2C"/>
                </a:solidFill>
                <a:latin typeface="Arimo"/>
              </a:endParaRPr>
            </a:p>
            <a:p>
              <a:pPr marL="342900" indent="-342900">
                <a:lnSpc>
                  <a:spcPts val="3599"/>
                </a:lnSpc>
                <a:buFont typeface="Arial" panose="020B0604020202020204" pitchFamily="34" charset="0"/>
                <a:buChar char="•"/>
              </a:pPr>
              <a:r>
                <a:rPr lang="en-GB" sz="2499" dirty="0">
                  <a:solidFill>
                    <a:srgbClr val="2D2E2C"/>
                  </a:solidFill>
                  <a:latin typeface="Arimo"/>
                </a:rPr>
                <a:t>Logistic Regression</a:t>
              </a:r>
            </a:p>
            <a:p>
              <a:pPr>
                <a:lnSpc>
                  <a:spcPts val="3599"/>
                </a:lnSpc>
              </a:pPr>
              <a:endParaRPr lang="en-GB" sz="2499" dirty="0">
                <a:solidFill>
                  <a:srgbClr val="2D2E2C"/>
                </a:solidFill>
                <a:latin typeface="Arimo"/>
              </a:endParaRPr>
            </a:p>
            <a:p>
              <a:pPr marL="342900" indent="-342900">
                <a:lnSpc>
                  <a:spcPts val="3599"/>
                </a:lnSpc>
                <a:buFont typeface="Arial" panose="020B0604020202020204" pitchFamily="34" charset="0"/>
                <a:buChar char="•"/>
              </a:pPr>
              <a:r>
                <a:rPr lang="en-GB" sz="2499" dirty="0" err="1">
                  <a:solidFill>
                    <a:srgbClr val="2D2E2C"/>
                  </a:solidFill>
                  <a:latin typeface="Arimo"/>
                </a:rPr>
                <a:t>Keras</a:t>
              </a:r>
              <a:r>
                <a:rPr lang="en-GB" sz="2499" dirty="0">
                  <a:solidFill>
                    <a:srgbClr val="2D2E2C"/>
                  </a:solidFill>
                  <a:latin typeface="Arimo"/>
                </a:rPr>
                <a:t> Neural Network</a:t>
              </a:r>
              <a:endParaRPr lang="en-US" sz="2499" dirty="0">
                <a:solidFill>
                  <a:srgbClr val="2D2E2C"/>
                </a:solidFill>
                <a:latin typeface="Arimo"/>
              </a:endParaRPr>
            </a:p>
          </p:txBody>
        </p:sp>
      </p:grpSp>
    </p:spTree>
    <p:extLst>
      <p:ext uri="{BB962C8B-B14F-4D97-AF65-F5344CB8AC3E}">
        <p14:creationId xmlns:p14="http://schemas.microsoft.com/office/powerpoint/2010/main" val="458156225"/>
      </p:ext>
    </p:extLst>
  </p:cSld>
  <p:clrMapOvr>
    <a:masterClrMapping/>
  </p:clrMapOvr>
  <mc:AlternateContent xmlns:mc="http://schemas.openxmlformats.org/markup-compatibility/2006" xmlns:p14="http://schemas.microsoft.com/office/powerpoint/2010/main">
    <mc:Choice Requires="p14">
      <p:transition spd="slow" p14:dur="2000" advTm="35673"/>
    </mc:Choice>
    <mc:Fallback xmlns="">
      <p:transition spd="slow" advTm="3567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D531"/>
        </a:solidFill>
        <a:effectLst/>
      </p:bgPr>
    </p:bg>
    <p:spTree>
      <p:nvGrpSpPr>
        <p:cNvPr id="1" name=""/>
        <p:cNvGrpSpPr/>
        <p:nvPr/>
      </p:nvGrpSpPr>
      <p:grpSpPr>
        <a:xfrm>
          <a:off x="0" y="0"/>
          <a:ext cx="0" cy="0"/>
          <a:chOff x="0" y="0"/>
          <a:chExt cx="0" cy="0"/>
        </a:xfrm>
      </p:grpSpPr>
      <p:grpSp>
        <p:nvGrpSpPr>
          <p:cNvPr id="2" name="Group 2"/>
          <p:cNvGrpSpPr/>
          <p:nvPr/>
        </p:nvGrpSpPr>
        <p:grpSpPr>
          <a:xfrm>
            <a:off x="0" y="9543415"/>
            <a:ext cx="18288000" cy="1187806"/>
            <a:chOff x="548035" y="0"/>
            <a:chExt cx="24383999" cy="1583741"/>
          </a:xfrm>
        </p:grpSpPr>
        <p:sp>
          <p:nvSpPr>
            <p:cNvPr id="3" name="AutoShape 3"/>
            <p:cNvSpPr/>
            <p:nvPr/>
          </p:nvSpPr>
          <p:spPr>
            <a:xfrm>
              <a:off x="548035" y="0"/>
              <a:ext cx="24383999" cy="1583741"/>
            </a:xfrm>
            <a:prstGeom prst="rect">
              <a:avLst/>
            </a:prstGeom>
            <a:solidFill>
              <a:srgbClr val="2D2E2C"/>
            </a:solidFill>
          </p:spPr>
          <p:txBody>
            <a:bodyPr/>
            <a:lstStyle/>
            <a:p>
              <a:endParaRPr lang="en-US" dirty="0"/>
            </a:p>
          </p:txBody>
        </p:sp>
        <p:sp>
          <p:nvSpPr>
            <p:cNvPr id="4" name="TextBox 4"/>
            <p:cNvSpPr txBox="1"/>
            <p:nvPr/>
          </p:nvSpPr>
          <p:spPr>
            <a:xfrm>
              <a:off x="10658086" y="342962"/>
              <a:ext cx="13809524" cy="352213"/>
            </a:xfrm>
            <a:prstGeom prst="rect">
              <a:avLst/>
            </a:prstGeom>
          </p:spPr>
          <p:txBody>
            <a:bodyPr lIns="0" tIns="0" rIns="0" bIns="0" rtlCol="0" anchor="t">
              <a:spAutoFit/>
            </a:bodyPr>
            <a:lstStyle/>
            <a:p>
              <a:pPr algn="r">
                <a:lnSpc>
                  <a:spcPts val="2240"/>
                </a:lnSpc>
              </a:pPr>
              <a:r>
                <a:rPr lang="en-US" sz="1600" spc="320" dirty="0">
                  <a:solidFill>
                    <a:srgbClr val="FED531"/>
                  </a:solidFill>
                  <a:latin typeface="Aleo"/>
                </a:rPr>
                <a:t>APPLIED RESEACH PROJECT | DBS</a:t>
              </a:r>
            </a:p>
          </p:txBody>
        </p:sp>
      </p:grpSp>
      <p:sp>
        <p:nvSpPr>
          <p:cNvPr id="6" name="TextBox 6"/>
          <p:cNvSpPr txBox="1"/>
          <p:nvPr/>
        </p:nvSpPr>
        <p:spPr>
          <a:xfrm>
            <a:off x="1040915" y="957230"/>
            <a:ext cx="16232153" cy="1128514"/>
          </a:xfrm>
          <a:prstGeom prst="rect">
            <a:avLst/>
          </a:prstGeom>
        </p:spPr>
        <p:txBody>
          <a:bodyPr lIns="0" tIns="0" rIns="0" bIns="0" rtlCol="0" anchor="t">
            <a:spAutoFit/>
          </a:bodyPr>
          <a:lstStyle/>
          <a:p>
            <a:pPr algn="l">
              <a:lnSpc>
                <a:spcPts val="8775"/>
              </a:lnSpc>
            </a:pPr>
            <a:r>
              <a:rPr lang="en-US" sz="8800" dirty="0">
                <a:solidFill>
                  <a:srgbClr val="2D2E2C"/>
                </a:solidFill>
                <a:latin typeface="Aleo"/>
              </a:rPr>
              <a:t>Results</a:t>
            </a:r>
          </a:p>
        </p:txBody>
      </p:sp>
      <p:grpSp>
        <p:nvGrpSpPr>
          <p:cNvPr id="8" name="Group 8"/>
          <p:cNvGrpSpPr/>
          <p:nvPr/>
        </p:nvGrpSpPr>
        <p:grpSpPr>
          <a:xfrm>
            <a:off x="1014932" y="3123493"/>
            <a:ext cx="16244368" cy="1061888"/>
            <a:chOff x="0" y="-114300"/>
            <a:chExt cx="21659157" cy="1415851"/>
          </a:xfrm>
        </p:grpSpPr>
        <p:sp>
          <p:nvSpPr>
            <p:cNvPr id="9" name="TextBox 9"/>
            <p:cNvSpPr txBox="1"/>
            <p:nvPr/>
          </p:nvSpPr>
          <p:spPr>
            <a:xfrm>
              <a:off x="0" y="-114300"/>
              <a:ext cx="21659157" cy="676910"/>
            </a:xfrm>
            <a:prstGeom prst="rect">
              <a:avLst/>
            </a:prstGeom>
          </p:spPr>
          <p:txBody>
            <a:bodyPr lIns="0" tIns="0" rIns="0" bIns="0" rtlCol="0" anchor="t">
              <a:spAutoFit/>
            </a:bodyPr>
            <a:lstStyle/>
            <a:p>
              <a:pPr algn="l">
                <a:lnSpc>
                  <a:spcPts val="3607"/>
                </a:lnSpc>
              </a:pPr>
              <a:endParaRPr/>
            </a:p>
          </p:txBody>
        </p:sp>
        <p:sp>
          <p:nvSpPr>
            <p:cNvPr id="10" name="TextBox 10"/>
            <p:cNvSpPr txBox="1"/>
            <p:nvPr/>
          </p:nvSpPr>
          <p:spPr>
            <a:xfrm>
              <a:off x="0" y="630340"/>
              <a:ext cx="21659157" cy="671211"/>
            </a:xfrm>
            <a:prstGeom prst="rect">
              <a:avLst/>
            </a:prstGeom>
          </p:spPr>
          <p:txBody>
            <a:bodyPr lIns="0" tIns="0" rIns="0" bIns="0" rtlCol="0" anchor="t">
              <a:spAutoFit/>
            </a:bodyPr>
            <a:lstStyle/>
            <a:p>
              <a:pPr marL="457200" indent="-457200" algn="just">
                <a:lnSpc>
                  <a:spcPts val="4200"/>
                </a:lnSpc>
                <a:buFont typeface="Arial" panose="020B0604020202020204" pitchFamily="34" charset="0"/>
                <a:buChar char="•"/>
              </a:pPr>
              <a:endParaRPr lang="en-US" sz="2800" dirty="0">
                <a:solidFill>
                  <a:srgbClr val="2D2E2C"/>
                </a:solidFill>
                <a:latin typeface="Cooper Hewitt" panose="020B0604020202020204" charset="0"/>
                <a:ea typeface="Cooper Hewitt" panose="020B0604020202020204" charset="0"/>
              </a:endParaRPr>
            </a:p>
          </p:txBody>
        </p:sp>
      </p:grpSp>
      <p:graphicFrame>
        <p:nvGraphicFramePr>
          <p:cNvPr id="5" name="Table 6">
            <a:extLst>
              <a:ext uri="{FF2B5EF4-FFF2-40B4-BE49-F238E27FC236}">
                <a16:creationId xmlns:a16="http://schemas.microsoft.com/office/drawing/2014/main" id="{AB78D131-2CBE-4637-A217-DF37B96C73C4}"/>
              </a:ext>
            </a:extLst>
          </p:cNvPr>
          <p:cNvGraphicFramePr>
            <a:graphicFrameLocks noGrp="1"/>
          </p:cNvGraphicFramePr>
          <p:nvPr>
            <p:extLst>
              <p:ext uri="{D42A27DB-BD31-4B8C-83A1-F6EECF244321}">
                <p14:modId xmlns:p14="http://schemas.microsoft.com/office/powerpoint/2010/main" val="1328338917"/>
              </p:ext>
            </p:extLst>
          </p:nvPr>
        </p:nvGraphicFramePr>
        <p:xfrm>
          <a:off x="3060991" y="3000068"/>
          <a:ext cx="12192000" cy="4234877"/>
        </p:xfrm>
        <a:graphic>
          <a:graphicData uri="http://schemas.openxmlformats.org/drawingml/2006/table">
            <a:tbl>
              <a:tblPr firstRow="1" bandRow="1">
                <a:tableStyleId>{0E3FDE45-AF77-4B5C-9715-49D594BDF05E}</a:tableStyleId>
              </a:tblPr>
              <a:tblGrid>
                <a:gridCol w="6096000">
                  <a:extLst>
                    <a:ext uri="{9D8B030D-6E8A-4147-A177-3AD203B41FA5}">
                      <a16:colId xmlns:a16="http://schemas.microsoft.com/office/drawing/2014/main" val="2256174632"/>
                    </a:ext>
                  </a:extLst>
                </a:gridCol>
                <a:gridCol w="6096000">
                  <a:extLst>
                    <a:ext uri="{9D8B030D-6E8A-4147-A177-3AD203B41FA5}">
                      <a16:colId xmlns:a16="http://schemas.microsoft.com/office/drawing/2014/main" val="2864370765"/>
                    </a:ext>
                  </a:extLst>
                </a:gridCol>
              </a:tblGrid>
              <a:tr h="522251">
                <a:tc>
                  <a:txBody>
                    <a:bodyPr/>
                    <a:lstStyle/>
                    <a:p>
                      <a:pPr algn="ctr"/>
                      <a:r>
                        <a:rPr lang="en-GB" sz="3200" dirty="0"/>
                        <a:t>MODEL</a:t>
                      </a:r>
                      <a:endParaRPr lang="en-GB" sz="3200" b="1" dirty="0"/>
                    </a:p>
                  </a:txBody>
                  <a:tcPr/>
                </a:tc>
                <a:tc>
                  <a:txBody>
                    <a:bodyPr/>
                    <a:lstStyle/>
                    <a:p>
                      <a:pPr algn="ctr"/>
                      <a:r>
                        <a:rPr lang="en-GB" sz="3200" dirty="0"/>
                        <a:t>FALSE NEGATIVE</a:t>
                      </a:r>
                      <a:endParaRPr lang="en-GB" sz="3200" b="1" dirty="0"/>
                    </a:p>
                  </a:txBody>
                  <a:tcPr/>
                </a:tc>
                <a:extLst>
                  <a:ext uri="{0D108BD9-81ED-4DB2-BD59-A6C34878D82A}">
                    <a16:rowId xmlns:a16="http://schemas.microsoft.com/office/drawing/2014/main" val="351709903"/>
                  </a:ext>
                </a:extLst>
              </a:tr>
              <a:tr h="522251">
                <a:tc>
                  <a:txBody>
                    <a:bodyPr/>
                    <a:lstStyle/>
                    <a:p>
                      <a:pPr algn="ctr"/>
                      <a:r>
                        <a:rPr lang="en-GB" sz="2400" dirty="0"/>
                        <a:t>Random Forest</a:t>
                      </a:r>
                    </a:p>
                  </a:txBody>
                  <a:tcPr/>
                </a:tc>
                <a:tc>
                  <a:txBody>
                    <a:bodyPr/>
                    <a:lstStyle/>
                    <a:p>
                      <a:pPr algn="ctr"/>
                      <a:r>
                        <a:rPr lang="en-GB" sz="2400" dirty="0"/>
                        <a:t>3132</a:t>
                      </a:r>
                    </a:p>
                  </a:txBody>
                  <a:tcPr/>
                </a:tc>
                <a:extLst>
                  <a:ext uri="{0D108BD9-81ED-4DB2-BD59-A6C34878D82A}">
                    <a16:rowId xmlns:a16="http://schemas.microsoft.com/office/drawing/2014/main" val="876813687"/>
                  </a:ext>
                </a:extLst>
              </a:tr>
              <a:tr h="522251">
                <a:tc>
                  <a:txBody>
                    <a:bodyPr/>
                    <a:lstStyle/>
                    <a:p>
                      <a:pPr algn="ctr"/>
                      <a:r>
                        <a:rPr lang="en-GB" sz="2400" dirty="0"/>
                        <a:t>AdaBoost</a:t>
                      </a:r>
                    </a:p>
                  </a:txBody>
                  <a:tcPr/>
                </a:tc>
                <a:tc>
                  <a:txBody>
                    <a:bodyPr/>
                    <a:lstStyle/>
                    <a:p>
                      <a:pPr algn="ctr"/>
                      <a:r>
                        <a:rPr lang="en-GB" sz="2400" dirty="0"/>
                        <a:t>2736</a:t>
                      </a:r>
                    </a:p>
                  </a:txBody>
                  <a:tcPr/>
                </a:tc>
                <a:extLst>
                  <a:ext uri="{0D108BD9-81ED-4DB2-BD59-A6C34878D82A}">
                    <a16:rowId xmlns:a16="http://schemas.microsoft.com/office/drawing/2014/main" val="3459989438"/>
                  </a:ext>
                </a:extLst>
              </a:tr>
              <a:tr h="522251">
                <a:tc>
                  <a:txBody>
                    <a:bodyPr/>
                    <a:lstStyle/>
                    <a:p>
                      <a:pPr algn="ctr"/>
                      <a:r>
                        <a:rPr lang="en-GB" sz="2400" dirty="0"/>
                        <a:t>Gradient Boost</a:t>
                      </a:r>
                    </a:p>
                  </a:txBody>
                  <a:tcPr/>
                </a:tc>
                <a:tc>
                  <a:txBody>
                    <a:bodyPr/>
                    <a:lstStyle/>
                    <a:p>
                      <a:pPr algn="ctr"/>
                      <a:r>
                        <a:rPr lang="en-GB" sz="2400" dirty="0"/>
                        <a:t>2636</a:t>
                      </a:r>
                    </a:p>
                  </a:txBody>
                  <a:tcPr/>
                </a:tc>
                <a:extLst>
                  <a:ext uri="{0D108BD9-81ED-4DB2-BD59-A6C34878D82A}">
                    <a16:rowId xmlns:a16="http://schemas.microsoft.com/office/drawing/2014/main" val="2698883296"/>
                  </a:ext>
                </a:extLst>
              </a:tr>
              <a:tr h="522251">
                <a:tc>
                  <a:txBody>
                    <a:bodyPr/>
                    <a:lstStyle/>
                    <a:p>
                      <a:pPr algn="ctr"/>
                      <a:r>
                        <a:rPr lang="en-GB" sz="2400" dirty="0"/>
                        <a:t>Light Gradient Boost</a:t>
                      </a:r>
                    </a:p>
                  </a:txBody>
                  <a:tcPr/>
                </a:tc>
                <a:tc>
                  <a:txBody>
                    <a:bodyPr/>
                    <a:lstStyle/>
                    <a:p>
                      <a:pPr algn="ctr"/>
                      <a:r>
                        <a:rPr lang="en-GB" sz="2400" dirty="0"/>
                        <a:t>2681</a:t>
                      </a:r>
                    </a:p>
                  </a:txBody>
                  <a:tcPr/>
                </a:tc>
                <a:extLst>
                  <a:ext uri="{0D108BD9-81ED-4DB2-BD59-A6C34878D82A}">
                    <a16:rowId xmlns:a16="http://schemas.microsoft.com/office/drawing/2014/main" val="2989380922"/>
                  </a:ext>
                </a:extLst>
              </a:tr>
              <a:tr h="522251">
                <a:tc>
                  <a:txBody>
                    <a:bodyPr/>
                    <a:lstStyle/>
                    <a:p>
                      <a:pPr algn="ctr"/>
                      <a:r>
                        <a:rPr lang="en-GB" sz="2400" dirty="0" err="1"/>
                        <a:t>XGBoost</a:t>
                      </a:r>
                      <a:endParaRPr lang="en-GB" sz="2400" dirty="0"/>
                    </a:p>
                  </a:txBody>
                  <a:tcPr/>
                </a:tc>
                <a:tc>
                  <a:txBody>
                    <a:bodyPr/>
                    <a:lstStyle/>
                    <a:p>
                      <a:pPr algn="ctr"/>
                      <a:r>
                        <a:rPr lang="en-GB" sz="2400" dirty="0"/>
                        <a:t>2675</a:t>
                      </a:r>
                    </a:p>
                  </a:txBody>
                  <a:tcPr/>
                </a:tc>
                <a:extLst>
                  <a:ext uri="{0D108BD9-81ED-4DB2-BD59-A6C34878D82A}">
                    <a16:rowId xmlns:a16="http://schemas.microsoft.com/office/drawing/2014/main" val="909263121"/>
                  </a:ext>
                </a:extLst>
              </a:tr>
              <a:tr h="522251">
                <a:tc>
                  <a:txBody>
                    <a:bodyPr/>
                    <a:lstStyle/>
                    <a:p>
                      <a:pPr algn="ctr"/>
                      <a:r>
                        <a:rPr lang="en-GB" sz="2400" dirty="0"/>
                        <a:t>Logistic Regression</a:t>
                      </a:r>
                    </a:p>
                  </a:txBody>
                  <a:tcPr/>
                </a:tc>
                <a:tc>
                  <a:txBody>
                    <a:bodyPr/>
                    <a:lstStyle/>
                    <a:p>
                      <a:pPr algn="ctr"/>
                      <a:r>
                        <a:rPr lang="en-GB" sz="2400" dirty="0"/>
                        <a:t>2353</a:t>
                      </a:r>
                    </a:p>
                  </a:txBody>
                  <a:tcPr/>
                </a:tc>
                <a:extLst>
                  <a:ext uri="{0D108BD9-81ED-4DB2-BD59-A6C34878D82A}">
                    <a16:rowId xmlns:a16="http://schemas.microsoft.com/office/drawing/2014/main" val="3408341868"/>
                  </a:ext>
                </a:extLst>
              </a:tr>
              <a:tr h="522251">
                <a:tc>
                  <a:txBody>
                    <a:bodyPr/>
                    <a:lstStyle/>
                    <a:p>
                      <a:pPr algn="ctr"/>
                      <a:endParaRPr lang="en-GB" sz="2400" dirty="0"/>
                    </a:p>
                  </a:txBody>
                  <a:tcPr/>
                </a:tc>
                <a:tc>
                  <a:txBody>
                    <a:bodyPr/>
                    <a:lstStyle/>
                    <a:p>
                      <a:pPr algn="ctr"/>
                      <a:endParaRPr lang="en-GB" sz="2400" dirty="0"/>
                    </a:p>
                  </a:txBody>
                  <a:tcPr/>
                </a:tc>
                <a:extLst>
                  <a:ext uri="{0D108BD9-81ED-4DB2-BD59-A6C34878D82A}">
                    <a16:rowId xmlns:a16="http://schemas.microsoft.com/office/drawing/2014/main" val="3937198912"/>
                  </a:ext>
                </a:extLst>
              </a:tr>
            </a:tbl>
          </a:graphicData>
        </a:graphic>
      </p:graphicFrame>
      <p:graphicFrame>
        <p:nvGraphicFramePr>
          <p:cNvPr id="11" name="Table 10">
            <a:extLst>
              <a:ext uri="{FF2B5EF4-FFF2-40B4-BE49-F238E27FC236}">
                <a16:creationId xmlns:a16="http://schemas.microsoft.com/office/drawing/2014/main" id="{FF06C495-10E0-4FB2-AFA1-CFF78BD84805}"/>
              </a:ext>
            </a:extLst>
          </p:cNvPr>
          <p:cNvGraphicFramePr>
            <a:graphicFrameLocks noGrp="1"/>
          </p:cNvGraphicFramePr>
          <p:nvPr>
            <p:extLst>
              <p:ext uri="{D42A27DB-BD31-4B8C-83A1-F6EECF244321}">
                <p14:modId xmlns:p14="http://schemas.microsoft.com/office/powerpoint/2010/main" val="878831761"/>
              </p:ext>
            </p:extLst>
          </p:nvPr>
        </p:nvGraphicFramePr>
        <p:xfrm>
          <a:off x="3060991" y="6754976"/>
          <a:ext cx="12192000" cy="522251"/>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3673392045"/>
                    </a:ext>
                  </a:extLst>
                </a:gridCol>
                <a:gridCol w="6096000">
                  <a:extLst>
                    <a:ext uri="{9D8B030D-6E8A-4147-A177-3AD203B41FA5}">
                      <a16:colId xmlns:a16="http://schemas.microsoft.com/office/drawing/2014/main" val="3136523009"/>
                    </a:ext>
                  </a:extLst>
                </a:gridCol>
              </a:tblGrid>
              <a:tr h="522251">
                <a:tc>
                  <a:txBody>
                    <a:bodyPr/>
                    <a:lstStyle/>
                    <a:p>
                      <a:pPr algn="ctr"/>
                      <a:r>
                        <a:rPr lang="en-GB" sz="2400" dirty="0" err="1"/>
                        <a:t>Keras</a:t>
                      </a:r>
                      <a:r>
                        <a:rPr lang="en-GB" sz="2400" dirty="0"/>
                        <a:t> Neural Network</a:t>
                      </a:r>
                    </a:p>
                  </a:txBody>
                  <a:tcPr/>
                </a:tc>
                <a:tc>
                  <a:txBody>
                    <a:bodyPr/>
                    <a:lstStyle/>
                    <a:p>
                      <a:pPr algn="ctr"/>
                      <a:r>
                        <a:rPr lang="en-GB" sz="2400" dirty="0"/>
                        <a:t>2342</a:t>
                      </a:r>
                    </a:p>
                  </a:txBody>
                  <a:tcPr/>
                </a:tc>
                <a:extLst>
                  <a:ext uri="{0D108BD9-81ED-4DB2-BD59-A6C34878D82A}">
                    <a16:rowId xmlns:a16="http://schemas.microsoft.com/office/drawing/2014/main" val="1811443621"/>
                  </a:ext>
                </a:extLst>
              </a:tr>
            </a:tbl>
          </a:graphicData>
        </a:graphic>
      </p:graphicFrame>
    </p:spTree>
    <p:extLst>
      <p:ext uri="{BB962C8B-B14F-4D97-AF65-F5344CB8AC3E}">
        <p14:creationId xmlns:p14="http://schemas.microsoft.com/office/powerpoint/2010/main" val="1132310901"/>
      </p:ext>
    </p:extLst>
  </p:cSld>
  <p:clrMapOvr>
    <a:masterClrMapping/>
  </p:clrMapOvr>
  <mc:AlternateContent xmlns:mc="http://schemas.openxmlformats.org/markup-compatibility/2006" xmlns:p14="http://schemas.microsoft.com/office/powerpoint/2010/main">
    <mc:Choice Requires="p14">
      <p:transition spd="slow" p14:dur="2000" advTm="51118"/>
    </mc:Choice>
    <mc:Fallback xmlns="">
      <p:transition spd="slow" advTm="51118"/>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793</Words>
  <Application>Microsoft Office PowerPoint</Application>
  <PresentationFormat>Custom</PresentationFormat>
  <Paragraphs>97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Aleo</vt:lpstr>
      <vt:lpstr>Cooper Hewitt Bold</vt:lpstr>
      <vt:lpstr>Calibri</vt:lpstr>
      <vt:lpstr>HK Modular Bold Italics</vt:lpstr>
      <vt:lpstr>Arimo</vt:lpstr>
      <vt:lpstr>Cooper Hewitt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Yellow Modern Creative Presentation</dc:title>
  <cp:lastModifiedBy>vineet bhatnagar</cp:lastModifiedBy>
  <cp:revision>24</cp:revision>
  <dcterms:created xsi:type="dcterms:W3CDTF">2006-08-16T00:00:00Z</dcterms:created>
  <dcterms:modified xsi:type="dcterms:W3CDTF">2021-01-11T00:40:48Z</dcterms:modified>
  <dc:identifier>DAEGM-n4c6c</dc:identifier>
</cp:coreProperties>
</file>