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74" r:id="rId3"/>
    <p:sldId id="258" r:id="rId4"/>
    <p:sldId id="261" r:id="rId5"/>
    <p:sldId id="262" r:id="rId6"/>
    <p:sldId id="277" r:id="rId7"/>
    <p:sldId id="263" r:id="rId8"/>
    <p:sldId id="276" r:id="rId9"/>
    <p:sldId id="265" r:id="rId10"/>
    <p:sldId id="278" r:id="rId11"/>
    <p:sldId id="279" r:id="rId12"/>
    <p:sldId id="280" r:id="rId13"/>
    <p:sldId id="281" r:id="rId14"/>
    <p:sldId id="282" r:id="rId15"/>
    <p:sldId id="283" r:id="rId16"/>
    <p:sldId id="284"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4590B8"/>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autoAdjust="0"/>
  </p:normalViewPr>
  <p:slideViewPr>
    <p:cSldViewPr snapToGrid="0">
      <p:cViewPr>
        <p:scale>
          <a:sx n="75" d="100"/>
          <a:sy n="75" d="100"/>
        </p:scale>
        <p:origin x="-782" y="-365"/>
      </p:cViewPr>
      <p:guideLst>
        <p:guide orient="horz" pos="2160"/>
        <p:guide pos="3840"/>
      </p:guideLst>
    </p:cSldViewPr>
  </p:slideViewPr>
  <p:outlineViewPr>
    <p:cViewPr>
      <p:scale>
        <a:sx n="33" d="100"/>
        <a:sy n="33" d="100"/>
      </p:scale>
      <p:origin x="0" y="297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341405"/>
            <a:ext cx="11262866" cy="304915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xmlns="" id="{C5AB7E62-18C3-4B85-B3FA-132F4BD691ED}"/>
              </a:ext>
            </a:extLst>
          </p:cNvPr>
          <p:cNvPicPr>
            <a:picLocks noChangeAspect="1"/>
          </p:cNvPicPr>
          <p:nvPr userDrawn="1"/>
        </p:nvPicPr>
        <p:blipFill>
          <a:blip r:embed="rId2"/>
          <a:stretch>
            <a:fillRect/>
          </a:stretch>
        </p:blipFill>
        <p:spPr>
          <a:xfrm>
            <a:off x="459140" y="562022"/>
            <a:ext cx="706575" cy="624578"/>
          </a:xfrm>
          <a:prstGeom prst="rect">
            <a:avLst/>
          </a:prstGeom>
        </p:spPr>
      </p:pic>
      <p:pic>
        <p:nvPicPr>
          <p:cNvPr id="9" name="Picture 8">
            <a:extLst>
              <a:ext uri="{FF2B5EF4-FFF2-40B4-BE49-F238E27FC236}">
                <a16:creationId xmlns:a16="http://schemas.microsoft.com/office/drawing/2014/main" xmlns="" id="{97FE8081-E3F7-79FB-9062-067C66A4B16C}"/>
              </a:ext>
            </a:extLst>
          </p:cNvPr>
          <p:cNvPicPr>
            <a:picLocks noChangeAspect="1"/>
          </p:cNvPicPr>
          <p:nvPr userDrawn="1"/>
        </p:nvPicPr>
        <p:blipFill>
          <a:blip r:embed="rId3"/>
          <a:srcRect/>
          <a:stretch/>
        </p:blipFill>
        <p:spPr>
          <a:xfrm>
            <a:off x="11026286" y="604041"/>
            <a:ext cx="706573" cy="50063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pic>
        <p:nvPicPr>
          <p:cNvPr id="9" name="Picture 8">
            <a:extLst>
              <a:ext uri="{FF2B5EF4-FFF2-40B4-BE49-F238E27FC236}">
                <a16:creationId xmlns:a16="http://schemas.microsoft.com/office/drawing/2014/main" xmlns="" id="{A2059CAE-E786-7201-F161-9634791697E4}"/>
              </a:ext>
            </a:extLst>
          </p:cNvPr>
          <p:cNvPicPr>
            <a:picLocks noChangeAspect="1"/>
          </p:cNvPicPr>
          <p:nvPr userDrawn="1"/>
        </p:nvPicPr>
        <p:blipFill>
          <a:blip r:embed="rId2"/>
          <a:stretch>
            <a:fillRect/>
          </a:stretch>
        </p:blipFill>
        <p:spPr>
          <a:xfrm>
            <a:off x="10495041" y="668276"/>
            <a:ext cx="481460" cy="425587"/>
          </a:xfrm>
          <a:prstGeom prst="rect">
            <a:avLst/>
          </a:prstGeom>
        </p:spPr>
      </p:pic>
      <p:pic>
        <p:nvPicPr>
          <p:cNvPr id="13" name="Picture 12">
            <a:extLst>
              <a:ext uri="{FF2B5EF4-FFF2-40B4-BE49-F238E27FC236}">
                <a16:creationId xmlns:a16="http://schemas.microsoft.com/office/drawing/2014/main" xmlns="" id="{FFA5F668-D3B0-00A0-6782-759DDB88A27D}"/>
              </a:ext>
            </a:extLst>
          </p:cNvPr>
          <p:cNvPicPr>
            <a:picLocks noChangeAspect="1"/>
          </p:cNvPicPr>
          <p:nvPr userDrawn="1"/>
        </p:nvPicPr>
        <p:blipFill>
          <a:blip r:embed="rId3"/>
          <a:stretch>
            <a:fillRect/>
          </a:stretch>
        </p:blipFill>
        <p:spPr>
          <a:xfrm>
            <a:off x="11074168" y="694916"/>
            <a:ext cx="562278" cy="3989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pic>
        <p:nvPicPr>
          <p:cNvPr id="5" name="Picture 4">
            <a:extLst>
              <a:ext uri="{FF2B5EF4-FFF2-40B4-BE49-F238E27FC236}">
                <a16:creationId xmlns:a16="http://schemas.microsoft.com/office/drawing/2014/main" xmlns="" id="{D04D2602-6AB1-3F6A-B779-ABAD1A8590C3}"/>
              </a:ext>
            </a:extLst>
          </p:cNvPr>
          <p:cNvPicPr>
            <a:picLocks noChangeAspect="1"/>
          </p:cNvPicPr>
          <p:nvPr userDrawn="1"/>
        </p:nvPicPr>
        <p:blipFill>
          <a:blip r:embed="rId2"/>
          <a:stretch>
            <a:fillRect/>
          </a:stretch>
        </p:blipFill>
        <p:spPr>
          <a:xfrm>
            <a:off x="10495041" y="668276"/>
            <a:ext cx="481460" cy="425587"/>
          </a:xfrm>
          <a:prstGeom prst="rect">
            <a:avLst/>
          </a:prstGeom>
        </p:spPr>
      </p:pic>
      <p:pic>
        <p:nvPicPr>
          <p:cNvPr id="6" name="Picture 5">
            <a:extLst>
              <a:ext uri="{FF2B5EF4-FFF2-40B4-BE49-F238E27FC236}">
                <a16:creationId xmlns:a16="http://schemas.microsoft.com/office/drawing/2014/main" xmlns="" id="{CE60844A-5806-54FC-FAAF-F7D2354DFAF4}"/>
              </a:ext>
            </a:extLst>
          </p:cNvPr>
          <p:cNvPicPr>
            <a:picLocks noChangeAspect="1"/>
          </p:cNvPicPr>
          <p:nvPr userDrawn="1"/>
        </p:nvPicPr>
        <p:blipFill>
          <a:blip r:embed="rId3"/>
          <a:srcRect/>
          <a:stretch/>
        </p:blipFill>
        <p:spPr>
          <a:xfrm>
            <a:off x="11074168" y="695192"/>
            <a:ext cx="562278" cy="39839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lackbox.ai/" TargetMode="External"/><Relationship Id="rId2" Type="http://schemas.openxmlformats.org/officeDocument/2006/relationships/hyperlink" Target="https://www.geeksforgee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B711F-9EB2-78A4-CDA3-8ECDF1CAE9D8}"/>
              </a:ext>
            </a:extLst>
          </p:cNvPr>
          <p:cNvSpPr>
            <a:spLocks noGrp="1"/>
          </p:cNvSpPr>
          <p:nvPr>
            <p:ph type="ctrTitle"/>
          </p:nvPr>
        </p:nvSpPr>
        <p:spPr>
          <a:xfrm>
            <a:off x="581191" y="2041643"/>
            <a:ext cx="10993549" cy="1267983"/>
          </a:xfrm>
        </p:spPr>
        <p:txBody>
          <a:bodyPr/>
          <a:lstStyle/>
          <a:p>
            <a:pPr algn="ctr"/>
            <a:r>
              <a:rPr lang="en-US" sz="4000" cap="none" dirty="0" smtClean="0"/>
              <a:t>Digital Classroom</a:t>
            </a:r>
            <a:endParaRPr lang="en-IN" dirty="0"/>
          </a:p>
        </p:txBody>
      </p:sp>
      <p:sp>
        <p:nvSpPr>
          <p:cNvPr id="3" name="Subtitle 2">
            <a:extLst>
              <a:ext uri="{FF2B5EF4-FFF2-40B4-BE49-F238E27FC236}">
                <a16:creationId xmlns:a16="http://schemas.microsoft.com/office/drawing/2014/main" xmlns="" id="{C1CA181F-DBC5-CE58-86CD-48A8F5AAD997}"/>
              </a:ext>
            </a:extLst>
          </p:cNvPr>
          <p:cNvSpPr>
            <a:spLocks noGrp="1"/>
          </p:cNvSpPr>
          <p:nvPr>
            <p:ph type="subTitle" idx="1"/>
          </p:nvPr>
        </p:nvSpPr>
        <p:spPr>
          <a:xfrm>
            <a:off x="581194" y="1988149"/>
            <a:ext cx="10993546" cy="590321"/>
          </a:xfrm>
        </p:spPr>
        <p:txBody>
          <a:bodyPr>
            <a:normAutofit/>
          </a:bodyPr>
          <a:lstStyle/>
          <a:p>
            <a:pPr algn="ctr"/>
            <a:r>
              <a:rPr lang="en-US" sz="2400" cap="none" dirty="0">
                <a:solidFill>
                  <a:srgbClr val="1A3260"/>
                </a:solidFill>
              </a:rPr>
              <a:t>Project Presentation</a:t>
            </a:r>
            <a:endParaRPr lang="en-IN" sz="2400" dirty="0">
              <a:solidFill>
                <a:srgbClr val="1A3260"/>
              </a:solidFill>
            </a:endParaRPr>
          </a:p>
        </p:txBody>
      </p:sp>
      <p:sp>
        <p:nvSpPr>
          <p:cNvPr id="6" name="Subtitle 2">
            <a:extLst>
              <a:ext uri="{FF2B5EF4-FFF2-40B4-BE49-F238E27FC236}">
                <a16:creationId xmlns:a16="http://schemas.microsoft.com/office/drawing/2014/main" xmlns="" id="{8EEEAF16-BD17-B4DB-18F6-F5C48B3F6FFD}"/>
              </a:ext>
            </a:extLst>
          </p:cNvPr>
          <p:cNvSpPr txBox="1">
            <a:spLocks/>
          </p:cNvSpPr>
          <p:nvPr/>
        </p:nvSpPr>
        <p:spPr>
          <a:xfrm>
            <a:off x="784142" y="3769281"/>
            <a:ext cx="3722607"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cap="none" dirty="0"/>
              <a:t>Presented by: </a:t>
            </a:r>
            <a:r>
              <a:rPr lang="en-US" cap="none" dirty="0" err="1" smtClean="0"/>
              <a:t>Jatin</a:t>
            </a:r>
            <a:r>
              <a:rPr lang="en-US" cap="none" dirty="0" smtClean="0"/>
              <a:t> &amp;Karan </a:t>
            </a:r>
            <a:r>
              <a:rPr lang="en-US" cap="none" dirty="0" err="1" smtClean="0"/>
              <a:t>Bhardwaj</a:t>
            </a:r>
            <a:endParaRPr lang="en-IN" dirty="0"/>
          </a:p>
        </p:txBody>
      </p:sp>
      <p:sp>
        <p:nvSpPr>
          <p:cNvPr id="7" name="Subtitle 2">
            <a:extLst>
              <a:ext uri="{FF2B5EF4-FFF2-40B4-BE49-F238E27FC236}">
                <a16:creationId xmlns:a16="http://schemas.microsoft.com/office/drawing/2014/main" xmlns="" id="{B4F61C5B-9815-DAC3-4B2C-BD609608F8AD}"/>
              </a:ext>
            </a:extLst>
          </p:cNvPr>
          <p:cNvSpPr txBox="1">
            <a:spLocks/>
          </p:cNvSpPr>
          <p:nvPr/>
        </p:nvSpPr>
        <p:spPr>
          <a:xfrm>
            <a:off x="7613437" y="3844044"/>
            <a:ext cx="3722607"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cap="none" dirty="0"/>
              <a:t>Project Mentor: </a:t>
            </a:r>
            <a:r>
              <a:rPr lang="en-US" cap="none" dirty="0" err="1" smtClean="0"/>
              <a:t>Mrs</a:t>
            </a:r>
            <a:r>
              <a:rPr lang="en-US" cap="none" dirty="0" smtClean="0"/>
              <a:t> </a:t>
            </a:r>
            <a:r>
              <a:rPr lang="en-US" cap="none" dirty="0" err="1" smtClean="0"/>
              <a:t>Himani</a:t>
            </a:r>
            <a:endParaRPr lang="en-IN" dirty="0"/>
          </a:p>
        </p:txBody>
      </p:sp>
      <p:sp>
        <p:nvSpPr>
          <p:cNvPr id="8" name="Subtitle 2">
            <a:extLst>
              <a:ext uri="{FF2B5EF4-FFF2-40B4-BE49-F238E27FC236}">
                <a16:creationId xmlns:a16="http://schemas.microsoft.com/office/drawing/2014/main" xmlns="" id="{9A1A78D1-2E13-7CFF-D6D8-CBD8B5E9281F}"/>
              </a:ext>
            </a:extLst>
          </p:cNvPr>
          <p:cNvSpPr txBox="1">
            <a:spLocks/>
          </p:cNvSpPr>
          <p:nvPr/>
        </p:nvSpPr>
        <p:spPr>
          <a:xfrm>
            <a:off x="1598762" y="5353674"/>
            <a:ext cx="8994476" cy="107869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tab pos="6411913" algn="l"/>
              </a:tabLst>
            </a:pPr>
            <a:r>
              <a:rPr kumimoji="0" lang="en-US" sz="1600" i="0" u="none" strike="noStrike" cap="none" normalizeH="0" baseline="0" dirty="0">
                <a:ln>
                  <a:noFill/>
                </a:ln>
                <a:solidFill>
                  <a:srgbClr val="4590B8"/>
                </a:solidFill>
                <a:effectLst/>
                <a:latin typeface="+mj-lt"/>
                <a:ea typeface="Times New Roman" pitchFamily="18" charset="0"/>
                <a:cs typeface="Arial" pitchFamily="34" charset="0"/>
              </a:rPr>
              <a:t>Education &amp; Training Division (ETD)</a:t>
            </a:r>
            <a:r>
              <a:rPr kumimoji="0" lang="en-US" sz="1600" i="0" u="none" strike="noStrike" cap="none" normalizeH="0" baseline="0" dirty="0">
                <a:ln>
                  <a:noFill/>
                </a:ln>
                <a:solidFill>
                  <a:srgbClr val="4590B8"/>
                </a:solidFill>
                <a:effectLst/>
                <a:latin typeface="+mj-lt"/>
                <a:ea typeface="Calibri" pitchFamily="34" charset="0"/>
                <a:cs typeface="Arial" pitchFamily="34" charset="0"/>
              </a:rPr>
              <a:t/>
            </a:r>
            <a:br>
              <a:rPr kumimoji="0" lang="en-US" sz="1600" i="0" u="none" strike="noStrike" cap="none" normalizeH="0" baseline="0" dirty="0">
                <a:ln>
                  <a:noFill/>
                </a:ln>
                <a:solidFill>
                  <a:srgbClr val="4590B8"/>
                </a:solidFill>
                <a:effectLst/>
                <a:latin typeface="+mj-lt"/>
                <a:ea typeface="Calibri" pitchFamily="34" charset="0"/>
                <a:cs typeface="Arial" pitchFamily="34" charset="0"/>
              </a:rPr>
            </a:br>
            <a:r>
              <a:rPr kumimoji="0" lang="en-US" sz="1600" i="0" u="none" strike="noStrike" cap="none" normalizeH="0" baseline="0" dirty="0">
                <a:ln>
                  <a:noFill/>
                </a:ln>
                <a:solidFill>
                  <a:srgbClr val="4590B8"/>
                </a:solidFill>
                <a:effectLst/>
                <a:latin typeface="+mj-lt"/>
                <a:ea typeface="Calibri" pitchFamily="34" charset="0"/>
                <a:cs typeface="Arial" pitchFamily="34" charset="0"/>
              </a:rPr>
              <a:t>Centre for Development of Advanced Computing (C-DAC)</a:t>
            </a:r>
            <a:br>
              <a:rPr kumimoji="0" lang="en-US" sz="1600" i="0" u="none" strike="noStrike" cap="none" normalizeH="0" baseline="0" dirty="0">
                <a:ln>
                  <a:noFill/>
                </a:ln>
                <a:solidFill>
                  <a:srgbClr val="4590B8"/>
                </a:solidFill>
                <a:effectLst/>
                <a:latin typeface="+mj-lt"/>
                <a:ea typeface="Calibri" pitchFamily="34" charset="0"/>
                <a:cs typeface="Arial" pitchFamily="34" charset="0"/>
              </a:rPr>
            </a:br>
            <a:r>
              <a:rPr kumimoji="0" lang="en-US" sz="1200" i="0" u="none" strike="noStrike" cap="none" normalizeH="0" baseline="0" dirty="0">
                <a:ln>
                  <a:noFill/>
                </a:ln>
                <a:solidFill>
                  <a:srgbClr val="4590B8"/>
                </a:solidFill>
                <a:effectLst/>
                <a:latin typeface="+mj-lt"/>
                <a:ea typeface="Times New Roman" pitchFamily="18" charset="0"/>
                <a:cs typeface="Arial" pitchFamily="34" charset="0"/>
              </a:rPr>
              <a:t>(Ministry of Electronics &amp; Information Technology, Govt. of India)</a:t>
            </a:r>
            <a:br>
              <a:rPr kumimoji="0" lang="en-US" sz="1200" i="0" u="none" strike="noStrike" cap="none" normalizeH="0" baseline="0" dirty="0">
                <a:ln>
                  <a:noFill/>
                </a:ln>
                <a:solidFill>
                  <a:srgbClr val="4590B8"/>
                </a:solidFill>
                <a:effectLst/>
                <a:latin typeface="+mj-lt"/>
                <a:ea typeface="Times New Roman" pitchFamily="18" charset="0"/>
                <a:cs typeface="Arial" pitchFamily="34" charset="0"/>
              </a:rPr>
            </a:br>
            <a:r>
              <a:rPr kumimoji="0" lang="en-US" sz="1400" i="0" u="none" strike="noStrike" cap="none" normalizeH="0" baseline="0" dirty="0">
                <a:ln>
                  <a:noFill/>
                </a:ln>
                <a:solidFill>
                  <a:srgbClr val="4590B8"/>
                </a:solidFill>
                <a:effectLst/>
                <a:latin typeface="+mj-lt"/>
                <a:ea typeface="Times New Roman" pitchFamily="18" charset="0"/>
                <a:cs typeface="Arial" pitchFamily="34" charset="0"/>
              </a:rPr>
              <a:t>A-34, Phase-VIII, Industrial Area, Mohali (160071)</a:t>
            </a:r>
            <a:endParaRPr kumimoji="0" lang="en-US" sz="1400" i="0" u="none" strike="noStrike" cap="none" normalizeH="0" baseline="0" dirty="0">
              <a:ln>
                <a:noFill/>
              </a:ln>
              <a:solidFill>
                <a:srgbClr val="4590B8"/>
              </a:solidFill>
              <a:effectLst/>
              <a:latin typeface="+mj-lt"/>
              <a:cs typeface="Arial" pitchFamily="34" charset="0"/>
            </a:endParaRPr>
          </a:p>
        </p:txBody>
      </p:sp>
      <p:sp>
        <p:nvSpPr>
          <p:cNvPr id="9" name="Subtitle 2">
            <a:extLst>
              <a:ext uri="{FF2B5EF4-FFF2-40B4-BE49-F238E27FC236}">
                <a16:creationId xmlns:a16="http://schemas.microsoft.com/office/drawing/2014/main" xmlns="" id="{F3344D62-7DAA-BD14-2498-803D7994836B}"/>
              </a:ext>
            </a:extLst>
          </p:cNvPr>
          <p:cNvSpPr txBox="1">
            <a:spLocks/>
          </p:cNvSpPr>
          <p:nvPr/>
        </p:nvSpPr>
        <p:spPr>
          <a:xfrm>
            <a:off x="599227" y="3337963"/>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1800" cap="none" dirty="0" smtClean="0">
                <a:solidFill>
                  <a:schemeClr val="bg1"/>
                </a:solidFill>
              </a:rPr>
              <a:t>Date:5-April-2024</a:t>
            </a:r>
            <a:endParaRPr lang="en-IN" sz="1800" dirty="0">
              <a:solidFill>
                <a:schemeClr val="bg1"/>
              </a:solidFill>
            </a:endParaRPr>
          </a:p>
        </p:txBody>
      </p:sp>
    </p:spTree>
    <p:extLst>
      <p:ext uri="{BB962C8B-B14F-4D97-AF65-F5344CB8AC3E}">
        <p14:creationId xmlns:p14="http://schemas.microsoft.com/office/powerpoint/2010/main" val="280230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160" y="2160905"/>
            <a:ext cx="4500879" cy="3678238"/>
          </a:xfrm>
        </p:spPr>
      </p:pic>
    </p:spTree>
    <p:extLst>
      <p:ext uri="{BB962C8B-B14F-4D97-AF65-F5344CB8AC3E}">
        <p14:creationId xmlns:p14="http://schemas.microsoft.com/office/powerpoint/2010/main" val="23387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227" y="2181225"/>
            <a:ext cx="8585545" cy="3678238"/>
          </a:xfrm>
        </p:spPr>
      </p:pic>
    </p:spTree>
    <p:extLst>
      <p:ext uri="{BB962C8B-B14F-4D97-AF65-F5344CB8AC3E}">
        <p14:creationId xmlns:p14="http://schemas.microsoft.com/office/powerpoint/2010/main" val="324622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974" y="2181225"/>
            <a:ext cx="8478051" cy="3678238"/>
          </a:xfrm>
        </p:spPr>
      </p:pic>
    </p:spTree>
    <p:extLst>
      <p:ext uri="{BB962C8B-B14F-4D97-AF65-F5344CB8AC3E}">
        <p14:creationId xmlns:p14="http://schemas.microsoft.com/office/powerpoint/2010/main" val="18410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176" y="2181225"/>
            <a:ext cx="8505647" cy="3678238"/>
          </a:xfrm>
        </p:spPr>
      </p:pic>
    </p:spTree>
    <p:extLst>
      <p:ext uri="{BB962C8B-B14F-4D97-AF65-F5344CB8AC3E}">
        <p14:creationId xmlns:p14="http://schemas.microsoft.com/office/powerpoint/2010/main" val="401444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7762" y="2181225"/>
            <a:ext cx="7356476" cy="3678238"/>
          </a:xfrm>
        </p:spPr>
      </p:pic>
    </p:spTree>
    <p:extLst>
      <p:ext uri="{BB962C8B-B14F-4D97-AF65-F5344CB8AC3E}">
        <p14:creationId xmlns:p14="http://schemas.microsoft.com/office/powerpoint/2010/main" val="139339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838" y="2181225"/>
            <a:ext cx="8476324" cy="3678238"/>
          </a:xfrm>
        </p:spPr>
      </p:pic>
    </p:spTree>
    <p:extLst>
      <p:ext uri="{BB962C8B-B14F-4D97-AF65-F5344CB8AC3E}">
        <p14:creationId xmlns:p14="http://schemas.microsoft.com/office/powerpoint/2010/main" val="397600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26" y="2181225"/>
            <a:ext cx="8458148" cy="3678238"/>
          </a:xfrm>
        </p:spPr>
      </p:pic>
    </p:spTree>
    <p:extLst>
      <p:ext uri="{BB962C8B-B14F-4D97-AF65-F5344CB8AC3E}">
        <p14:creationId xmlns:p14="http://schemas.microsoft.com/office/powerpoint/2010/main" val="239949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a:xfrm>
            <a:off x="517582" y="683811"/>
            <a:ext cx="11029616" cy="1040095"/>
          </a:xfrm>
        </p:spPr>
        <p:txBody>
          <a:bodyPr/>
          <a:lstStyle/>
          <a:p>
            <a:r>
              <a:rPr lang="en-US" dirty="0" smtClean="0"/>
              <a:t>FUTURE SCOPE &amp; Conclusion</a:t>
            </a:r>
            <a:endParaRPr lang="en-IN" dirty="0"/>
          </a:p>
        </p:txBody>
      </p:sp>
      <p:sp>
        <p:nvSpPr>
          <p:cNvPr id="7" name="Content Placeholder 6">
            <a:extLst>
              <a:ext uri="{FF2B5EF4-FFF2-40B4-BE49-F238E27FC236}">
                <a16:creationId xmlns:a16="http://schemas.microsoft.com/office/drawing/2014/main" xmlns="" id="{77A5C04B-3F63-01D0-B252-78FDB5E756B5}"/>
              </a:ext>
            </a:extLst>
          </p:cNvPr>
          <p:cNvSpPr>
            <a:spLocks noGrp="1"/>
          </p:cNvSpPr>
          <p:nvPr>
            <p:ph idx="1"/>
          </p:nvPr>
        </p:nvSpPr>
        <p:spPr>
          <a:xfrm>
            <a:off x="580446" y="2456952"/>
            <a:ext cx="11054216" cy="3719899"/>
          </a:xfrm>
        </p:spPr>
        <p:txBody>
          <a:bodyPr>
            <a:normAutofit fontScale="92500" lnSpcReduction="20000"/>
          </a:bodyPr>
          <a:lstStyle/>
          <a:p>
            <a:pPr marL="0" indent="0">
              <a:buNone/>
            </a:pPr>
            <a:r>
              <a:rPr lang="en-US" sz="2400" b="1" dirty="0" smtClean="0"/>
              <a:t>Enhanced Features</a:t>
            </a:r>
          </a:p>
          <a:p>
            <a:pPr marL="0" indent="0">
              <a:buNone/>
            </a:pPr>
            <a:r>
              <a:rPr lang="en-US" sz="2100" dirty="0"/>
              <a:t>Tracks student attendance, participation in discussions, and quiz performance to personalize the learning path and provide targeted support</a:t>
            </a:r>
            <a:r>
              <a:rPr lang="en-US" sz="2100" dirty="0" smtClean="0"/>
              <a:t>.</a:t>
            </a:r>
          </a:p>
          <a:p>
            <a:pPr marL="0" indent="0">
              <a:buNone/>
            </a:pPr>
            <a:r>
              <a:rPr lang="en-US" sz="2400" b="1" dirty="0" err="1" smtClean="0"/>
              <a:t>Chatbot</a:t>
            </a:r>
            <a:endParaRPr lang="en-US" sz="2400" b="1" dirty="0" smtClean="0"/>
          </a:p>
          <a:p>
            <a:pPr marL="0" indent="0">
              <a:buNone/>
            </a:pPr>
            <a:r>
              <a:rPr lang="en-US" sz="2100" dirty="0" smtClean="0"/>
              <a:t>Provide </a:t>
            </a:r>
            <a:r>
              <a:rPr lang="en-US" sz="2100" dirty="0"/>
              <a:t>a virtual assistant to answer basic questions, offer resources, and guide students even outside class hours.</a:t>
            </a:r>
          </a:p>
          <a:p>
            <a:pPr marL="0" indent="0">
              <a:buNone/>
            </a:pPr>
            <a:r>
              <a:rPr lang="en-US" sz="2400" b="1" dirty="0"/>
              <a:t>Global Collaboration </a:t>
            </a:r>
          </a:p>
          <a:p>
            <a:pPr marL="0" indent="0">
              <a:buNone/>
            </a:pPr>
            <a:r>
              <a:rPr lang="en-US" sz="2100" dirty="0" smtClean="0"/>
              <a:t>Integrate </a:t>
            </a:r>
            <a:r>
              <a:rPr lang="en-US" sz="2100" dirty="0"/>
              <a:t>features like video conferencing, group projects, and online forums to foster collaboration among </a:t>
            </a:r>
            <a:r>
              <a:rPr lang="en-US" sz="2100" dirty="0" smtClean="0"/>
              <a:t>  students </a:t>
            </a:r>
            <a:r>
              <a:rPr lang="en-US" sz="2100" dirty="0"/>
              <a:t>worldwide.</a:t>
            </a:r>
          </a:p>
          <a:p>
            <a:pPr marL="0" indent="0">
              <a:buNone/>
            </a:pPr>
            <a:r>
              <a:rPr lang="en-US" sz="2100" dirty="0" smtClean="0"/>
              <a:t>Connecting Student Digitally This </a:t>
            </a:r>
            <a:r>
              <a:rPr lang="en-US" sz="2100" dirty="0"/>
              <a:t>digital classroom simplifies lesson planning, tracks progress, and personalizes learning - all in one easy-to-use platform.</a:t>
            </a:r>
          </a:p>
          <a:p>
            <a:pPr marL="0" indent="0">
              <a:buNone/>
            </a:pPr>
            <a:endParaRPr lang="en-US" sz="2400" b="1" dirty="0"/>
          </a:p>
          <a:p>
            <a:pPr marL="0" indent="0">
              <a:buNone/>
            </a:pPr>
            <a:endParaRPr lang="en-IN" dirty="0"/>
          </a:p>
        </p:txBody>
      </p:sp>
    </p:spTree>
    <p:extLst>
      <p:ext uri="{BB962C8B-B14F-4D97-AF65-F5344CB8AC3E}">
        <p14:creationId xmlns:p14="http://schemas.microsoft.com/office/powerpoint/2010/main" val="39064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p:txBody>
          <a:bodyPr/>
          <a:lstStyle/>
          <a:p>
            <a:r>
              <a:rPr lang="en-US" dirty="0"/>
              <a:t>References</a:t>
            </a:r>
            <a:endParaRPr lang="en-IN" dirty="0"/>
          </a:p>
        </p:txBody>
      </p:sp>
      <p:sp>
        <p:nvSpPr>
          <p:cNvPr id="7" name="Content Placeholder 6">
            <a:extLst>
              <a:ext uri="{FF2B5EF4-FFF2-40B4-BE49-F238E27FC236}">
                <a16:creationId xmlns:a16="http://schemas.microsoft.com/office/drawing/2014/main" xmlns="" id="{77A5C04B-3F63-01D0-B252-78FDB5E756B5}"/>
              </a:ext>
            </a:extLst>
          </p:cNvPr>
          <p:cNvSpPr>
            <a:spLocks noGrp="1"/>
          </p:cNvSpPr>
          <p:nvPr>
            <p:ph idx="1"/>
          </p:nvPr>
        </p:nvSpPr>
        <p:spPr/>
        <p:txBody>
          <a:bodyPr/>
          <a:lstStyle/>
          <a:p>
            <a:r>
              <a:rPr lang="en-IN" dirty="0">
                <a:hlinkClick r:id="rId2"/>
              </a:rPr>
              <a:t>https://</a:t>
            </a:r>
            <a:r>
              <a:rPr lang="en-IN" dirty="0" smtClean="0">
                <a:hlinkClick r:id="rId2"/>
              </a:rPr>
              <a:t>www.geeksforgeeks</a:t>
            </a:r>
            <a:r>
              <a:rPr lang="en-IN" dirty="0" smtClean="0"/>
              <a:t>.</a:t>
            </a:r>
          </a:p>
          <a:p>
            <a:r>
              <a:rPr lang="en-IN" dirty="0">
                <a:hlinkClick r:id="rId3"/>
              </a:rPr>
              <a:t>https://www.blackbox.ai</a:t>
            </a:r>
            <a:r>
              <a:rPr lang="en-IN" dirty="0" smtClean="0">
                <a:hlinkClick r:id="rId3"/>
              </a:rPr>
              <a:t>/</a:t>
            </a:r>
            <a:endParaRPr lang="en-IN" dirty="0" smtClean="0"/>
          </a:p>
          <a:p>
            <a:r>
              <a:rPr lang="en-IN" dirty="0"/>
              <a:t>https://www.w3schools.com/html/</a:t>
            </a:r>
            <a:endParaRPr lang="en-IN" dirty="0" smtClean="0"/>
          </a:p>
        </p:txBody>
      </p:sp>
    </p:spTree>
    <p:extLst>
      <p:ext uri="{BB962C8B-B14F-4D97-AF65-F5344CB8AC3E}">
        <p14:creationId xmlns:p14="http://schemas.microsoft.com/office/powerpoint/2010/main" val="124215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421C4-8F38-76FB-59DB-85A7584EFB73}"/>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xmlns="" id="{5EB7DCEA-E98A-5FCE-774D-AB25FA8A4ED5}"/>
              </a:ext>
            </a:extLst>
          </p:cNvPr>
          <p:cNvSpPr>
            <a:spLocks noGrp="1"/>
          </p:cNvSpPr>
          <p:nvPr>
            <p:ph idx="1"/>
          </p:nvPr>
        </p:nvSpPr>
        <p:spPr/>
        <p:txBody>
          <a:bodyPr/>
          <a:lstStyle/>
          <a:p>
            <a:r>
              <a:rPr lang="en-US" dirty="0"/>
              <a:t>Introduction  </a:t>
            </a:r>
          </a:p>
          <a:p>
            <a:pPr lvl="0"/>
            <a:r>
              <a:rPr lang="en-IN" sz="1800" dirty="0"/>
              <a:t>Problem statement </a:t>
            </a:r>
            <a:endParaRPr lang="en-IN" sz="1800" dirty="0" smtClean="0"/>
          </a:p>
          <a:p>
            <a:pPr lvl="0"/>
            <a:r>
              <a:rPr lang="en-IN" sz="1800" dirty="0" smtClean="0"/>
              <a:t>Objective </a:t>
            </a:r>
          </a:p>
          <a:p>
            <a:pPr lvl="0"/>
            <a:r>
              <a:rPr lang="en-IN" sz="1800" dirty="0" smtClean="0"/>
              <a:t>Design </a:t>
            </a:r>
            <a:r>
              <a:rPr lang="en-IN" sz="1800" dirty="0"/>
              <a:t>Methodology </a:t>
            </a:r>
            <a:endParaRPr lang="en-IN" sz="1800" dirty="0" smtClean="0"/>
          </a:p>
          <a:p>
            <a:pPr lvl="0"/>
            <a:r>
              <a:rPr lang="en-IN" sz="1800" dirty="0" smtClean="0"/>
              <a:t>Results </a:t>
            </a:r>
            <a:r>
              <a:rPr lang="en-IN" sz="1800" dirty="0"/>
              <a:t>– Front end clips, back end design clips, data base </a:t>
            </a:r>
            <a:r>
              <a:rPr lang="en-IN" sz="1800" dirty="0" smtClean="0"/>
              <a:t>etc</a:t>
            </a:r>
            <a:r>
              <a:rPr lang="en-IN" dirty="0"/>
              <a:t>.</a:t>
            </a:r>
          </a:p>
          <a:p>
            <a:pPr lvl="0"/>
            <a:r>
              <a:rPr lang="en-IN" sz="1800" dirty="0" smtClean="0"/>
              <a:t>Conclusion </a:t>
            </a:r>
            <a:r>
              <a:rPr lang="en-IN" sz="1800" dirty="0"/>
              <a:t>or Future </a:t>
            </a:r>
            <a:r>
              <a:rPr lang="en-IN" sz="1800" dirty="0" smtClean="0"/>
              <a:t>Scope</a:t>
            </a:r>
          </a:p>
          <a:p>
            <a:pPr lvl="0"/>
            <a:r>
              <a:rPr lang="en-IN" sz="1800" dirty="0" smtClean="0"/>
              <a:t>References</a:t>
            </a:r>
            <a:endParaRPr lang="en-US" sz="1800" dirty="0"/>
          </a:p>
        </p:txBody>
      </p:sp>
    </p:spTree>
    <p:extLst>
      <p:ext uri="{BB962C8B-B14F-4D97-AF65-F5344CB8AC3E}">
        <p14:creationId xmlns:p14="http://schemas.microsoft.com/office/powerpoint/2010/main" val="343610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p:txBody>
          <a:bodyPr/>
          <a:lstStyle/>
          <a:p>
            <a:r>
              <a:rPr lang="en-US" dirty="0"/>
              <a:t>Introduction</a:t>
            </a:r>
            <a:endParaRPr lang="en-IN" dirty="0"/>
          </a:p>
        </p:txBody>
      </p:sp>
      <p:sp>
        <p:nvSpPr>
          <p:cNvPr id="7" name="Content Placeholder 6">
            <a:extLst>
              <a:ext uri="{FF2B5EF4-FFF2-40B4-BE49-F238E27FC236}">
                <a16:creationId xmlns:a16="http://schemas.microsoft.com/office/drawing/2014/main" xmlns="" id="{77A5C04B-3F63-01D0-B252-78FDB5E756B5}"/>
              </a:ext>
            </a:extLst>
          </p:cNvPr>
          <p:cNvSpPr>
            <a:spLocks noGrp="1"/>
          </p:cNvSpPr>
          <p:nvPr>
            <p:ph idx="1"/>
          </p:nvPr>
        </p:nvSpPr>
        <p:spPr/>
        <p:txBody>
          <a:bodyPr/>
          <a:lstStyle/>
          <a:p>
            <a:pPr marL="0" indent="0">
              <a:buNone/>
            </a:pPr>
            <a:r>
              <a:rPr lang="en-US" dirty="0" smtClean="0"/>
              <a:t>Digital </a:t>
            </a:r>
            <a:r>
              <a:rPr lang="en-US" dirty="0"/>
              <a:t>Classroom is a free service that allows you to share files, create assignments, grade assignments and communicate with your students in a paperless way</a:t>
            </a:r>
            <a:r>
              <a:rPr lang="en-US" dirty="0" smtClean="0"/>
              <a:t>.</a:t>
            </a:r>
          </a:p>
          <a:p>
            <a:pPr marL="0" indent="0">
              <a:buNone/>
            </a:pPr>
            <a:r>
              <a:rPr lang="en-US" dirty="0" smtClean="0"/>
              <a:t>A </a:t>
            </a:r>
            <a:r>
              <a:rPr lang="en-US" dirty="0"/>
              <a:t>digital classroom is a learning environment that leverages technology to enhance student engagement, collaboration, and access to information. It can encompass both physical and virtual spaces</a:t>
            </a:r>
            <a:r>
              <a:rPr lang="en-US" dirty="0" smtClean="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7281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p:txBody>
          <a:bodyPr/>
          <a:lstStyle/>
          <a:p>
            <a:r>
              <a:rPr lang="en-US" dirty="0"/>
              <a:t>Problem Statement</a:t>
            </a:r>
            <a:endParaRPr lang="en-IN" dirty="0"/>
          </a:p>
        </p:txBody>
      </p:sp>
      <p:sp>
        <p:nvSpPr>
          <p:cNvPr id="7" name="Content Placeholder 6">
            <a:extLst>
              <a:ext uri="{FF2B5EF4-FFF2-40B4-BE49-F238E27FC236}">
                <a16:creationId xmlns:a16="http://schemas.microsoft.com/office/drawing/2014/main" xmlns="" id="{77A5C04B-3F63-01D0-B252-78FDB5E756B5}"/>
              </a:ext>
            </a:extLst>
          </p:cNvPr>
          <p:cNvSpPr>
            <a:spLocks noGrp="1"/>
          </p:cNvSpPr>
          <p:nvPr>
            <p:ph idx="1"/>
          </p:nvPr>
        </p:nvSpPr>
        <p:spPr/>
        <p:txBody>
          <a:bodyPr/>
          <a:lstStyle/>
          <a:p>
            <a:r>
              <a:rPr lang="en-US" dirty="0"/>
              <a:t>The traditional classroom often lacks personalization and engagement, while teachers struggle with managing tasks. This digital classroom project tackles these issues by using quizzes and activities to personalize learning, boost student motivation, and streamline administrative processes for teachers, ultimately creating a more effective and accessible learning environment for all.</a:t>
            </a:r>
            <a:endParaRPr lang="en-IN" dirty="0"/>
          </a:p>
        </p:txBody>
      </p:sp>
    </p:spTree>
    <p:extLst>
      <p:ext uri="{BB962C8B-B14F-4D97-AF65-F5344CB8AC3E}">
        <p14:creationId xmlns:p14="http://schemas.microsoft.com/office/powerpoint/2010/main" val="245735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p:txBody>
          <a:bodyPr/>
          <a:lstStyle/>
          <a:p>
            <a:r>
              <a:rPr lang="en-US" dirty="0"/>
              <a:t>Objective or Problem Formulation</a:t>
            </a:r>
            <a:endParaRPr lang="en-IN" dirty="0"/>
          </a:p>
        </p:txBody>
      </p:sp>
      <p:sp>
        <p:nvSpPr>
          <p:cNvPr id="7" name="Content Placeholder 6">
            <a:extLst>
              <a:ext uri="{FF2B5EF4-FFF2-40B4-BE49-F238E27FC236}">
                <a16:creationId xmlns:a16="http://schemas.microsoft.com/office/drawing/2014/main" xmlns="" id="{77A5C04B-3F63-01D0-B252-78FDB5E756B5}"/>
              </a:ext>
            </a:extLst>
          </p:cNvPr>
          <p:cNvSpPr>
            <a:spLocks noGrp="1"/>
          </p:cNvSpPr>
          <p:nvPr>
            <p:ph idx="1"/>
          </p:nvPr>
        </p:nvSpPr>
        <p:spPr/>
        <p:txBody>
          <a:bodyPr/>
          <a:lstStyle/>
          <a:p>
            <a:pPr marL="0" indent="0">
              <a:buNone/>
            </a:pPr>
            <a:r>
              <a:rPr lang="en-US" sz="3200" b="1" u="sng" dirty="0"/>
              <a:t>Student Perspective:</a:t>
            </a:r>
            <a:endParaRPr lang="en-US" sz="3200" u="sng" dirty="0"/>
          </a:p>
          <a:p>
            <a:r>
              <a:rPr lang="en-US" b="1" dirty="0"/>
              <a:t>Enhance Learning:</a:t>
            </a:r>
            <a:endParaRPr lang="en-US" dirty="0"/>
          </a:p>
          <a:p>
            <a:pPr marL="324000" lvl="1" indent="0">
              <a:buNone/>
            </a:pPr>
            <a:r>
              <a:rPr lang="en-US" dirty="0"/>
              <a:t>Promote deeper understanding through interactive elements, multimedia resources, and diverse learning materials.</a:t>
            </a:r>
          </a:p>
          <a:p>
            <a:r>
              <a:rPr lang="en-US" b="1" dirty="0" smtClean="0"/>
              <a:t>Improve </a:t>
            </a:r>
            <a:r>
              <a:rPr lang="en-US" b="1" dirty="0"/>
              <a:t>Accessibility:</a:t>
            </a:r>
            <a:endParaRPr lang="en-US" dirty="0"/>
          </a:p>
          <a:p>
            <a:pPr marL="324000" lvl="1" indent="0">
              <a:buNone/>
            </a:pPr>
            <a:r>
              <a:rPr lang="en-US" dirty="0"/>
              <a:t>Allow students to learn anytime, anywhere with on-demand learning materials and remote access.</a:t>
            </a:r>
          </a:p>
          <a:p>
            <a:endParaRPr lang="en-IN" dirty="0"/>
          </a:p>
        </p:txBody>
      </p:sp>
    </p:spTree>
    <p:extLst>
      <p:ext uri="{BB962C8B-B14F-4D97-AF65-F5344CB8AC3E}">
        <p14:creationId xmlns:p14="http://schemas.microsoft.com/office/powerpoint/2010/main" val="190810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or Problem Formulation</a:t>
            </a:r>
          </a:p>
        </p:txBody>
      </p:sp>
      <p:sp>
        <p:nvSpPr>
          <p:cNvPr id="3" name="Content Placeholder 2"/>
          <p:cNvSpPr>
            <a:spLocks noGrp="1"/>
          </p:cNvSpPr>
          <p:nvPr>
            <p:ph idx="1"/>
          </p:nvPr>
        </p:nvSpPr>
        <p:spPr/>
        <p:txBody>
          <a:bodyPr>
            <a:normAutofit/>
          </a:bodyPr>
          <a:lstStyle/>
          <a:p>
            <a:pPr marL="0" indent="0">
              <a:buNone/>
            </a:pPr>
            <a:r>
              <a:rPr lang="en-US" sz="3200" b="1" u="sng" dirty="0"/>
              <a:t>Teacher </a:t>
            </a:r>
            <a:r>
              <a:rPr lang="en-US" sz="3200" b="1" u="sng" dirty="0" smtClean="0"/>
              <a:t>Perspective</a:t>
            </a:r>
            <a:endParaRPr lang="en-US" sz="3200" u="sng" dirty="0"/>
          </a:p>
          <a:p>
            <a:r>
              <a:rPr lang="en-US" b="1" dirty="0"/>
              <a:t>Boost Student Achievement:</a:t>
            </a:r>
            <a:endParaRPr lang="en-US" dirty="0"/>
          </a:p>
          <a:p>
            <a:pPr marL="324000" lvl="1" indent="0">
              <a:buNone/>
            </a:pPr>
            <a:r>
              <a:rPr lang="en-US" dirty="0"/>
              <a:t>Utilize data and assessments to personalize instruction and track student progress effectively.</a:t>
            </a:r>
          </a:p>
          <a:p>
            <a:r>
              <a:rPr lang="en-US" b="1" dirty="0" smtClean="0"/>
              <a:t>Create </a:t>
            </a:r>
            <a:r>
              <a:rPr lang="en-US" b="1" dirty="0"/>
              <a:t>a Rich Learning Environment:</a:t>
            </a:r>
            <a:endParaRPr lang="en-US" dirty="0"/>
          </a:p>
          <a:p>
            <a:pPr marL="324000" lvl="1" indent="0">
              <a:buNone/>
            </a:pPr>
            <a:r>
              <a:rPr lang="en-US" dirty="0"/>
              <a:t>Integrate various media and technology tools to enhance traditional lessons.</a:t>
            </a:r>
          </a:p>
          <a:p>
            <a:r>
              <a:rPr lang="en-US" b="1" dirty="0"/>
              <a:t>Efficiently Manage Resources:</a:t>
            </a:r>
            <a:endParaRPr lang="en-US" dirty="0"/>
          </a:p>
          <a:p>
            <a:pPr marL="324000" lvl="1" indent="0">
              <a:buNone/>
            </a:pPr>
            <a:r>
              <a:rPr lang="en-US" dirty="0"/>
              <a:t>Utilize digital tools for assignments, feedback, and communication, saving time and resources.</a:t>
            </a:r>
          </a:p>
          <a:p>
            <a:pPr marL="0" indent="0">
              <a:buNone/>
            </a:pPr>
            <a:r>
              <a:rPr lang="en-US" dirty="0"/>
              <a:t/>
            </a:r>
            <a:br>
              <a:rPr lang="en-US" dirty="0"/>
            </a:br>
            <a:endParaRPr lang="en-US" dirty="0"/>
          </a:p>
        </p:txBody>
      </p:sp>
    </p:spTree>
    <p:extLst>
      <p:ext uri="{BB962C8B-B14F-4D97-AF65-F5344CB8AC3E}">
        <p14:creationId xmlns:p14="http://schemas.microsoft.com/office/powerpoint/2010/main" val="178365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p:txBody>
          <a:bodyPr/>
          <a:lstStyle/>
          <a:p>
            <a:r>
              <a:rPr lang="en-US" dirty="0"/>
              <a:t>Design Methodology</a:t>
            </a:r>
            <a:endParaRPr lang="en-IN" dirty="0"/>
          </a:p>
        </p:txBody>
      </p:sp>
      <p:sp>
        <p:nvSpPr>
          <p:cNvPr id="7" name="Content Placeholder 6">
            <a:extLst>
              <a:ext uri="{FF2B5EF4-FFF2-40B4-BE49-F238E27FC236}">
                <a16:creationId xmlns:a16="http://schemas.microsoft.com/office/drawing/2014/main" xmlns="" id="{77A5C04B-3F63-01D0-B252-78FDB5E756B5}"/>
              </a:ext>
            </a:extLst>
          </p:cNvPr>
          <p:cNvSpPr>
            <a:spLocks noGrp="1"/>
          </p:cNvSpPr>
          <p:nvPr>
            <p:ph idx="1"/>
          </p:nvPr>
        </p:nvSpPr>
        <p:spPr>
          <a:xfrm>
            <a:off x="581192" y="2180496"/>
            <a:ext cx="11029615" cy="3997667"/>
          </a:xfrm>
        </p:spPr>
        <p:txBody>
          <a:bodyPr>
            <a:normAutofit/>
          </a:bodyPr>
          <a:lstStyle/>
          <a:p>
            <a:pPr marL="0" indent="0">
              <a:buNone/>
            </a:pPr>
            <a:endParaRPr lang="en-US" sz="5400" b="1" u="sng" dirty="0" smtClean="0"/>
          </a:p>
          <a:p>
            <a:pPr marL="0" indent="0">
              <a:buNone/>
            </a:pPr>
            <a:endParaRPr lang="en-US" sz="5400" b="1" u="sng" dirty="0"/>
          </a:p>
          <a:p>
            <a:pPr marL="0" indent="0">
              <a:buNone/>
            </a:pPr>
            <a:endParaRPr lang="en-US" sz="5400" b="1" u="sng" dirty="0" smtClean="0"/>
          </a:p>
          <a:p>
            <a:pPr marL="0" indent="0">
              <a:buNone/>
            </a:pPr>
            <a:r>
              <a:rPr lang="en-US" sz="2800" b="1" dirty="0" smtClean="0"/>
              <a:t>Software </a:t>
            </a:r>
            <a:r>
              <a:rPr lang="en-US" sz="2800" b="1" dirty="0"/>
              <a:t>Development Life </a:t>
            </a:r>
            <a:r>
              <a:rPr lang="en-US" sz="2800" b="1" dirty="0" smtClean="0"/>
              <a:t>Cycle</a:t>
            </a:r>
            <a:endParaRPr lang="en-US" sz="2800" dirty="0"/>
          </a:p>
          <a:p>
            <a:pPr marL="0" indent="0">
              <a:buNone/>
            </a:pPr>
            <a:endParaRPr lang="en-US" sz="4900" b="1" dirty="0" smtClean="0"/>
          </a:p>
          <a:p>
            <a:pPr marL="0" indent="0">
              <a:buNone/>
            </a:pPr>
            <a:endParaRPr lang="en-US" sz="4900" b="1" dirty="0"/>
          </a:p>
          <a:p>
            <a:pPr marL="0" indent="0">
              <a:buNone/>
            </a:pPr>
            <a:endParaRPr lang="en-US" sz="4900" b="1" dirty="0" smtClean="0"/>
          </a:p>
          <a:p>
            <a:pPr marL="0" indent="0">
              <a:buNone/>
            </a:pPr>
            <a:endParaRPr lang="en-US" sz="4900" b="1" dirty="0"/>
          </a:p>
          <a:p>
            <a:pPr marL="0" indent="0">
              <a:buNone/>
            </a:pPr>
            <a:endParaRPr lang="en-US" sz="4900" b="1" dirty="0" smtClean="0"/>
          </a:p>
          <a:p>
            <a:pPr marL="0" indent="0">
              <a:buNone/>
            </a:pPr>
            <a:endParaRPr lang="en-US" sz="4900" b="1"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298" y="2966720"/>
            <a:ext cx="5835136" cy="3281680"/>
          </a:xfrm>
          <a:prstGeom prst="rect">
            <a:avLst/>
          </a:prstGeom>
        </p:spPr>
      </p:pic>
    </p:spTree>
    <p:extLst>
      <p:ext uri="{BB962C8B-B14F-4D97-AF65-F5344CB8AC3E}">
        <p14:creationId xmlns:p14="http://schemas.microsoft.com/office/powerpoint/2010/main" val="404418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Explanation</a:t>
            </a:r>
          </a:p>
        </p:txBody>
      </p:sp>
      <p:sp>
        <p:nvSpPr>
          <p:cNvPr id="3" name="Content Placeholder 2"/>
          <p:cNvSpPr>
            <a:spLocks noGrp="1"/>
          </p:cNvSpPr>
          <p:nvPr>
            <p:ph idx="1"/>
          </p:nvPr>
        </p:nvSpPr>
        <p:spPr/>
        <p:txBody>
          <a:bodyPr/>
          <a:lstStyle/>
          <a:p>
            <a:r>
              <a:rPr lang="en-US" dirty="0"/>
              <a:t>User Authentication Module</a:t>
            </a:r>
            <a:r>
              <a:rPr lang="en-US" dirty="0" smtClean="0"/>
              <a:t>:</a:t>
            </a:r>
          </a:p>
          <a:p>
            <a:r>
              <a:rPr lang="en-US" dirty="0"/>
              <a:t>Dashboard </a:t>
            </a:r>
            <a:r>
              <a:rPr lang="en-US" dirty="0" smtClean="0"/>
              <a:t>Module:</a:t>
            </a:r>
          </a:p>
          <a:p>
            <a:r>
              <a:rPr lang="en-US" dirty="0"/>
              <a:t>Class Management Module</a:t>
            </a:r>
            <a:r>
              <a:rPr lang="en-US" dirty="0" smtClean="0"/>
              <a:t>:</a:t>
            </a:r>
          </a:p>
          <a:p>
            <a:r>
              <a:rPr lang="en-US" dirty="0"/>
              <a:t>Assignment Management Module</a:t>
            </a:r>
            <a:r>
              <a:rPr lang="en-US" dirty="0" smtClean="0"/>
              <a:t>:</a:t>
            </a:r>
          </a:p>
          <a:p>
            <a:r>
              <a:rPr lang="en-US" dirty="0"/>
              <a:t>Communication Module: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9E546-5312-BEAB-A404-2772F133771E}"/>
              </a:ext>
            </a:extLst>
          </p:cNvPr>
          <p:cNvSpPr>
            <a:spLocks noGrp="1"/>
          </p:cNvSpPr>
          <p:nvPr>
            <p:ph type="title"/>
          </p:nvPr>
        </p:nvSpPr>
        <p:spPr/>
        <p:txBody>
          <a:bodyPr/>
          <a:lstStyle/>
          <a:p>
            <a:r>
              <a:rPr lang="en-US" dirty="0"/>
              <a:t>Results</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996" y="2211705"/>
            <a:ext cx="4336084" cy="362071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829" y="2208394"/>
            <a:ext cx="3664091" cy="3562546"/>
          </a:xfrm>
          <a:prstGeom prst="rect">
            <a:avLst/>
          </a:prstGeom>
        </p:spPr>
      </p:pic>
    </p:spTree>
    <p:extLst>
      <p:ext uri="{BB962C8B-B14F-4D97-AF65-F5344CB8AC3E}">
        <p14:creationId xmlns:p14="http://schemas.microsoft.com/office/powerpoint/2010/main" val="35592984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995</TotalTime>
  <Words>412</Words>
  <Application>Microsoft Office PowerPoint</Application>
  <PresentationFormat>Custom</PresentationFormat>
  <Paragraphs>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lpstr>
      <vt:lpstr>Digital Classroom</vt:lpstr>
      <vt:lpstr>Table of Contents</vt:lpstr>
      <vt:lpstr>Introduction</vt:lpstr>
      <vt:lpstr>Problem Statement</vt:lpstr>
      <vt:lpstr>Objective or Problem Formulation</vt:lpstr>
      <vt:lpstr>Objective or Problem Formulation</vt:lpstr>
      <vt:lpstr>Design Methodology</vt:lpstr>
      <vt:lpstr>Project Explanation</vt:lpstr>
      <vt:lpstr>Results</vt:lpstr>
      <vt:lpstr>RESULTS</vt:lpstr>
      <vt:lpstr>RESULTS</vt:lpstr>
      <vt:lpstr>RESULTS</vt:lpstr>
      <vt:lpstr>RESULTS</vt:lpstr>
      <vt:lpstr>RESULTS</vt:lpstr>
      <vt:lpstr>RESULTS</vt:lpstr>
      <vt:lpstr>RESULTS</vt:lpstr>
      <vt:lpstr>FUTURE SCOPE &amp; 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with Python</dc:title>
  <dc:creator>hp</dc:creator>
  <cp:lastModifiedBy>krishan</cp:lastModifiedBy>
  <cp:revision>36</cp:revision>
  <dcterms:created xsi:type="dcterms:W3CDTF">2022-12-06T04:55:50Z</dcterms:created>
  <dcterms:modified xsi:type="dcterms:W3CDTF">2024-04-05T04:54:57Z</dcterms:modified>
</cp:coreProperties>
</file>