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640" r:id="rId2"/>
    <p:sldId id="3694" r:id="rId3"/>
    <p:sldId id="3718" r:id="rId4"/>
    <p:sldId id="3719" r:id="rId5"/>
    <p:sldId id="3708" r:id="rId6"/>
    <p:sldId id="3700" r:id="rId7"/>
    <p:sldId id="3709" r:id="rId8"/>
    <p:sldId id="3701" r:id="rId9"/>
    <p:sldId id="3702" r:id="rId10"/>
    <p:sldId id="3714" r:id="rId11"/>
    <p:sldId id="3711" r:id="rId12"/>
    <p:sldId id="3712" r:id="rId13"/>
    <p:sldId id="3704" r:id="rId14"/>
    <p:sldId id="3703" r:id="rId15"/>
    <p:sldId id="3705" r:id="rId16"/>
    <p:sldId id="3717" r:id="rId17"/>
    <p:sldId id="3706" r:id="rId18"/>
    <p:sldId id="36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xmlns=""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7" d="100"/>
          <a:sy n="87" d="100"/>
        </p:scale>
        <p:origin x="-374" y="-8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06.811"/>
    </inkml:context>
    <inkml:brush xml:id="br0">
      <inkml:brushProperty name="width" value="0.025" units="cm"/>
      <inkml:brushProperty name="height" value="0.02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07.792"/>
    </inkml:context>
    <inkml:brush xml:id="br0">
      <inkml:brushProperty name="width" value="0.025" units="cm"/>
      <inkml:brushProperty name="height" value="0.025" units="cm"/>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09.153"/>
    </inkml:context>
    <inkml:brush xml:id="br0">
      <inkml:brushProperty name="width" value="0.025" units="cm"/>
      <inkml:brushProperty name="height" value="0.02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0.141"/>
    </inkml:context>
    <inkml:brush xml:id="br0">
      <inkml:brushProperty name="width" value="0.025" units="cm"/>
      <inkml:brushProperty name="height" value="0.02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2.301"/>
    </inkml:context>
    <inkml:brush xml:id="br0">
      <inkml:brushProperty name="width" value="0.025" units="cm"/>
      <inkml:brushProperty name="height" value="0.02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5.834"/>
    </inkml:context>
    <inkml:brush xml:id="br0">
      <inkml:brushProperty name="width" value="0.025" units="cm"/>
      <inkml:brushProperty name="height" value="0.02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8.239"/>
    </inkml:context>
    <inkml:brush xml:id="br0">
      <inkml:brushProperty name="width" value="0.025" units="cm"/>
      <inkml:brushProperty name="height" value="0.02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9.031"/>
    </inkml:context>
    <inkml:brush xml:id="br0">
      <inkml:brushProperty name="width" value="0.025" units="cm"/>
      <inkml:brushProperty name="height" value="0.02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8/31/2023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8/31/2023</a:t>
            </a:fld>
            <a:endParaRPr lang="en-US" dirty="0"/>
          </a:p>
        </p:txBody>
      </p:sp>
      <p:sp>
        <p:nvSpPr>
          <p:cNvPr id="5" name="Footer Placeholder 4">
            <a:extLst>
              <a:ext uri="{FF2B5EF4-FFF2-40B4-BE49-F238E27FC236}">
                <a16:creationId xmlns:a16="http://schemas.microsoft.com/office/drawing/2014/main" xmlns=""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xmlns=""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8/31/2023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xmlns=""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3.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5.png"/><Relationship Id="rId7" Type="http://schemas.openxmlformats.org/officeDocument/2006/relationships/customXml" Target="../ink/ink5.xml"/><Relationship Id="rId12" Type="http://schemas.openxmlformats.org/officeDocument/2006/relationships/image" Target="../media/image2.jpe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3.jpeg"/><Relationship Id="rId5" Type="http://schemas.openxmlformats.org/officeDocument/2006/relationships/customXml" Target="../ink/ink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180999" y="2560320"/>
            <a:ext cx="9948555" cy="1569660"/>
          </a:xfrm>
          <a:prstGeom prst="rect">
            <a:avLst/>
          </a:prstGeom>
          <a:noFill/>
        </p:spPr>
        <p:txBody>
          <a:bodyPr wrap="square" rtlCol="0">
            <a:spAutoFit/>
          </a:bodyPr>
          <a:lstStyle/>
          <a:p>
            <a:pPr algn="ctr"/>
            <a:r>
              <a:rPr lang="en-US" sz="3200" b="1" dirty="0"/>
              <a:t>Predicting Customer Churn in Telecommunication Company</a:t>
            </a:r>
            <a:endParaRPr lang="en-IN" sz="3200" dirty="0"/>
          </a:p>
          <a:p>
            <a:pPr lvl="0" algn="ctr"/>
            <a:endParaRPr lang="en-US" sz="3200" dirty="0">
              <a:solidFill>
                <a:schemeClr val="dk1"/>
              </a:solidFill>
              <a:ea typeface="Calibri"/>
              <a:cs typeface="Calibri"/>
              <a:sym typeface="Calibri"/>
            </a:endParaRPr>
          </a:p>
        </p:txBody>
      </p:sp>
      <p:sp>
        <p:nvSpPr>
          <p:cNvPr id="6" name="TextBox 5"/>
          <p:cNvSpPr txBox="1"/>
          <p:nvPr/>
        </p:nvSpPr>
        <p:spPr>
          <a:xfrm>
            <a:off x="304829" y="4642127"/>
            <a:ext cx="3665592" cy="2031325"/>
          </a:xfrm>
          <a:prstGeom prst="rect">
            <a:avLst/>
          </a:prstGeom>
          <a:noFill/>
        </p:spPr>
        <p:txBody>
          <a:bodyPr wrap="square" rtlCol="0">
            <a:spAutoFit/>
          </a:bodyPr>
          <a:lstStyle/>
          <a:p>
            <a:r>
              <a:rPr lang="en-US" b="1" dirty="0"/>
              <a:t>Team members</a:t>
            </a:r>
            <a:r>
              <a:rPr lang="en-US" b="1" dirty="0" smtClean="0"/>
              <a:t>:</a:t>
            </a:r>
          </a:p>
          <a:p>
            <a:endParaRPr lang="en-IN" dirty="0"/>
          </a:p>
          <a:p>
            <a:r>
              <a:rPr lang="en-US" dirty="0" err="1"/>
              <a:t>Jitender</a:t>
            </a:r>
            <a:r>
              <a:rPr lang="en-US" dirty="0"/>
              <a:t> </a:t>
            </a:r>
            <a:r>
              <a:rPr lang="en-US" dirty="0" err="1"/>
              <a:t>Dhariwal</a:t>
            </a:r>
            <a:r>
              <a:rPr lang="en-US" dirty="0"/>
              <a:t> </a:t>
            </a:r>
            <a:r>
              <a:rPr lang="en-US" dirty="0" smtClean="0"/>
              <a:t> :  R2142201723 </a:t>
            </a:r>
            <a:endParaRPr lang="en-IN" dirty="0"/>
          </a:p>
          <a:p>
            <a:r>
              <a:rPr lang="en-US" dirty="0" err="1"/>
              <a:t>Jatin</a:t>
            </a:r>
            <a:r>
              <a:rPr lang="en-US" dirty="0"/>
              <a:t> </a:t>
            </a:r>
            <a:r>
              <a:rPr lang="en-US" dirty="0" err="1"/>
              <a:t>Wadhwa</a:t>
            </a:r>
            <a:r>
              <a:rPr lang="en-US" dirty="0"/>
              <a:t> </a:t>
            </a:r>
            <a:r>
              <a:rPr lang="en-US" dirty="0" smtClean="0"/>
              <a:t>        : R214220562 </a:t>
            </a:r>
            <a:endParaRPr lang="en-IN" dirty="0"/>
          </a:p>
          <a:p>
            <a:r>
              <a:rPr lang="en-US" dirty="0" err="1"/>
              <a:t>Kartikay</a:t>
            </a:r>
            <a:r>
              <a:rPr lang="en-US" dirty="0"/>
              <a:t> </a:t>
            </a:r>
            <a:r>
              <a:rPr lang="en-US" dirty="0" err="1"/>
              <a:t>Tyagi</a:t>
            </a:r>
            <a:r>
              <a:rPr lang="en-US" dirty="0"/>
              <a:t> </a:t>
            </a:r>
            <a:r>
              <a:rPr lang="en-US" dirty="0"/>
              <a:t> </a:t>
            </a:r>
            <a:r>
              <a:rPr lang="en-US" dirty="0" smtClean="0"/>
              <a:t>        : R214220603 </a:t>
            </a:r>
            <a:endParaRPr lang="en-IN" dirty="0"/>
          </a:p>
          <a:p>
            <a:r>
              <a:rPr lang="en-US" dirty="0" err="1"/>
              <a:t>Jatin</a:t>
            </a:r>
            <a:r>
              <a:rPr lang="en-US" dirty="0"/>
              <a:t> Joshi </a:t>
            </a:r>
            <a:r>
              <a:rPr lang="en-US" dirty="0" smtClean="0"/>
              <a:t>               : R214220559                  </a:t>
            </a:r>
            <a:endParaRPr lang="en-IN" dirty="0"/>
          </a:p>
          <a:p>
            <a:r>
              <a:rPr lang="en-US" dirty="0"/>
              <a:t>Karan </a:t>
            </a:r>
            <a:r>
              <a:rPr lang="en-US" dirty="0" err="1"/>
              <a:t>Taneja</a:t>
            </a:r>
            <a:r>
              <a:rPr lang="en-US" dirty="0"/>
              <a:t> </a:t>
            </a:r>
            <a:r>
              <a:rPr lang="en-US" dirty="0"/>
              <a:t> </a:t>
            </a:r>
            <a:r>
              <a:rPr lang="en-US" dirty="0" smtClean="0"/>
              <a:t>          : R214220587</a:t>
            </a:r>
            <a:endParaRPr lang="en-IN" dirty="0"/>
          </a:p>
        </p:txBody>
      </p:sp>
      <p:sp>
        <p:nvSpPr>
          <p:cNvPr id="9" name="TextBox 8"/>
          <p:cNvSpPr txBox="1"/>
          <p:nvPr/>
        </p:nvSpPr>
        <p:spPr>
          <a:xfrm>
            <a:off x="6870032" y="5520432"/>
            <a:ext cx="4729785" cy="646331"/>
          </a:xfrm>
          <a:prstGeom prst="rect">
            <a:avLst/>
          </a:prstGeom>
          <a:noFill/>
        </p:spPr>
        <p:txBody>
          <a:bodyPr wrap="square" rtlCol="0">
            <a:spAutoFit/>
          </a:bodyPr>
          <a:lstStyle/>
          <a:p>
            <a:r>
              <a:rPr lang="en-US" dirty="0"/>
              <a:t>						</a:t>
            </a:r>
            <a:r>
              <a:rPr lang="en-US" b="1" dirty="0" smtClean="0"/>
              <a:t>Guided by </a:t>
            </a:r>
            <a:r>
              <a:rPr lang="en-US" dirty="0" smtClean="0"/>
              <a:t>: Mr. </a:t>
            </a:r>
            <a:r>
              <a:rPr lang="en-US" dirty="0" err="1" smtClean="0"/>
              <a:t>Sumit</a:t>
            </a:r>
            <a:r>
              <a:rPr lang="en-US" dirty="0" smtClean="0"/>
              <a:t> </a:t>
            </a:r>
            <a:r>
              <a:rPr lang="en-US" dirty="0" err="1" smtClean="0"/>
              <a:t>Shukla</a:t>
            </a:r>
            <a:endParaRPr lang="en-IN" dirty="0"/>
          </a:p>
        </p:txBody>
      </p:sp>
      <p:pic>
        <p:nvPicPr>
          <p:cNvPr id="11" name="image1.jpeg"/>
          <p:cNvPicPr/>
          <p:nvPr/>
        </p:nvPicPr>
        <p:blipFill>
          <a:blip r:embed="rId2" cstate="print"/>
          <a:stretch>
            <a:fillRect/>
          </a:stretch>
        </p:blipFill>
        <p:spPr>
          <a:xfrm>
            <a:off x="130390" y="150471"/>
            <a:ext cx="3009851" cy="712083"/>
          </a:xfrm>
          <a:prstGeom prst="rect">
            <a:avLst/>
          </a:prstGeom>
        </p:spPr>
      </p:pic>
      <p:pic>
        <p:nvPicPr>
          <p:cNvPr id="12" name="image2.jpeg"/>
          <p:cNvPicPr/>
          <p:nvPr/>
        </p:nvPicPr>
        <p:blipFill>
          <a:blip r:embed="rId3" cstate="print"/>
          <a:stretch>
            <a:fillRect/>
          </a:stretch>
        </p:blipFill>
        <p:spPr>
          <a:xfrm>
            <a:off x="8934620" y="150471"/>
            <a:ext cx="3114626" cy="617328"/>
          </a:xfrm>
          <a:prstGeom prst="rect">
            <a:avLst/>
          </a:prstGeom>
        </p:spPr>
      </p:pic>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op Recommendation using ML">
            <a:extLst>
              <a:ext uri="{FF2B5EF4-FFF2-40B4-BE49-F238E27FC236}">
                <a16:creationId xmlns:a16="http://schemas.microsoft.com/office/drawing/2014/main" xmlns="" id="{9EC17174-AF1F-C153-F510-6E6C81F1A4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4473" y="1248312"/>
            <a:ext cx="9547108" cy="5186974"/>
          </a:xfrm>
          <a:prstGeom prst="rect">
            <a:avLst/>
          </a:prstGeom>
          <a:noFill/>
          <a:ln>
            <a:noFill/>
          </a:ln>
        </p:spPr>
      </p:pic>
      <p:sp>
        <p:nvSpPr>
          <p:cNvPr id="4" name="TextBox 3">
            <a:extLst>
              <a:ext uri="{FF2B5EF4-FFF2-40B4-BE49-F238E27FC236}">
                <a16:creationId xmlns:a16="http://schemas.microsoft.com/office/drawing/2014/main" xmlns="" id="{8B9E6A66-784A-679D-2101-48A1B6BA6C29}"/>
              </a:ext>
            </a:extLst>
          </p:cNvPr>
          <p:cNvSpPr txBox="1"/>
          <p:nvPr/>
        </p:nvSpPr>
        <p:spPr>
          <a:xfrm>
            <a:off x="4811543" y="310544"/>
            <a:ext cx="6096000" cy="461665"/>
          </a:xfrm>
          <a:prstGeom prst="rect">
            <a:avLst/>
          </a:prstGeom>
          <a:noFill/>
        </p:spPr>
        <p:txBody>
          <a:bodyPr wrap="square">
            <a:spAutoFit/>
          </a:bodyPr>
          <a:lstStyle/>
          <a:p>
            <a:r>
              <a:rPr lang="en-US" sz="2400" b="1" dirty="0"/>
              <a:t>FLOWCHART</a:t>
            </a:r>
          </a:p>
        </p:txBody>
      </p:sp>
      <p:pic>
        <p:nvPicPr>
          <p:cNvPr id="5" name="image2.jpeg"/>
          <p:cNvPicPr/>
          <p:nvPr/>
        </p:nvPicPr>
        <p:blipFill>
          <a:blip r:embed="rId3" cstate="print"/>
          <a:stretch>
            <a:fillRect/>
          </a:stretch>
        </p:blipFill>
        <p:spPr>
          <a:xfrm>
            <a:off x="9434146" y="158667"/>
            <a:ext cx="2615780" cy="617328"/>
          </a:xfrm>
          <a:prstGeom prst="rect">
            <a:avLst/>
          </a:prstGeom>
        </p:spPr>
      </p:pic>
      <p:pic>
        <p:nvPicPr>
          <p:cNvPr id="6" name="image1.jpeg"/>
          <p:cNvPicPr/>
          <p:nvPr/>
        </p:nvPicPr>
        <p:blipFill>
          <a:blip r:embed="rId4"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101328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1B84EE-89A7-82C0-A3DC-5161B7E36F98}"/>
              </a:ext>
            </a:extLst>
          </p:cNvPr>
          <p:cNvSpPr txBox="1"/>
          <p:nvPr/>
        </p:nvSpPr>
        <p:spPr>
          <a:xfrm>
            <a:off x="3392658" y="414794"/>
            <a:ext cx="6096000" cy="769441"/>
          </a:xfrm>
          <a:prstGeom prst="rect">
            <a:avLst/>
          </a:prstGeom>
          <a:noFill/>
        </p:spPr>
        <p:txBody>
          <a:bodyPr wrap="square">
            <a:spAutoFit/>
          </a:bodyPr>
          <a:lstStyle/>
          <a:p>
            <a:r>
              <a:rPr lang="en-US" sz="2400" b="1" dirty="0"/>
              <a:t>Deliverable of each steps or phase</a:t>
            </a:r>
          </a:p>
          <a:p>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AE625CDE-74A4-E331-EC61-23E9B04C88EB}"/>
              </a:ext>
            </a:extLst>
          </p:cNvPr>
          <p:cNvSpPr txBox="1"/>
          <p:nvPr/>
        </p:nvSpPr>
        <p:spPr>
          <a:xfrm>
            <a:off x="579119" y="1600003"/>
            <a:ext cx="11442551" cy="4462760"/>
          </a:xfrm>
          <a:prstGeom prst="rect">
            <a:avLst/>
          </a:prstGeom>
          <a:noFill/>
        </p:spPr>
        <p:txBody>
          <a:bodyPr wrap="square">
            <a:spAutoFit/>
          </a:bodyPr>
          <a:lstStyle/>
          <a:p>
            <a:pPr marL="342900" indent="-342900" algn="just">
              <a:buFont typeface="Courier New" pitchFamily="49" charset="0"/>
              <a:buChar char="o"/>
            </a:pPr>
            <a:r>
              <a:rPr lang="en-US" sz="2000" dirty="0">
                <a:latin typeface="Arial" panose="020B0604020202020204" pitchFamily="34" charset="0"/>
                <a:ea typeface="Calibri" pitchFamily="34" charset="0"/>
                <a:cs typeface="Arial" panose="020B0604020202020204" pitchFamily="34" charset="0"/>
              </a:rPr>
              <a:t> </a:t>
            </a:r>
            <a:r>
              <a:rPr lang="en-US" sz="2000" b="1" dirty="0">
                <a:latin typeface="Arial" panose="020B0604020202020204" pitchFamily="34" charset="0"/>
                <a:ea typeface="Calibri" pitchFamily="34" charset="0"/>
                <a:cs typeface="Arial" panose="020B0604020202020204" pitchFamily="34" charset="0"/>
              </a:rPr>
              <a:t>Data Collection</a:t>
            </a:r>
            <a:r>
              <a:rPr lang="en-US" sz="2000" b="1" dirty="0" smtClean="0">
                <a:latin typeface="Arial" panose="020B0604020202020204" pitchFamily="34" charset="0"/>
                <a:ea typeface="Calibri" pitchFamily="34" charset="0"/>
                <a:cs typeface="Arial" panose="020B0604020202020204" pitchFamily="34" charset="0"/>
              </a:rPr>
              <a:t>:</a:t>
            </a:r>
            <a:endParaRPr lang="en-IN" sz="2000" b="1" dirty="0" smtClean="0">
              <a:latin typeface="Arial" panose="020B0604020202020204" pitchFamily="34" charset="0"/>
              <a:ea typeface="Calibri" pitchFamily="34" charset="0"/>
              <a:cs typeface="Arial" panose="020B0604020202020204" pitchFamily="34" charset="0"/>
            </a:endParaRPr>
          </a:p>
          <a:p>
            <a:pPr algn="just"/>
            <a:r>
              <a:rPr lang="en-US" dirty="0" smtClean="0"/>
              <a:t>       </a:t>
            </a:r>
          </a:p>
          <a:p>
            <a:pPr algn="just"/>
            <a:r>
              <a:rPr lang="en-US" dirty="0" smtClean="0"/>
              <a:t>Collecting cleaned and organized historical customer data ready for analysis.</a:t>
            </a:r>
            <a:r>
              <a:rPr lang="en-US" dirty="0" smtClean="0">
                <a:latin typeface="Arial" panose="020B0604020202020204" pitchFamily="34" charset="0"/>
                <a:ea typeface="Calibri" pitchFamily="34" charset="0"/>
                <a:cs typeface="Arial" panose="020B0604020202020204" pitchFamily="34" charset="0"/>
              </a:rPr>
              <a:t> </a:t>
            </a:r>
            <a:endParaRPr lang="en-IN" dirty="0" smtClean="0">
              <a:latin typeface="Arial" panose="020B0604020202020204" pitchFamily="34" charset="0"/>
              <a:ea typeface="Calibri" pitchFamily="34" charset="0"/>
              <a:cs typeface="Arial" panose="020B0604020202020204" pitchFamily="34" charset="0"/>
            </a:endParaRPr>
          </a:p>
          <a:p>
            <a:pPr algn="just"/>
            <a:endParaRPr lang="en-US" sz="2000" b="1" dirty="0" smtClean="0">
              <a:latin typeface="Arial" panose="020B0604020202020204" pitchFamily="34" charset="0"/>
              <a:ea typeface="Calibri" pitchFamily="34" charset="0"/>
              <a:cs typeface="Arial" panose="020B0604020202020204" pitchFamily="34" charset="0"/>
            </a:endParaRPr>
          </a:p>
          <a:p>
            <a:pPr marL="342900" indent="-342900" algn="just">
              <a:buFont typeface="Courier New" pitchFamily="49" charset="0"/>
              <a:buChar char="o"/>
            </a:pPr>
            <a:r>
              <a:rPr lang="en-US" sz="2000" b="1" dirty="0" smtClean="0">
                <a:latin typeface="Arial" panose="020B0604020202020204" pitchFamily="34" charset="0"/>
                <a:ea typeface="Calibri" pitchFamily="34" charset="0"/>
                <a:cs typeface="Arial" panose="020B0604020202020204" pitchFamily="34" charset="0"/>
              </a:rPr>
              <a:t>Data </a:t>
            </a:r>
            <a:r>
              <a:rPr lang="en-US" sz="2000" b="1" dirty="0" smtClean="0">
                <a:latin typeface="Arial" panose="020B0604020202020204" pitchFamily="34" charset="0"/>
                <a:ea typeface="Calibri" pitchFamily="34" charset="0"/>
                <a:cs typeface="Arial" panose="020B0604020202020204" pitchFamily="34" charset="0"/>
              </a:rPr>
              <a:t>Preprocessing:</a:t>
            </a:r>
            <a:endParaRPr lang="en-IN" sz="2000" b="1" dirty="0" smtClean="0">
              <a:latin typeface="Arial" panose="020B0604020202020204" pitchFamily="34" charset="0"/>
              <a:ea typeface="Calibri" pitchFamily="34" charset="0"/>
              <a:cs typeface="Arial" panose="020B0604020202020204" pitchFamily="34" charset="0"/>
            </a:endParaRPr>
          </a:p>
          <a:p>
            <a:r>
              <a:rPr lang="en-US" dirty="0" smtClean="0">
                <a:latin typeface="Arial" panose="020B0604020202020204" pitchFamily="34" charset="0"/>
                <a:ea typeface="Calibri" pitchFamily="34" charset="0"/>
                <a:cs typeface="Arial" panose="020B0604020202020204" pitchFamily="34" charset="0"/>
              </a:rPr>
              <a:t>     </a:t>
            </a:r>
          </a:p>
          <a:p>
            <a:r>
              <a:rPr lang="en-US" dirty="0" smtClean="0">
                <a:ea typeface="Calibri" pitchFamily="34" charset="0"/>
                <a:cs typeface="Arial" panose="020B0604020202020204" pitchFamily="34" charset="0"/>
              </a:rPr>
              <a:t>The next step is to preprocess the collected data. The collected data should be cleaned, processed, and formatted                                     before using it for model training. The data cleaning process may involve removing missing values, handling outliers, and    encoding categorical variables.</a:t>
            </a:r>
            <a:endParaRPr lang="en-IN" dirty="0" smtClean="0">
              <a:ea typeface="Calibri" pitchFamily="34" charset="0"/>
              <a:cs typeface="Arial" panose="020B0604020202020204" pitchFamily="34" charset="0"/>
            </a:endParaRPr>
          </a:p>
          <a:p>
            <a:pPr algn="ctr"/>
            <a:r>
              <a:rPr lang="en-US" sz="2000" dirty="0">
                <a:latin typeface="Arial" panose="020B0604020202020204" pitchFamily="34" charset="0"/>
                <a:ea typeface="Calibri" pitchFamily="34" charset="0"/>
                <a:cs typeface="Arial" panose="020B0604020202020204" pitchFamily="34" charset="0"/>
              </a:rPr>
              <a:t> </a:t>
            </a:r>
            <a:endParaRPr lang="en-IN" sz="2000" b="1" dirty="0">
              <a:latin typeface="Arial" panose="020B0604020202020204" pitchFamily="34" charset="0"/>
              <a:ea typeface="Calibri" pitchFamily="34" charset="0"/>
              <a:cs typeface="Arial" panose="020B0604020202020204" pitchFamily="34" charset="0"/>
            </a:endParaRPr>
          </a:p>
          <a:p>
            <a:pPr marL="342900" indent="-342900" algn="just">
              <a:buFont typeface="Courier New" pitchFamily="49" charset="0"/>
              <a:buChar char="o"/>
            </a:pPr>
            <a:r>
              <a:rPr lang="en-US" sz="2000" b="1" dirty="0">
                <a:latin typeface="Arial" panose="020B0604020202020204" pitchFamily="34" charset="0"/>
                <a:ea typeface="Calibri" pitchFamily="34" charset="0"/>
                <a:cs typeface="Arial" panose="020B0604020202020204" pitchFamily="34" charset="0"/>
              </a:rPr>
              <a:t> Feature Selection:</a:t>
            </a:r>
            <a:endParaRPr lang="en-IN" sz="2000" b="1" dirty="0">
              <a:latin typeface="Arial" panose="020B0604020202020204" pitchFamily="34" charset="0"/>
              <a:ea typeface="Calibri" pitchFamily="34" charset="0"/>
              <a:cs typeface="Arial" panose="020B0604020202020204" pitchFamily="34" charset="0"/>
            </a:endParaRPr>
          </a:p>
          <a:p>
            <a:pPr algn="just"/>
            <a:r>
              <a:rPr lang="en-US" dirty="0" smtClean="0">
                <a:ea typeface="Calibri" pitchFamily="34" charset="0"/>
                <a:cs typeface="Arial" panose="020B0604020202020204" pitchFamily="34" charset="0"/>
              </a:rPr>
              <a:t>        </a:t>
            </a:r>
          </a:p>
          <a:p>
            <a:pPr algn="just"/>
            <a:r>
              <a:rPr lang="en-US" dirty="0" smtClean="0">
                <a:ea typeface="Calibri" pitchFamily="34" charset="0"/>
                <a:cs typeface="Arial" panose="020B0604020202020204" pitchFamily="34" charset="0"/>
              </a:rPr>
              <a:t>After </a:t>
            </a:r>
            <a:r>
              <a:rPr lang="en-US" dirty="0">
                <a:ea typeface="Calibri" pitchFamily="34" charset="0"/>
                <a:cs typeface="Arial" panose="020B0604020202020204" pitchFamily="34" charset="0"/>
              </a:rPr>
              <a:t>data preprocessing, we need to select the most relevant </a:t>
            </a:r>
            <a:r>
              <a:rPr lang="en-US" dirty="0" smtClean="0">
                <a:ea typeface="Calibri" pitchFamily="34" charset="0"/>
                <a:cs typeface="Arial" panose="020B0604020202020204" pitchFamily="34" charset="0"/>
              </a:rPr>
              <a:t>features </a:t>
            </a:r>
            <a:r>
              <a:rPr lang="en-IN" dirty="0" smtClean="0"/>
              <a:t>for </a:t>
            </a:r>
            <a:r>
              <a:rPr lang="en-IN" dirty="0"/>
              <a:t>churn prediction</a:t>
            </a:r>
            <a:endParaRPr lang="en-IN" dirty="0">
              <a:ea typeface="Calibri" pitchFamily="34" charset="0"/>
              <a:cs typeface="Arial" panose="020B0604020202020204" pitchFamily="34" charset="0"/>
            </a:endParaRPr>
          </a:p>
          <a:p>
            <a:pPr algn="just"/>
            <a:r>
              <a:rPr lang="en-US" sz="2000" dirty="0">
                <a:latin typeface="Arial" panose="020B0604020202020204" pitchFamily="34" charset="0"/>
                <a:ea typeface="Calibri" pitchFamily="34" charset="0"/>
                <a:cs typeface="Arial" panose="020B0604020202020204" pitchFamily="34" charset="0"/>
              </a:rPr>
              <a:t> </a:t>
            </a:r>
            <a:endParaRPr lang="en-IN" sz="2000" dirty="0">
              <a:latin typeface="Arial" panose="020B0604020202020204" pitchFamily="34" charset="0"/>
              <a:ea typeface="Calibri" pitchFamily="34" charset="0"/>
              <a:cs typeface="Arial" panose="020B0604020202020204" pitchFamily="34" charset="0"/>
            </a:endParaRPr>
          </a:p>
          <a:p>
            <a:pPr algn="just"/>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6"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418376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76705A-7421-FE83-38CF-6F29943E62F8}"/>
              </a:ext>
            </a:extLst>
          </p:cNvPr>
          <p:cNvSpPr txBox="1"/>
          <p:nvPr/>
        </p:nvSpPr>
        <p:spPr>
          <a:xfrm>
            <a:off x="558800" y="1289824"/>
            <a:ext cx="10820400" cy="4678204"/>
          </a:xfrm>
          <a:prstGeom prst="rect">
            <a:avLst/>
          </a:prstGeom>
          <a:noFill/>
        </p:spPr>
        <p:txBody>
          <a:bodyPr wrap="square">
            <a:spAutoFit/>
          </a:bodyPr>
          <a:lstStyle/>
          <a:p>
            <a:pPr marL="342900" indent="-342900" algn="just">
              <a:buFont typeface="Courier New" pitchFamily="49" charset="0"/>
              <a:buChar char="o"/>
            </a:pPr>
            <a:r>
              <a:rPr lang="en-US" sz="2000" b="1" dirty="0">
                <a:latin typeface="Arial" panose="020B0604020202020204" pitchFamily="34" charset="0"/>
                <a:ea typeface="Calibri" pitchFamily="34" charset="0"/>
                <a:cs typeface="Arial" panose="020B0604020202020204" pitchFamily="34" charset="0"/>
              </a:rPr>
              <a:t>Model Selection:</a:t>
            </a:r>
            <a:endParaRPr lang="en-IN" sz="2000" b="1" dirty="0">
              <a:latin typeface="Arial" panose="020B0604020202020204" pitchFamily="34" charset="0"/>
              <a:ea typeface="Calibri" pitchFamily="34" charset="0"/>
              <a:cs typeface="Arial" panose="020B0604020202020204" pitchFamily="34" charset="0"/>
            </a:endParaRPr>
          </a:p>
          <a:p>
            <a:pPr algn="just"/>
            <a:endParaRPr lang="en-US" dirty="0" smtClean="0">
              <a:ea typeface="Calibri" pitchFamily="34" charset="0"/>
              <a:cs typeface="Arial" panose="020B0604020202020204" pitchFamily="34" charset="0"/>
            </a:endParaRPr>
          </a:p>
          <a:p>
            <a:pPr algn="just"/>
            <a:r>
              <a:rPr lang="en-US" dirty="0" smtClean="0">
                <a:ea typeface="Calibri" pitchFamily="34" charset="0"/>
                <a:cs typeface="Arial" panose="020B0604020202020204" pitchFamily="34" charset="0"/>
              </a:rPr>
              <a:t>The </a:t>
            </a:r>
            <a:r>
              <a:rPr lang="en-US" dirty="0">
                <a:ea typeface="Calibri" pitchFamily="34" charset="0"/>
                <a:cs typeface="Arial" panose="020B0604020202020204" pitchFamily="34" charset="0"/>
              </a:rPr>
              <a:t>next step is to select an appropriate machine learning model </a:t>
            </a:r>
            <a:r>
              <a:rPr lang="en-US" dirty="0" smtClean="0">
                <a:ea typeface="Calibri" pitchFamily="34" charset="0"/>
                <a:cs typeface="Arial" panose="020B0604020202020204" pitchFamily="34" charset="0"/>
              </a:rPr>
              <a:t> </a:t>
            </a:r>
            <a:r>
              <a:rPr lang="en-IN" dirty="0"/>
              <a:t>for churn prediction</a:t>
            </a:r>
            <a:r>
              <a:rPr lang="en-US" dirty="0" smtClean="0">
                <a:ea typeface="Calibri" pitchFamily="34" charset="0"/>
                <a:cs typeface="Arial" panose="020B0604020202020204" pitchFamily="34" charset="0"/>
              </a:rPr>
              <a:t> </a:t>
            </a:r>
            <a:r>
              <a:rPr lang="en-US" dirty="0">
                <a:ea typeface="Calibri" pitchFamily="34" charset="0"/>
                <a:cs typeface="Arial" panose="020B0604020202020204" pitchFamily="34" charset="0"/>
              </a:rPr>
              <a:t>We can use various machine learning models such as decision trees, random forest, support vector machine (SVM</a:t>
            </a:r>
            <a:r>
              <a:rPr lang="en-US" dirty="0" smtClean="0">
                <a:ea typeface="Calibri" pitchFamily="34" charset="0"/>
                <a:cs typeface="Arial" panose="020B0604020202020204" pitchFamily="34" charset="0"/>
              </a:rPr>
              <a:t>), Naïve </a:t>
            </a:r>
            <a:r>
              <a:rPr lang="en-US" dirty="0" err="1" smtClean="0">
                <a:ea typeface="Calibri" pitchFamily="34" charset="0"/>
                <a:cs typeface="Arial" panose="020B0604020202020204" pitchFamily="34" charset="0"/>
              </a:rPr>
              <a:t>bayes</a:t>
            </a:r>
            <a:r>
              <a:rPr lang="en-US" dirty="0" smtClean="0">
                <a:ea typeface="Calibri" pitchFamily="34" charset="0"/>
                <a:cs typeface="Arial" panose="020B0604020202020204" pitchFamily="34" charset="0"/>
              </a:rPr>
              <a:t> and KNN.</a:t>
            </a:r>
            <a:endParaRPr lang="en-IN" dirty="0">
              <a:ea typeface="Calibri" pitchFamily="34" charset="0"/>
              <a:cs typeface="Arial" panose="020B0604020202020204" pitchFamily="34" charset="0"/>
            </a:endParaRPr>
          </a:p>
          <a:p>
            <a:pPr algn="just"/>
            <a:r>
              <a:rPr lang="en-US" sz="2000" dirty="0">
                <a:latin typeface="Arial" panose="020B0604020202020204" pitchFamily="34" charset="0"/>
                <a:ea typeface="Calibri" pitchFamily="34" charset="0"/>
                <a:cs typeface="Arial" panose="020B0604020202020204" pitchFamily="34" charset="0"/>
              </a:rPr>
              <a:t> </a:t>
            </a:r>
            <a:endParaRPr lang="en-IN" sz="2000" dirty="0">
              <a:latin typeface="Arial" panose="020B0604020202020204" pitchFamily="34" charset="0"/>
              <a:ea typeface="Calibri" pitchFamily="34" charset="0"/>
              <a:cs typeface="Arial" panose="020B0604020202020204" pitchFamily="34" charset="0"/>
            </a:endParaRPr>
          </a:p>
          <a:p>
            <a:pPr marL="342900" indent="-342900" algn="just">
              <a:buFont typeface="Courier New" pitchFamily="49" charset="0"/>
              <a:buChar char="o"/>
            </a:pPr>
            <a:r>
              <a:rPr lang="en-US" sz="2000" b="1" dirty="0">
                <a:latin typeface="Arial" panose="020B0604020202020204" pitchFamily="34" charset="0"/>
                <a:ea typeface="Calibri" pitchFamily="34" charset="0"/>
                <a:cs typeface="Arial" panose="020B0604020202020204" pitchFamily="34" charset="0"/>
              </a:rPr>
              <a:t>Model Training:</a:t>
            </a:r>
            <a:endParaRPr lang="en-IN" sz="2000" b="1" dirty="0">
              <a:latin typeface="Arial" panose="020B0604020202020204" pitchFamily="34" charset="0"/>
              <a:ea typeface="Calibri" pitchFamily="34" charset="0"/>
              <a:cs typeface="Arial" panose="020B0604020202020204" pitchFamily="34" charset="0"/>
            </a:endParaRPr>
          </a:p>
          <a:p>
            <a:pPr algn="just"/>
            <a:endParaRPr lang="en-US" dirty="0" smtClean="0">
              <a:ea typeface="Calibri" pitchFamily="34" charset="0"/>
              <a:cs typeface="Arial" panose="020B0604020202020204" pitchFamily="34" charset="0"/>
            </a:endParaRPr>
          </a:p>
          <a:p>
            <a:pPr algn="just"/>
            <a:r>
              <a:rPr lang="en-US" dirty="0" smtClean="0">
                <a:ea typeface="Calibri" pitchFamily="34" charset="0"/>
                <a:cs typeface="Arial" panose="020B0604020202020204" pitchFamily="34" charset="0"/>
              </a:rPr>
              <a:t>Once </a:t>
            </a:r>
            <a:r>
              <a:rPr lang="en-US" dirty="0">
                <a:ea typeface="Calibri" pitchFamily="34" charset="0"/>
                <a:cs typeface="Arial" panose="020B0604020202020204" pitchFamily="34" charset="0"/>
              </a:rPr>
              <a:t>we have selected the appropriate model, we need to train the model on the preprocessed </a:t>
            </a:r>
            <a:r>
              <a:rPr lang="en-US" dirty="0" smtClean="0">
                <a:ea typeface="Calibri" pitchFamily="34" charset="0"/>
                <a:cs typeface="Arial" panose="020B0604020202020204" pitchFamily="34" charset="0"/>
              </a:rPr>
              <a:t>data. </a:t>
            </a:r>
            <a:r>
              <a:rPr lang="en-US" dirty="0">
                <a:ea typeface="Calibri" pitchFamily="34" charset="0"/>
                <a:cs typeface="Arial" panose="020B0604020202020204" pitchFamily="34" charset="0"/>
              </a:rPr>
              <a:t>The dataset has been </a:t>
            </a:r>
            <a:r>
              <a:rPr lang="en-US" dirty="0" err="1" smtClean="0">
                <a:ea typeface="Calibri" pitchFamily="34" charset="0"/>
                <a:cs typeface="Arial" panose="020B0604020202020204" pitchFamily="34" charset="0"/>
              </a:rPr>
              <a:t>splitted</a:t>
            </a:r>
            <a:r>
              <a:rPr lang="en-US" dirty="0" smtClean="0">
                <a:ea typeface="Calibri" pitchFamily="34" charset="0"/>
                <a:cs typeface="Arial" panose="020B0604020202020204" pitchFamily="34" charset="0"/>
              </a:rPr>
              <a:t> </a:t>
            </a:r>
            <a:r>
              <a:rPr lang="en-US" dirty="0">
                <a:ea typeface="Calibri" pitchFamily="34" charset="0"/>
                <a:cs typeface="Arial" panose="020B0604020202020204" pitchFamily="34" charset="0"/>
              </a:rPr>
              <a:t>into training and testing sets. The training set is used to train the model, and the testing set is used to evaluate the performance of the model.</a:t>
            </a:r>
            <a:endParaRPr lang="en-IN" dirty="0">
              <a:ea typeface="Calibri" pitchFamily="34" charset="0"/>
              <a:cs typeface="Arial" panose="020B0604020202020204" pitchFamily="34" charset="0"/>
            </a:endParaRPr>
          </a:p>
          <a:p>
            <a:pPr algn="just"/>
            <a:r>
              <a:rPr lang="en-US" sz="2000" dirty="0">
                <a:latin typeface="Arial" panose="020B0604020202020204" pitchFamily="34" charset="0"/>
                <a:ea typeface="Calibri" pitchFamily="34" charset="0"/>
                <a:cs typeface="Arial" panose="020B0604020202020204" pitchFamily="34" charset="0"/>
              </a:rPr>
              <a:t> </a:t>
            </a:r>
            <a:endParaRPr lang="en-IN" sz="2000" b="1" dirty="0">
              <a:latin typeface="Arial" panose="020B0604020202020204" pitchFamily="34" charset="0"/>
              <a:ea typeface="Calibri" pitchFamily="34" charset="0"/>
              <a:cs typeface="Arial" panose="020B0604020202020204" pitchFamily="34" charset="0"/>
            </a:endParaRPr>
          </a:p>
          <a:p>
            <a:pPr marL="342900" indent="-342900" algn="just">
              <a:buFont typeface="Courier New" pitchFamily="49" charset="0"/>
              <a:buChar char="o"/>
            </a:pPr>
            <a:r>
              <a:rPr lang="en-US" sz="2000" b="1" dirty="0">
                <a:latin typeface="Arial" panose="020B0604020202020204" pitchFamily="34" charset="0"/>
                <a:ea typeface="Calibri" pitchFamily="34" charset="0"/>
                <a:cs typeface="Arial" panose="020B0604020202020204" pitchFamily="34" charset="0"/>
              </a:rPr>
              <a:t>Model Evaluation:</a:t>
            </a:r>
            <a:endParaRPr lang="en-IN" sz="2000" b="1" dirty="0">
              <a:latin typeface="Arial" panose="020B0604020202020204" pitchFamily="34" charset="0"/>
              <a:ea typeface="Calibri" pitchFamily="34" charset="0"/>
              <a:cs typeface="Arial" panose="020B0604020202020204" pitchFamily="34" charset="0"/>
            </a:endParaRPr>
          </a:p>
          <a:p>
            <a:pPr algn="just"/>
            <a:endParaRPr lang="en-US" dirty="0" smtClean="0">
              <a:ea typeface="Calibri" pitchFamily="34" charset="0"/>
              <a:cs typeface="Arial" panose="020B0604020202020204" pitchFamily="34" charset="0"/>
            </a:endParaRPr>
          </a:p>
          <a:p>
            <a:pPr algn="just"/>
            <a:r>
              <a:rPr lang="en-US" dirty="0" smtClean="0">
                <a:ea typeface="Calibri" pitchFamily="34" charset="0"/>
                <a:cs typeface="Arial" panose="020B0604020202020204" pitchFamily="34" charset="0"/>
              </a:rPr>
              <a:t>After </a:t>
            </a:r>
            <a:r>
              <a:rPr lang="en-US" dirty="0">
                <a:ea typeface="Calibri" pitchFamily="34" charset="0"/>
                <a:cs typeface="Arial" panose="020B0604020202020204" pitchFamily="34" charset="0"/>
              </a:rPr>
              <a:t>training the model, we need to evaluate the performance of the model using various metrics such as </a:t>
            </a:r>
            <a:r>
              <a:rPr lang="en-US" dirty="0" smtClean="0">
                <a:ea typeface="Calibri" pitchFamily="34" charset="0"/>
                <a:cs typeface="Arial" panose="020B0604020202020204" pitchFamily="34" charset="0"/>
              </a:rPr>
              <a:t>accuracy</a:t>
            </a:r>
            <a:endParaRPr lang="en-IN" dirty="0">
              <a:ea typeface="Calibri" pitchFamily="34" charset="0"/>
              <a:cs typeface="Arial" panose="020B0604020202020204"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39890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300789" y="1575339"/>
            <a:ext cx="7530363" cy="523220"/>
          </a:xfrm>
          <a:prstGeom prst="rect">
            <a:avLst/>
          </a:prstGeom>
          <a:noFill/>
        </p:spPr>
        <p:txBody>
          <a:bodyPr wrap="square" rtlCol="0">
            <a:spAutoFit/>
          </a:bodyPr>
          <a:lstStyle/>
          <a:p>
            <a:r>
              <a:rPr lang="en-IN" sz="2800" b="1" dirty="0"/>
              <a:t>Results</a:t>
            </a:r>
          </a:p>
        </p:txBody>
      </p:sp>
      <p:sp>
        <p:nvSpPr>
          <p:cNvPr id="3" name="TextBox 2">
            <a:extLst>
              <a:ext uri="{FF2B5EF4-FFF2-40B4-BE49-F238E27FC236}">
                <a16:creationId xmlns:a16="http://schemas.microsoft.com/office/drawing/2014/main" xmlns="" id="{66168532-D141-4AB0-BD29-1663F2877B3E}"/>
              </a:ext>
            </a:extLst>
          </p:cNvPr>
          <p:cNvSpPr txBox="1"/>
          <p:nvPr/>
        </p:nvSpPr>
        <p:spPr>
          <a:xfrm>
            <a:off x="300789" y="1430352"/>
            <a:ext cx="10194572" cy="2554545"/>
          </a:xfrm>
          <a:prstGeom prst="rect">
            <a:avLst/>
          </a:prstGeom>
          <a:noFill/>
        </p:spPr>
        <p:txBody>
          <a:bodyPr wrap="square" rtlCol="0">
            <a:spAutoFit/>
          </a:bodyPr>
          <a:lstStyle/>
          <a:p>
            <a:endParaRPr lang="en-US" sz="2000" dirty="0">
              <a:solidFill>
                <a:srgbClr val="AE36FF"/>
              </a:solidFill>
              <a:latin typeface="Arial" panose="020B0604020202020204" pitchFamily="34" charset="0"/>
              <a:cs typeface="Arial" panose="020B0604020202020204"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a:t>Our project's use of Logistic Regression, Support Vector Machines (SVM), and Random Forest has yielded valuable insights and predictive capabilities in the context of customer churn prediction for the telecommunication company</a:t>
            </a:r>
            <a:r>
              <a:rPr lang="en-US" sz="2000" dirty="0" smtClean="0"/>
              <a:t>. </a:t>
            </a:r>
            <a:r>
              <a:rPr lang="en-US" sz="2000" dirty="0"/>
              <a:t>Among these algorithms, Support Vector Machines yielded the highest accuracy, making it the optimal choice for accurate churn prediction.</a:t>
            </a:r>
            <a:endParaRPr lang="en-IN" sz="2000" dirty="0"/>
          </a:p>
        </p:txBody>
      </p:sp>
      <p:pic>
        <p:nvPicPr>
          <p:cNvPr id="5" name="image2.jpeg"/>
          <p:cNvPicPr/>
          <p:nvPr/>
        </p:nvPicPr>
        <p:blipFill>
          <a:blip r:embed="rId2" cstate="print"/>
          <a:stretch>
            <a:fillRect/>
          </a:stretch>
        </p:blipFill>
        <p:spPr>
          <a:xfrm>
            <a:off x="9434146" y="158667"/>
            <a:ext cx="2615780" cy="617328"/>
          </a:xfrm>
          <a:prstGeom prst="rect">
            <a:avLst/>
          </a:prstGeom>
        </p:spPr>
      </p:pic>
      <p:pic>
        <p:nvPicPr>
          <p:cNvPr id="6"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4661637" y="291683"/>
            <a:ext cx="7530363" cy="461665"/>
          </a:xfrm>
          <a:prstGeom prst="rect">
            <a:avLst/>
          </a:prstGeom>
          <a:noFill/>
        </p:spPr>
        <p:txBody>
          <a:bodyPr wrap="square" rtlCol="0">
            <a:spAutoFit/>
          </a:bodyPr>
          <a:lstStyle/>
          <a:p>
            <a:r>
              <a:rPr lang="en-US" sz="2400" b="1" dirty="0"/>
              <a:t>Working Model</a:t>
            </a:r>
            <a:endParaRPr lang="en-IN" sz="2400" b="1" dirty="0"/>
          </a:p>
        </p:txBody>
      </p:sp>
      <p:sp>
        <p:nvSpPr>
          <p:cNvPr id="3" name="TextBox 2">
            <a:extLst>
              <a:ext uri="{FF2B5EF4-FFF2-40B4-BE49-F238E27FC236}">
                <a16:creationId xmlns:a16="http://schemas.microsoft.com/office/drawing/2014/main" xmlns="" id="{66168532-D141-4AB0-BD29-1663F2877B3E}"/>
              </a:ext>
            </a:extLst>
          </p:cNvPr>
          <p:cNvSpPr txBox="1"/>
          <p:nvPr/>
        </p:nvSpPr>
        <p:spPr>
          <a:xfrm>
            <a:off x="630726" y="884482"/>
            <a:ext cx="10341429" cy="984885"/>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70" y="884482"/>
            <a:ext cx="4321175"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226" y="3590681"/>
            <a:ext cx="6760063"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919" y="884482"/>
            <a:ext cx="42830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2177" y="2989385"/>
            <a:ext cx="1947969" cy="369332"/>
          </a:xfrm>
          <a:prstGeom prst="rect">
            <a:avLst/>
          </a:prstGeom>
          <a:noFill/>
        </p:spPr>
        <p:txBody>
          <a:bodyPr wrap="none" rtlCol="0">
            <a:spAutoFit/>
          </a:bodyPr>
          <a:lstStyle/>
          <a:p>
            <a:r>
              <a:rPr lang="en-IN" dirty="0" smtClean="0"/>
              <a:t>Logistic Regression</a:t>
            </a:r>
            <a:endParaRPr lang="en-IN" dirty="0"/>
          </a:p>
        </p:txBody>
      </p:sp>
      <p:sp>
        <p:nvSpPr>
          <p:cNvPr id="7" name="TextBox 6"/>
          <p:cNvSpPr txBox="1"/>
          <p:nvPr/>
        </p:nvSpPr>
        <p:spPr>
          <a:xfrm>
            <a:off x="7561385" y="2696891"/>
            <a:ext cx="617477" cy="369332"/>
          </a:xfrm>
          <a:prstGeom prst="rect">
            <a:avLst/>
          </a:prstGeom>
          <a:noFill/>
        </p:spPr>
        <p:txBody>
          <a:bodyPr wrap="none" rtlCol="0">
            <a:spAutoFit/>
          </a:bodyPr>
          <a:lstStyle/>
          <a:p>
            <a:r>
              <a:rPr lang="en-IN" dirty="0" smtClean="0"/>
              <a:t>SVM</a:t>
            </a:r>
            <a:endParaRPr lang="en-IN" dirty="0"/>
          </a:p>
        </p:txBody>
      </p:sp>
      <p:sp>
        <p:nvSpPr>
          <p:cNvPr id="8" name="TextBox 7"/>
          <p:cNvSpPr txBox="1"/>
          <p:nvPr/>
        </p:nvSpPr>
        <p:spPr>
          <a:xfrm>
            <a:off x="4246685" y="6339226"/>
            <a:ext cx="1567224" cy="369332"/>
          </a:xfrm>
          <a:prstGeom prst="rect">
            <a:avLst/>
          </a:prstGeom>
          <a:noFill/>
        </p:spPr>
        <p:txBody>
          <a:bodyPr wrap="none" rtlCol="0">
            <a:spAutoFit/>
          </a:bodyPr>
          <a:lstStyle/>
          <a:p>
            <a:r>
              <a:rPr lang="en-IN" dirty="0" smtClean="0"/>
              <a:t>Random forest</a:t>
            </a:r>
            <a:endParaRPr lang="en-IN" dirty="0"/>
          </a:p>
        </p:txBody>
      </p:sp>
      <p:pic>
        <p:nvPicPr>
          <p:cNvPr id="12" name="image2.jpeg"/>
          <p:cNvPicPr/>
          <p:nvPr/>
        </p:nvPicPr>
        <p:blipFill>
          <a:blip r:embed="rId5" cstate="print"/>
          <a:stretch>
            <a:fillRect/>
          </a:stretch>
        </p:blipFill>
        <p:spPr>
          <a:xfrm>
            <a:off x="9434146" y="158667"/>
            <a:ext cx="2615780" cy="617328"/>
          </a:xfrm>
          <a:prstGeom prst="rect">
            <a:avLst/>
          </a:prstGeom>
        </p:spPr>
      </p:pic>
      <p:pic>
        <p:nvPicPr>
          <p:cNvPr id="13" name="image1.jpeg"/>
          <p:cNvPicPr/>
          <p:nvPr/>
        </p:nvPicPr>
        <p:blipFill>
          <a:blip r:embed="rId6"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587676" y="842978"/>
            <a:ext cx="7530363" cy="954107"/>
          </a:xfrm>
          <a:prstGeom prst="rect">
            <a:avLst/>
          </a:prstGeom>
          <a:noFill/>
        </p:spPr>
        <p:txBody>
          <a:bodyPr wrap="square" rtlCol="0">
            <a:spAutoFit/>
          </a:bodyPr>
          <a:lstStyle/>
          <a:p>
            <a:r>
              <a:rPr lang="en-IN" sz="2400" b="1" dirty="0"/>
              <a:t>Conclusion</a:t>
            </a:r>
            <a:endParaRPr lang="en-IN" sz="3200" b="1" dirty="0" smtClean="0">
              <a:solidFill>
                <a:srgbClr val="46B0FA"/>
              </a:solidFill>
              <a:latin typeface="Arial" panose="020B0604020202020204" pitchFamily="34" charset="0"/>
              <a:cs typeface="Arial" panose="020B0604020202020204" pitchFamily="34" charset="0"/>
            </a:endParaRPr>
          </a:p>
          <a:p>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66168532-D141-4AB0-BD29-1663F2877B3E}"/>
              </a:ext>
            </a:extLst>
          </p:cNvPr>
          <p:cNvSpPr txBox="1"/>
          <p:nvPr/>
        </p:nvSpPr>
        <p:spPr>
          <a:xfrm>
            <a:off x="587676" y="1887772"/>
            <a:ext cx="10794198" cy="2554545"/>
          </a:xfrm>
          <a:prstGeom prst="rect">
            <a:avLst/>
          </a:prstGeom>
          <a:noFill/>
        </p:spPr>
        <p:txBody>
          <a:bodyPr wrap="square" rtlCol="0">
            <a:spAutoFit/>
          </a:bodyPr>
          <a:lstStyle/>
          <a:p>
            <a:pPr algn="just"/>
            <a:r>
              <a:rPr lang="en-US" sz="2000" dirty="0"/>
              <a:t>Our project's focus on predicting customer churn in the telecommunication industry holds immense promise for boosting customer retention and overall business success. Through data analysis, model development, and actionable insights, we equip the company to proactively address churn. By leveraging predictive analytics, we empower the company to anticipate customer behavior and implement personalized retention strategies. This project's significance lies in its potential to reshape customer interactions, fostering loyalty, satisfaction, and market standing. Ultimately, embracing advanced analytics and predictive modeling showcases the path to customer-centric growth and sustained achievement.</a:t>
            </a:r>
            <a:endParaRPr lang="en-US" sz="2000" dirty="0">
              <a:latin typeface="Arial" pitchFamily="34" charset="0"/>
              <a:cs typeface="Arial"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387141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37" y="765198"/>
            <a:ext cx="10972800" cy="4770537"/>
          </a:xfrm>
          <a:prstGeom prst="rect">
            <a:avLst/>
          </a:prstGeom>
        </p:spPr>
        <p:txBody>
          <a:bodyPr wrap="square">
            <a:spAutoFit/>
          </a:bodyPr>
          <a:lstStyle/>
          <a:p>
            <a:pPr algn="just"/>
            <a:endParaRPr lang="en-US" sz="2000" dirty="0">
              <a:solidFill>
                <a:srgbClr val="AE36FF"/>
              </a:solidFill>
              <a:latin typeface="Arial" panose="020B0604020202020204" pitchFamily="34" charset="0"/>
              <a:cs typeface="Arial" panose="020B0604020202020204" pitchFamily="34" charset="0"/>
            </a:endParaRPr>
          </a:p>
          <a:p>
            <a:pPr algn="just"/>
            <a:r>
              <a:rPr lang="en-US" sz="2400" b="1" dirty="0"/>
              <a:t>Future Scope</a:t>
            </a:r>
          </a:p>
          <a:p>
            <a:pPr algn="just"/>
            <a:endParaRPr lang="en-US" sz="2000" dirty="0">
              <a:solidFill>
                <a:srgbClr val="AE36FF"/>
              </a:solidFill>
              <a:latin typeface="Arial" panose="020B0604020202020204" pitchFamily="34" charset="0"/>
              <a:cs typeface="Arial" panose="020B0604020202020204" pitchFamily="34" charset="0"/>
            </a:endParaRPr>
          </a:p>
          <a:p>
            <a:pPr marL="342900" indent="-342900">
              <a:buFont typeface="Courier New" pitchFamily="49" charset="0"/>
              <a:buChar char="o"/>
            </a:pPr>
            <a:r>
              <a:rPr lang="en-US" sz="2000" b="1" dirty="0"/>
              <a:t>Enhanced Personalization:</a:t>
            </a:r>
            <a:r>
              <a:rPr lang="en-US" sz="2000" dirty="0"/>
              <a:t> Incorporate more granular customer data, such as browsing behavior and customer feedback, to refine predictive models and tailor strategies even further</a:t>
            </a:r>
            <a:r>
              <a:rPr lang="en-US" sz="2000" dirty="0" smtClean="0"/>
              <a:t>.</a:t>
            </a:r>
          </a:p>
          <a:p>
            <a:pPr marL="342900" indent="-342900">
              <a:buFont typeface="Courier New" pitchFamily="49" charset="0"/>
              <a:buChar char="o"/>
            </a:pPr>
            <a:endParaRPr lang="en-US" sz="2000" dirty="0"/>
          </a:p>
          <a:p>
            <a:pPr marL="342900" indent="-342900">
              <a:buFont typeface="Courier New" pitchFamily="49" charset="0"/>
              <a:buChar char="o"/>
            </a:pPr>
            <a:endParaRPr lang="en-US" sz="2000" dirty="0"/>
          </a:p>
          <a:p>
            <a:pPr marL="342900" indent="-342900">
              <a:buFont typeface="Courier New" pitchFamily="49" charset="0"/>
              <a:buChar char="o"/>
            </a:pPr>
            <a:r>
              <a:rPr lang="en-US" sz="2000" b="1" dirty="0"/>
              <a:t>Real-time Insights:</a:t>
            </a:r>
            <a:r>
              <a:rPr lang="en-US" sz="2000" dirty="0"/>
              <a:t> Develop a system that provides real-time churn predictions, enabling immediate action and interventions to prevent customer attrition</a:t>
            </a:r>
            <a:r>
              <a:rPr lang="en-US" sz="2000" dirty="0" smtClean="0"/>
              <a:t>.</a:t>
            </a:r>
          </a:p>
          <a:p>
            <a:pPr marL="342900" indent="-342900">
              <a:buFont typeface="Courier New" pitchFamily="49" charset="0"/>
              <a:buChar char="o"/>
            </a:pPr>
            <a:endParaRPr lang="en-US" sz="2000" dirty="0"/>
          </a:p>
          <a:p>
            <a:pPr marL="342900" indent="-342900">
              <a:buFont typeface="Courier New" pitchFamily="49" charset="0"/>
              <a:buChar char="o"/>
            </a:pPr>
            <a:endParaRPr lang="en-US" sz="2000" dirty="0"/>
          </a:p>
          <a:p>
            <a:pPr marL="342900" indent="-342900" algn="just">
              <a:buFont typeface="Courier New" pitchFamily="49" charset="0"/>
              <a:buChar char="o"/>
            </a:pPr>
            <a:r>
              <a:rPr lang="en-US" sz="2000" b="1" dirty="0"/>
              <a:t>External Data Sources:</a:t>
            </a:r>
            <a:r>
              <a:rPr lang="en-US" sz="2000" dirty="0"/>
              <a:t> Integrate external data sources like social media trends or economic indicators to enrich predictive models and capture a broader view of customer behavior.</a:t>
            </a:r>
            <a:endParaRPr lang="en-IN" sz="2000" dirty="0">
              <a:latin typeface="Arial" panose="020B0604020202020204" pitchFamily="34" charset="0"/>
              <a:cs typeface="Arial" panose="020B0604020202020204" pitchFamily="34" charset="0"/>
            </a:endParaRPr>
          </a:p>
          <a:p>
            <a:pPr marL="342900" indent="-342900" algn="just">
              <a:buFont typeface="Courier New" pitchFamily="49" charset="0"/>
              <a:buChar char="o"/>
            </a:pPr>
            <a:endParaRPr lang="en-US" sz="2000" dirty="0">
              <a:solidFill>
                <a:srgbClr val="AE36FF"/>
              </a:solidFill>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p:txBody>
      </p:sp>
      <p:pic>
        <p:nvPicPr>
          <p:cNvPr id="3" name="image2.jpeg"/>
          <p:cNvPicPr/>
          <p:nvPr/>
        </p:nvPicPr>
        <p:blipFill>
          <a:blip r:embed="rId2" cstate="print"/>
          <a:stretch>
            <a:fillRect/>
          </a:stretch>
        </p:blipFill>
        <p:spPr>
          <a:xfrm>
            <a:off x="9434146" y="158667"/>
            <a:ext cx="2615780" cy="617328"/>
          </a:xfrm>
          <a:prstGeom prst="rect">
            <a:avLst/>
          </a:prstGeom>
        </p:spPr>
      </p:pic>
      <p:pic>
        <p:nvPicPr>
          <p:cNvPr id="4"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423306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4661637" y="775995"/>
            <a:ext cx="7530363" cy="523220"/>
          </a:xfrm>
          <a:prstGeom prst="rect">
            <a:avLst/>
          </a:prstGeom>
          <a:noFill/>
        </p:spPr>
        <p:txBody>
          <a:bodyPr wrap="square" rtlCol="0">
            <a:spAutoFit/>
          </a:bodyPr>
          <a:lstStyle/>
          <a:p>
            <a:r>
              <a:rPr lang="en-IN" sz="2800" b="1" dirty="0"/>
              <a:t>Reference</a:t>
            </a:r>
          </a:p>
        </p:txBody>
      </p:sp>
      <p:sp>
        <p:nvSpPr>
          <p:cNvPr id="3" name="TextBox 2">
            <a:extLst>
              <a:ext uri="{FF2B5EF4-FFF2-40B4-BE49-F238E27FC236}">
                <a16:creationId xmlns:a16="http://schemas.microsoft.com/office/drawing/2014/main" xmlns="" id="{66168532-D141-4AB0-BD29-1663F2877B3E}"/>
              </a:ext>
            </a:extLst>
          </p:cNvPr>
          <p:cNvSpPr txBox="1"/>
          <p:nvPr/>
        </p:nvSpPr>
        <p:spPr>
          <a:xfrm>
            <a:off x="325927" y="833402"/>
            <a:ext cx="10233635" cy="6078587"/>
          </a:xfrm>
          <a:prstGeom prst="rect">
            <a:avLst/>
          </a:prstGeom>
          <a:noFill/>
        </p:spPr>
        <p:txBody>
          <a:bodyPr wrap="square" rtlCol="0">
            <a:spAutoFit/>
          </a:bodyPr>
          <a:lstStyle/>
          <a:p>
            <a:pPr marL="171450" indent="-171450">
              <a:buFont typeface="Arial" pitchFamily="34" charset="0"/>
              <a:buChar char="•"/>
            </a:pPr>
            <a:endParaRPr lang="en-IN" sz="1100" i="1" dirty="0"/>
          </a:p>
          <a:p>
            <a:r>
              <a:rPr lang="en-IN" b="1" dirty="0"/>
              <a:t> </a:t>
            </a:r>
            <a:endParaRPr lang="en-IN" dirty="0"/>
          </a:p>
          <a:p>
            <a:pPr marL="285750" lvl="0" indent="-285750">
              <a:buFont typeface="Arial" pitchFamily="34" charset="0"/>
              <a:buChar char="•"/>
            </a:pPr>
            <a:r>
              <a:rPr lang="en-US" dirty="0"/>
              <a:t>Iris  </a:t>
            </a:r>
            <a:r>
              <a:rPr lang="en-US" dirty="0" err="1"/>
              <a:t>Figalist</a:t>
            </a:r>
            <a:r>
              <a:rPr lang="en-US" dirty="0"/>
              <a:t>,  </a:t>
            </a:r>
            <a:r>
              <a:rPr lang="en-US" dirty="0" err="1"/>
              <a:t>Christoph</a:t>
            </a:r>
            <a:r>
              <a:rPr lang="en-US" dirty="0"/>
              <a:t> </a:t>
            </a:r>
            <a:r>
              <a:rPr lang="en-US" dirty="0" err="1"/>
              <a:t>Elsner</a:t>
            </a:r>
            <a:r>
              <a:rPr lang="en-US" dirty="0"/>
              <a:t>,  Jan  Bosch,  Helena </a:t>
            </a:r>
            <a:r>
              <a:rPr lang="en-US" dirty="0" err="1"/>
              <a:t>Holmstrom</a:t>
            </a:r>
            <a:r>
              <a:rPr lang="en-US" dirty="0"/>
              <a:t>  Olsson. “Customer  Churn  Prediction in B2B Contexts” [2019]</a:t>
            </a:r>
            <a:endParaRPr lang="en-IN" dirty="0"/>
          </a:p>
          <a:p>
            <a:r>
              <a:rPr lang="en-US" dirty="0"/>
              <a:t> </a:t>
            </a:r>
            <a:endParaRPr lang="en-IN" dirty="0"/>
          </a:p>
          <a:p>
            <a:pPr marL="285750" lvl="0" indent="-285750">
              <a:buFont typeface="Arial" pitchFamily="34" charset="0"/>
              <a:buChar char="•"/>
            </a:pPr>
            <a:r>
              <a:rPr lang="en-US" dirty="0"/>
              <a:t> </a:t>
            </a:r>
            <a:r>
              <a:rPr lang="en-US" dirty="0" err="1"/>
              <a:t>Pallav</a:t>
            </a:r>
            <a:r>
              <a:rPr lang="en-US" dirty="0"/>
              <a:t> </a:t>
            </a:r>
            <a:r>
              <a:rPr lang="en-US" dirty="0" err="1"/>
              <a:t>Routh</a:t>
            </a:r>
            <a:r>
              <a:rPr lang="en-US" dirty="0"/>
              <a:t>, </a:t>
            </a:r>
            <a:r>
              <a:rPr lang="en-US" dirty="0" err="1"/>
              <a:t>Arkajyoti</a:t>
            </a:r>
            <a:r>
              <a:rPr lang="en-US" dirty="0"/>
              <a:t> Roy, Jeff  Meyer.  “Estimating customer  churn  under competing  risks”. August 2020 Journal  of  the Operational  Research Society.</a:t>
            </a:r>
            <a:endParaRPr lang="en-IN" dirty="0"/>
          </a:p>
          <a:p>
            <a:r>
              <a:rPr lang="en-US" dirty="0" smtClean="0"/>
              <a:t> </a:t>
            </a:r>
            <a:endParaRPr lang="en-IN" dirty="0"/>
          </a:p>
          <a:p>
            <a:pPr marL="285750" lvl="0" indent="-285750">
              <a:buFont typeface="Arial" pitchFamily="34" charset="0"/>
              <a:buChar char="•"/>
            </a:pPr>
            <a:r>
              <a:rPr lang="en-US" dirty="0"/>
              <a:t>Ahmad </a:t>
            </a:r>
            <a:r>
              <a:rPr lang="en-US" dirty="0" err="1"/>
              <a:t>Hammoudeh</a:t>
            </a:r>
            <a:r>
              <a:rPr lang="en-US" dirty="0"/>
              <a:t>, </a:t>
            </a:r>
            <a:r>
              <a:rPr lang="en-US" dirty="0" err="1"/>
              <a:t>Malak</a:t>
            </a:r>
            <a:r>
              <a:rPr lang="en-US" dirty="0"/>
              <a:t> </a:t>
            </a:r>
            <a:r>
              <a:rPr lang="en-US" dirty="0" err="1"/>
              <a:t>Fraihat</a:t>
            </a:r>
            <a:r>
              <a:rPr lang="en-US" dirty="0"/>
              <a:t>,  Mahmoud </a:t>
            </a:r>
            <a:r>
              <a:rPr lang="en-US" dirty="0" err="1"/>
              <a:t>Almomani</a:t>
            </a:r>
            <a:r>
              <a:rPr lang="en-US" dirty="0"/>
              <a:t>.  Selective Ensemble  Model  for Telecom Churn Prediction.[2019]</a:t>
            </a:r>
            <a:endParaRPr lang="en-IN" dirty="0"/>
          </a:p>
          <a:p>
            <a:endParaRPr lang="en-IN" dirty="0"/>
          </a:p>
          <a:p>
            <a:pPr marL="285750" lvl="0" indent="-285750">
              <a:buFont typeface="Arial" pitchFamily="34" charset="0"/>
              <a:buChar char="•"/>
            </a:pPr>
            <a:r>
              <a:rPr lang="en-US" dirty="0"/>
              <a:t> </a:t>
            </a:r>
            <a:r>
              <a:rPr lang="en-US" dirty="0" err="1"/>
              <a:t>Debjyoti</a:t>
            </a:r>
            <a:r>
              <a:rPr lang="en-US" dirty="0"/>
              <a:t>  Das  </a:t>
            </a:r>
            <a:r>
              <a:rPr lang="en-US" dirty="0" err="1"/>
              <a:t>Adhikary</a:t>
            </a:r>
            <a:r>
              <a:rPr lang="en-US" dirty="0"/>
              <a:t>, Deepak  Gupta.  “Applying over 100 classifiers for churn prediction  in  telecom companies.”  Multimedia Tools  and  Applications[2020]</a:t>
            </a:r>
            <a:endParaRPr lang="en-IN" dirty="0"/>
          </a:p>
          <a:p>
            <a:endParaRPr lang="en-IN" dirty="0"/>
          </a:p>
          <a:p>
            <a:pPr marL="285750" lvl="0" indent="-285750">
              <a:buFont typeface="Arial" pitchFamily="34" charset="0"/>
              <a:buChar char="•"/>
            </a:pPr>
            <a:r>
              <a:rPr lang="en-US" dirty="0"/>
              <a:t> </a:t>
            </a:r>
            <a:r>
              <a:rPr lang="en-US" dirty="0" err="1"/>
              <a:t>Ullah</a:t>
            </a:r>
            <a:r>
              <a:rPr lang="en-US" dirty="0"/>
              <a:t>,  B. </a:t>
            </a:r>
            <a:r>
              <a:rPr lang="en-US" dirty="0" err="1"/>
              <a:t>Raza</a:t>
            </a:r>
            <a:r>
              <a:rPr lang="en-US" dirty="0"/>
              <a:t>, A. K. Malik, M. Imran, S. U. Islam and S. W.  Kim,  "A  Churn Prediction  Model  Using Random Forest:  Analysis  of Machine  Learning Techniques  for  Churn Prediction  and  Factor Identification  in  Telecom Sector," in IEEE Access, vol. 7,  pp.  60134-60149,  2019.</a:t>
            </a:r>
            <a:endParaRPr lang="en-IN" dirty="0"/>
          </a:p>
          <a:p>
            <a:endParaRPr lang="en-IN" dirty="0"/>
          </a:p>
          <a:p>
            <a:pPr marL="285750" lvl="0" indent="-285750">
              <a:buFont typeface="Arial" pitchFamily="34" charset="0"/>
              <a:buChar char="•"/>
            </a:pPr>
            <a:r>
              <a:rPr lang="en-US" dirty="0"/>
              <a:t> </a:t>
            </a:r>
            <a:r>
              <a:rPr lang="en-US" dirty="0" err="1"/>
              <a:t>Ahmet</a:t>
            </a:r>
            <a:r>
              <a:rPr lang="en-US" dirty="0"/>
              <a:t>  </a:t>
            </a:r>
            <a:r>
              <a:rPr lang="en-US" dirty="0" err="1"/>
              <a:t>Tuğrul</a:t>
            </a:r>
            <a:r>
              <a:rPr lang="en-US" dirty="0"/>
              <a:t>  </a:t>
            </a:r>
            <a:r>
              <a:rPr lang="en-US" dirty="0" err="1"/>
              <a:t>Bayrak</a:t>
            </a:r>
            <a:r>
              <a:rPr lang="en-US" dirty="0"/>
              <a:t>, </a:t>
            </a:r>
            <a:r>
              <a:rPr lang="en-US" dirty="0" err="1"/>
              <a:t>Asmin</a:t>
            </a:r>
            <a:r>
              <a:rPr lang="en-US" dirty="0"/>
              <a:t>  </a:t>
            </a:r>
            <a:r>
              <a:rPr lang="en-US" dirty="0" err="1"/>
              <a:t>Alev</a:t>
            </a:r>
            <a:r>
              <a:rPr lang="en-US" dirty="0"/>
              <a:t>  </a:t>
            </a:r>
            <a:r>
              <a:rPr lang="en-US" dirty="0" err="1"/>
              <a:t>Aktaş</a:t>
            </a:r>
            <a:r>
              <a:rPr lang="en-US" dirty="0"/>
              <a:t>,  </a:t>
            </a:r>
            <a:r>
              <a:rPr lang="en-US" dirty="0" err="1"/>
              <a:t>Orkun</a:t>
            </a:r>
            <a:r>
              <a:rPr lang="en-US" dirty="0"/>
              <a:t> </a:t>
            </a:r>
            <a:r>
              <a:rPr lang="en-US" dirty="0" err="1"/>
              <a:t>Susuz</a:t>
            </a:r>
            <a:r>
              <a:rPr lang="en-US" dirty="0"/>
              <a:t>,  </a:t>
            </a:r>
            <a:r>
              <a:rPr lang="en-US" dirty="0" err="1"/>
              <a:t>Okan</a:t>
            </a:r>
            <a:r>
              <a:rPr lang="en-US" dirty="0"/>
              <a:t> </a:t>
            </a:r>
            <a:r>
              <a:rPr lang="en-US" dirty="0" err="1"/>
              <a:t>Tunalı</a:t>
            </a:r>
            <a:r>
              <a:rPr lang="en-US" dirty="0"/>
              <a:t>. ”Churn Prediction  with  Sequential Data Using Long Short Term Memory”[2021]</a:t>
            </a:r>
            <a:endParaRPr lang="en-IN" dirty="0"/>
          </a:p>
          <a:p>
            <a:pPr lvl="0"/>
            <a:endParaRPr lang="en-IN" i="1" dirty="0"/>
          </a:p>
          <a:p>
            <a:pPr marL="285750" indent="-285750">
              <a:buFont typeface="Arial" pitchFamily="34" charset="0"/>
              <a:buChar char="•"/>
            </a:pPr>
            <a:endParaRPr lang="en-IN" i="1" dirty="0">
              <a:latin typeface="Arial" panose="020B0604020202020204" pitchFamily="34" charset="0"/>
              <a:cs typeface="Arial" panose="020B0604020202020204"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135908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9D82EA-6098-704F-AD4D-D13A499C492D}"/>
              </a:ext>
            </a:extLst>
          </p:cNvPr>
          <p:cNvSpPr txBox="1"/>
          <p:nvPr/>
        </p:nvSpPr>
        <p:spPr>
          <a:xfrm>
            <a:off x="1526017" y="2415401"/>
            <a:ext cx="8401412" cy="1862048"/>
          </a:xfrm>
          <a:prstGeom prst="rect">
            <a:avLst/>
          </a:prstGeom>
          <a:noFill/>
        </p:spPr>
        <p:txBody>
          <a:bodyPr wrap="square" rtlCol="0">
            <a:spAutoFit/>
          </a:bodyPr>
          <a:lstStyle/>
          <a:p>
            <a:pPr algn="ctr"/>
            <a:r>
              <a:rPr lang="en-US" sz="11500" b="1" i="1" dirty="0"/>
              <a:t>Thank You</a:t>
            </a:r>
            <a:endParaRPr lang="en-IN" sz="11500" b="1" i="1" dirty="0"/>
          </a:p>
        </p:txBody>
      </p:sp>
      <p:sp>
        <p:nvSpPr>
          <p:cNvPr id="4" name="Rectangle 3">
            <a:extLst>
              <a:ext uri="{FF2B5EF4-FFF2-40B4-BE49-F238E27FC236}">
                <a16:creationId xmlns:a16="http://schemas.microsoft.com/office/drawing/2014/main" xmlns=""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2.jpeg"/>
          <p:cNvPicPr/>
          <p:nvPr/>
        </p:nvPicPr>
        <p:blipFill>
          <a:blip r:embed="rId2" cstate="print"/>
          <a:stretch>
            <a:fillRect/>
          </a:stretch>
        </p:blipFill>
        <p:spPr>
          <a:xfrm>
            <a:off x="9434146" y="158667"/>
            <a:ext cx="2615780" cy="617328"/>
          </a:xfrm>
          <a:prstGeom prst="rect">
            <a:avLst/>
          </a:prstGeom>
        </p:spPr>
      </p:pic>
      <p:pic>
        <p:nvPicPr>
          <p:cNvPr id="6"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325927" y="248626"/>
            <a:ext cx="7530363" cy="1692771"/>
          </a:xfrm>
          <a:prstGeom prst="rect">
            <a:avLst/>
          </a:prstGeom>
          <a:noFill/>
        </p:spPr>
        <p:txBody>
          <a:bodyPr wrap="square" rtlCol="0">
            <a:spAutoFit/>
          </a:bodyPr>
          <a:lstStyle/>
          <a:p>
            <a:endParaRPr lang="en-US" sz="3200" b="1" dirty="0" smtClean="0">
              <a:solidFill>
                <a:srgbClr val="46B0FA"/>
              </a:solidFill>
              <a:latin typeface="Arial" panose="020B0604020202020204" pitchFamily="34" charset="0"/>
              <a:cs typeface="Arial" panose="020B0604020202020204" pitchFamily="34" charset="0"/>
            </a:endParaRPr>
          </a:p>
          <a:p>
            <a:endParaRPr lang="en-US" sz="2400" b="1" dirty="0" smtClean="0"/>
          </a:p>
          <a:p>
            <a:endParaRPr lang="en-US" sz="2400" b="1" dirty="0"/>
          </a:p>
          <a:p>
            <a:r>
              <a:rPr lang="en-US" sz="2400" b="1" dirty="0" smtClean="0"/>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66168532-D141-4AB0-BD29-1663F2877B3E}"/>
              </a:ext>
            </a:extLst>
          </p:cNvPr>
          <p:cNvSpPr txBox="1"/>
          <p:nvPr/>
        </p:nvSpPr>
        <p:spPr>
          <a:xfrm>
            <a:off x="534823" y="1530770"/>
            <a:ext cx="4650377" cy="4708981"/>
          </a:xfrm>
          <a:prstGeom prst="rect">
            <a:avLst/>
          </a:prstGeom>
          <a:noFill/>
        </p:spPr>
        <p:txBody>
          <a:bodyPr wrap="square" rtlCol="0">
            <a:spAutoFit/>
          </a:bodyPr>
          <a:lstStyle/>
          <a:p>
            <a:pPr marL="342900" indent="-342900">
              <a:buFont typeface="Courier New" pitchFamily="49" charset="0"/>
              <a:buChar char="o"/>
            </a:pPr>
            <a:endParaRPr lang="en-US" sz="2000" dirty="0" smtClean="0">
              <a:latin typeface="Arial" panose="020B0604020202020204" pitchFamily="34" charset="0"/>
              <a:cs typeface="Arial" panose="020B0604020202020204" pitchFamily="34" charset="0"/>
            </a:endParaRPr>
          </a:p>
          <a:p>
            <a:pPr marL="342900" indent="-342900">
              <a:buFont typeface="Courier New" pitchFamily="49" charset="0"/>
              <a:buChar char="o"/>
            </a:pPr>
            <a:endParaRPr lang="en-US" sz="20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smtClean="0">
                <a:latin typeface="Arial" panose="020B0604020202020204" pitchFamily="34" charset="0"/>
                <a:cs typeface="Arial" panose="020B0604020202020204" pitchFamily="34" charset="0"/>
              </a:rPr>
              <a:t>Introduction</a:t>
            </a: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Literature Review</a:t>
            </a: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Objectives</a:t>
            </a: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Methodology</a:t>
            </a: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Working Model</a:t>
            </a: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Results</a:t>
            </a: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Conclusion</a:t>
            </a:r>
          </a:p>
          <a:p>
            <a:pPr marL="285750" indent="-285750">
              <a:buFont typeface="Courier New" pitchFamily="49" charset="0"/>
              <a:buChar char="o"/>
            </a:pPr>
            <a:endParaRPr lang="en-US" sz="1600" dirty="0">
              <a:latin typeface="Arial" panose="020B0604020202020204" pitchFamily="34" charset="0"/>
              <a:cs typeface="Arial" panose="020B0604020202020204" pitchFamily="34" charset="0"/>
            </a:endParaRPr>
          </a:p>
          <a:p>
            <a:pPr marL="285750" indent="-285750">
              <a:buFont typeface="Courier New" pitchFamily="49" charset="0"/>
              <a:buChar char="o"/>
            </a:pPr>
            <a:r>
              <a:rPr lang="en-US" sz="1600" dirty="0">
                <a:latin typeface="Arial" panose="020B0604020202020204" pitchFamily="34" charset="0"/>
                <a:cs typeface="Arial" panose="020B0604020202020204" pitchFamily="34" charset="0"/>
              </a:rPr>
              <a:t>References </a:t>
            </a:r>
          </a:p>
          <a:p>
            <a:pPr marL="285750" indent="-285750">
              <a:buFont typeface="Courier New" pitchFamily="49" charset="0"/>
              <a:buChar char="o"/>
            </a:pPr>
            <a:endParaRPr lang="en-IN" dirty="0">
              <a:latin typeface="Arial" panose="020B0604020202020204" pitchFamily="34" charset="0"/>
              <a:cs typeface="Arial" panose="020B0604020202020204" pitchFamily="34" charset="0"/>
            </a:endParaRPr>
          </a:p>
        </p:txBody>
      </p:sp>
      <p:pic>
        <p:nvPicPr>
          <p:cNvPr id="5" name="image2.jpeg"/>
          <p:cNvPicPr/>
          <p:nvPr/>
        </p:nvPicPr>
        <p:blipFill>
          <a:blip r:embed="rId2" cstate="print"/>
          <a:stretch>
            <a:fillRect/>
          </a:stretch>
        </p:blipFill>
        <p:spPr>
          <a:xfrm>
            <a:off x="9214338" y="122133"/>
            <a:ext cx="2769577" cy="739513"/>
          </a:xfrm>
          <a:prstGeom prst="rect">
            <a:avLst/>
          </a:prstGeom>
        </p:spPr>
      </p:pic>
      <p:pic>
        <p:nvPicPr>
          <p:cNvPr id="6" name="image1.jpeg"/>
          <p:cNvPicPr/>
          <p:nvPr/>
        </p:nvPicPr>
        <p:blipFill>
          <a:blip r:embed="rId3" cstate="print"/>
          <a:stretch>
            <a:fillRect/>
          </a:stretch>
        </p:blipFill>
        <p:spPr>
          <a:xfrm>
            <a:off x="130390" y="150471"/>
            <a:ext cx="3009851" cy="712083"/>
          </a:xfrm>
          <a:prstGeom prst="rect">
            <a:avLst/>
          </a:prstGeom>
        </p:spPr>
      </p:pic>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651" y="1393323"/>
            <a:ext cx="11151233" cy="4924425"/>
          </a:xfrm>
          <a:prstGeom prst="rect">
            <a:avLst/>
          </a:prstGeom>
          <a:noFill/>
        </p:spPr>
        <p:txBody>
          <a:bodyPr wrap="square" rtlCol="0">
            <a:spAutoFit/>
          </a:bodyPr>
          <a:lstStyle/>
          <a:p>
            <a:pPr algn="just"/>
            <a:r>
              <a:rPr lang="en-US" sz="2000" b="1" dirty="0"/>
              <a:t>Motivation</a:t>
            </a:r>
            <a:endParaRPr lang="en-US" b="1" dirty="0"/>
          </a:p>
          <a:p>
            <a:pPr algn="just"/>
            <a:endParaRPr lang="en-US" b="1" dirty="0"/>
          </a:p>
          <a:p>
            <a:pPr algn="just"/>
            <a:r>
              <a:rPr lang="en-US" dirty="0"/>
              <a:t>In the competitive telecom sector, curbing customer churn is vital. Our project's essence is enabling predictive insights through data analysis, enhancing customer retention strategies. By decoding hidden patterns, we empower companies to proactively engage customers, fostering lasting loyalty and reshaping the industry landscape.</a:t>
            </a:r>
            <a:endParaRPr lang="en-US" dirty="0">
              <a:latin typeface="Arial" panose="020B0604020202020204" pitchFamily="34" charset="0"/>
              <a:cs typeface="Arial" panose="020B0604020202020204" pitchFamily="34" charset="0"/>
            </a:endParaRPr>
          </a:p>
          <a:p>
            <a:pPr algn="just"/>
            <a:endParaRPr lang="en-US" sz="2000" b="1" dirty="0"/>
          </a:p>
          <a:p>
            <a:pPr algn="just"/>
            <a:r>
              <a:rPr lang="en-US" sz="2000" b="1" dirty="0"/>
              <a:t>Problem Statement</a:t>
            </a:r>
          </a:p>
          <a:p>
            <a:pPr algn="just"/>
            <a:r>
              <a:rPr lang="en-US" dirty="0"/>
              <a:t>In the telecom world, losing customers is a big problem. The company wants to stop this from happening by figuring out which customers might leave. We will use past customer information to build models that predict who might leave. This will help the company take actions to keep those customers happy and stay with them.</a:t>
            </a:r>
            <a:endParaRPr lang="en-US" dirty="0">
              <a:latin typeface="Arial" panose="020B0604020202020204" pitchFamily="34" charset="0"/>
              <a:cs typeface="Arial" panose="020B0604020202020204" pitchFamily="34" charset="0"/>
            </a:endParaRPr>
          </a:p>
          <a:p>
            <a:pPr algn="just"/>
            <a:endParaRPr lang="en-US" dirty="0">
              <a:solidFill>
                <a:srgbClr val="FF0000"/>
              </a:solidFill>
              <a:latin typeface="Arial" panose="020B0604020202020204" pitchFamily="34" charset="0"/>
              <a:cs typeface="Arial" panose="020B0604020202020204" pitchFamily="34" charset="0"/>
            </a:endParaRPr>
          </a:p>
          <a:p>
            <a:pPr algn="just"/>
            <a:r>
              <a:rPr lang="en-US" sz="2000" b="1" dirty="0"/>
              <a:t>Area of application</a:t>
            </a:r>
          </a:p>
          <a:p>
            <a:pPr algn="just"/>
            <a:r>
              <a:rPr lang="en-US" dirty="0"/>
              <a:t>The application of our project extends to the entire telecommunication industry. Companies facing customer churn issues can benefit from our predictive insights. Whether it's mobile, internet, or other telecom services, our models offer actionable strategies to retain customers. By enhancing customer satisfaction and loyalty, our project's outcomes can reshape how telecommunication services are delivered and received.</a:t>
            </a:r>
            <a:endParaRPr lang="en-US" dirty="0">
              <a:latin typeface="Arial" panose="020B0604020202020204" pitchFamily="34" charset="0"/>
              <a:cs typeface="Arial" panose="020B0604020202020204" pitchFamily="34" charset="0"/>
            </a:endParaRPr>
          </a:p>
          <a:p>
            <a:endParaRPr lang="en-IN" dirty="0"/>
          </a:p>
        </p:txBody>
      </p:sp>
      <p:sp>
        <p:nvSpPr>
          <p:cNvPr id="3" name="TextBox 2"/>
          <p:cNvSpPr txBox="1"/>
          <p:nvPr/>
        </p:nvSpPr>
        <p:spPr>
          <a:xfrm>
            <a:off x="410651" y="775995"/>
            <a:ext cx="1777794" cy="830997"/>
          </a:xfrm>
          <a:prstGeom prst="rect">
            <a:avLst/>
          </a:prstGeom>
          <a:noFill/>
        </p:spPr>
        <p:txBody>
          <a:bodyPr wrap="none" rtlCol="0">
            <a:spAutoFit/>
          </a:bodyPr>
          <a:lstStyle/>
          <a:p>
            <a:r>
              <a:rPr lang="en-US" sz="2400" b="1" dirty="0"/>
              <a:t>Introduction</a:t>
            </a:r>
            <a:endParaRPr lang="en-IN" sz="2400" b="1" dirty="0"/>
          </a:p>
          <a:p>
            <a:endParaRPr lang="en-IN" sz="2400" dirty="0"/>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0" y="150471"/>
            <a:ext cx="3009851" cy="712083"/>
          </a:xfrm>
          <a:prstGeom prst="rect">
            <a:avLst/>
          </a:prstGeom>
        </p:spPr>
      </p:pic>
    </p:spTree>
    <p:extLst>
      <p:ext uri="{BB962C8B-B14F-4D97-AF65-F5344CB8AC3E}">
        <p14:creationId xmlns:p14="http://schemas.microsoft.com/office/powerpoint/2010/main" val="20955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168532-D141-4AB0-BD29-1663F2877B3E}"/>
              </a:ext>
            </a:extLst>
          </p:cNvPr>
          <p:cNvSpPr txBox="1"/>
          <p:nvPr/>
        </p:nvSpPr>
        <p:spPr>
          <a:xfrm>
            <a:off x="447040" y="934721"/>
            <a:ext cx="11399520" cy="6124754"/>
          </a:xfrm>
          <a:prstGeom prst="rect">
            <a:avLst/>
          </a:prstGeom>
          <a:noFill/>
        </p:spPr>
        <p:txBody>
          <a:bodyPr wrap="square" rtlCol="0">
            <a:spAutoFit/>
          </a:bodyPr>
          <a:lstStyle/>
          <a:p>
            <a:pPr algn="just"/>
            <a:r>
              <a:rPr lang="en-US" sz="2400" b="1" dirty="0"/>
              <a:t>Technical background of project</a:t>
            </a:r>
          </a:p>
          <a:p>
            <a:pPr algn="just"/>
            <a:endParaRPr lang="en-US" sz="2000" dirty="0">
              <a:latin typeface="Arial" panose="020B0604020202020204" pitchFamily="34" charset="0"/>
              <a:cs typeface="Arial" panose="020B0604020202020204" pitchFamily="34" charset="0"/>
            </a:endParaRPr>
          </a:p>
          <a:p>
            <a:r>
              <a:rPr lang="en-IN" dirty="0"/>
              <a:t>Our project employs Logistic Regression, Support Vector Machines (SVM), and Random Forest, crucial algorithms for predicting customer churn</a:t>
            </a:r>
            <a:r>
              <a:rPr lang="en-IN" dirty="0" smtClean="0"/>
              <a:t>.</a:t>
            </a:r>
          </a:p>
          <a:p>
            <a:pPr marL="285750" indent="-285750">
              <a:buFont typeface="Courier New" pitchFamily="49" charset="0"/>
              <a:buChar char="o"/>
            </a:pPr>
            <a:endParaRPr lang="en-IN" dirty="0"/>
          </a:p>
          <a:p>
            <a:pPr marL="285750" indent="-285750">
              <a:buFont typeface="Courier New" pitchFamily="49" charset="0"/>
              <a:buChar char="o"/>
            </a:pPr>
            <a:r>
              <a:rPr lang="en-IN" b="1" dirty="0"/>
              <a:t>Logistic Regression</a:t>
            </a:r>
            <a:r>
              <a:rPr lang="en-IN" dirty="0"/>
              <a:t> calculates the likelihood of churn based on customer attributes. </a:t>
            </a:r>
            <a:endParaRPr lang="en-IN" dirty="0" smtClean="0"/>
          </a:p>
          <a:p>
            <a:pPr marL="285750" indent="-285750">
              <a:buFont typeface="Courier New" pitchFamily="49" charset="0"/>
              <a:buChar char="o"/>
            </a:pPr>
            <a:endParaRPr lang="en-IN" b="1" dirty="0"/>
          </a:p>
          <a:p>
            <a:pPr marL="285750" indent="-285750">
              <a:buFont typeface="Courier New" pitchFamily="49" charset="0"/>
              <a:buChar char="o"/>
            </a:pPr>
            <a:r>
              <a:rPr lang="en-IN" b="1" dirty="0" smtClean="0"/>
              <a:t>SVM</a:t>
            </a:r>
            <a:r>
              <a:rPr lang="en-IN" dirty="0" smtClean="0"/>
              <a:t> </a:t>
            </a:r>
            <a:r>
              <a:rPr lang="en-IN" dirty="0"/>
              <a:t>optimally separates churned and non-churned customers. </a:t>
            </a:r>
            <a:endParaRPr lang="en-IN" dirty="0" smtClean="0"/>
          </a:p>
          <a:p>
            <a:pPr marL="285750" indent="-285750">
              <a:buFont typeface="Courier New" pitchFamily="49" charset="0"/>
              <a:buChar char="o"/>
            </a:pPr>
            <a:endParaRPr lang="en-IN" b="1" dirty="0"/>
          </a:p>
          <a:p>
            <a:pPr marL="285750" indent="-285750">
              <a:buFont typeface="Courier New" pitchFamily="49" charset="0"/>
              <a:buChar char="o"/>
            </a:pPr>
            <a:r>
              <a:rPr lang="en-IN" b="1" dirty="0" smtClean="0"/>
              <a:t>Random </a:t>
            </a:r>
            <a:r>
              <a:rPr lang="en-IN" b="1" dirty="0"/>
              <a:t>Forest</a:t>
            </a:r>
            <a:r>
              <a:rPr lang="en-IN" dirty="0"/>
              <a:t> combines decision trees for robust predictions.</a:t>
            </a:r>
          </a:p>
          <a:p>
            <a:pPr marL="285750" indent="-285750">
              <a:buFont typeface="Courier New" pitchFamily="49" charset="0"/>
              <a:buChar char="o"/>
            </a:pPr>
            <a:endParaRPr lang="en-IN" dirty="0" smtClean="0"/>
          </a:p>
          <a:p>
            <a:pPr marL="285750" indent="-285750">
              <a:buFont typeface="Courier New" pitchFamily="49" charset="0"/>
              <a:buChar char="o"/>
            </a:pPr>
            <a:r>
              <a:rPr lang="en-IN" b="1" dirty="0" smtClean="0"/>
              <a:t>Data </a:t>
            </a:r>
            <a:r>
              <a:rPr lang="en-IN" b="1" dirty="0" err="1"/>
              <a:t>preprocessing</a:t>
            </a:r>
            <a:r>
              <a:rPr lang="en-IN" b="1" dirty="0"/>
              <a:t> </a:t>
            </a:r>
            <a:r>
              <a:rPr lang="en-IN" dirty="0"/>
              <a:t>handles missing values, normalization, and dataset splitting. We optimize each algorithm's parameters for accurate predictions</a:t>
            </a:r>
            <a:r>
              <a:rPr lang="en-IN" dirty="0" smtClean="0"/>
              <a:t>.</a:t>
            </a:r>
          </a:p>
          <a:p>
            <a:pPr marL="285750" indent="-285750">
              <a:buFont typeface="Courier New" pitchFamily="49" charset="0"/>
              <a:buChar char="o"/>
            </a:pPr>
            <a:endParaRPr lang="en-IN" dirty="0"/>
          </a:p>
          <a:p>
            <a:pPr marL="285750" indent="-285750">
              <a:buFont typeface="Courier New" pitchFamily="49" charset="0"/>
              <a:buChar char="o"/>
            </a:pPr>
            <a:r>
              <a:rPr lang="en-IN" b="1" dirty="0"/>
              <a:t>Metrics</a:t>
            </a:r>
            <a:r>
              <a:rPr lang="en-IN" dirty="0"/>
              <a:t> like accuracy, precision, recall, and F1-score evaluate model performance</a:t>
            </a:r>
            <a:r>
              <a:rPr lang="en-IN" dirty="0" smtClean="0"/>
              <a:t>.</a:t>
            </a:r>
          </a:p>
          <a:p>
            <a:endParaRPr lang="en-IN" dirty="0"/>
          </a:p>
          <a:p>
            <a:r>
              <a:rPr lang="en-IN" dirty="0"/>
              <a:t>In summary, our technical approach blends these algorithms to predict churn, enhancing customer retention strategies.</a:t>
            </a:r>
          </a:p>
          <a:p>
            <a:pPr algn="just"/>
            <a:endParaRPr lang="en-US" sz="2000" dirty="0">
              <a:solidFill>
                <a:srgbClr val="FF0000"/>
              </a:solidFill>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1" y="150472"/>
            <a:ext cx="2498510" cy="552914"/>
          </a:xfrm>
          <a:prstGeom prst="rect">
            <a:avLst/>
          </a:prstGeom>
        </p:spPr>
      </p:pic>
    </p:spTree>
    <p:extLst>
      <p:ext uri="{BB962C8B-B14F-4D97-AF65-F5344CB8AC3E}">
        <p14:creationId xmlns:p14="http://schemas.microsoft.com/office/powerpoint/2010/main" val="81406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8336" y="1396148"/>
            <a:ext cx="11035323" cy="5447645"/>
          </a:xfrm>
          <a:prstGeom prst="rect">
            <a:avLst/>
          </a:prstGeom>
        </p:spPr>
        <p:txBody>
          <a:bodyPr wrap="square">
            <a:spAutoFit/>
          </a:bodyPr>
          <a:lstStyle/>
          <a:p>
            <a:pPr fontAlgn="base"/>
            <a:r>
              <a:rPr lang="en-US" sz="2000" b="1" dirty="0"/>
              <a:t>The data set includes information about:</a:t>
            </a:r>
            <a:endParaRPr lang="en-US" sz="2000" dirty="0"/>
          </a:p>
          <a:p>
            <a:pPr fontAlgn="base"/>
            <a:endParaRPr lang="en-US" sz="2000" dirty="0" smtClean="0"/>
          </a:p>
          <a:p>
            <a:pPr marL="342900" indent="-342900" algn="just" fontAlgn="base">
              <a:buFont typeface="Courier New" pitchFamily="49" charset="0"/>
              <a:buChar char="o"/>
            </a:pPr>
            <a:r>
              <a:rPr lang="en-US" dirty="0" smtClean="0"/>
              <a:t>Customers </a:t>
            </a:r>
            <a:r>
              <a:rPr lang="en-US" dirty="0"/>
              <a:t>who left within the last month – the column is called </a:t>
            </a:r>
            <a:r>
              <a:rPr lang="en-US" dirty="0" smtClean="0"/>
              <a:t>Churn</a:t>
            </a:r>
          </a:p>
          <a:p>
            <a:pPr marL="342900" indent="-342900" algn="just" fontAlgn="base">
              <a:buFont typeface="Courier New" pitchFamily="49" charset="0"/>
              <a:buChar char="o"/>
            </a:pPr>
            <a:endParaRPr lang="en-US" dirty="0"/>
          </a:p>
          <a:p>
            <a:pPr marL="342900" indent="-342900" algn="just" fontAlgn="base">
              <a:buFont typeface="Courier New" pitchFamily="49" charset="0"/>
              <a:buChar char="o"/>
            </a:pPr>
            <a:r>
              <a:rPr lang="en-US" dirty="0"/>
              <a:t>Services that each customer has signed up for – phone, multiple lines, internet, online security, online backup, device protection, tech support, and streaming TV and </a:t>
            </a:r>
            <a:r>
              <a:rPr lang="en-US" dirty="0" smtClean="0"/>
              <a:t>movies</a:t>
            </a:r>
          </a:p>
          <a:p>
            <a:pPr marL="342900" indent="-342900" algn="just" fontAlgn="base">
              <a:buFont typeface="Courier New" pitchFamily="49" charset="0"/>
              <a:buChar char="o"/>
            </a:pPr>
            <a:endParaRPr lang="en-US" dirty="0"/>
          </a:p>
          <a:p>
            <a:pPr marL="342900" indent="-342900" algn="just" fontAlgn="base">
              <a:buFont typeface="Courier New" pitchFamily="49" charset="0"/>
              <a:buChar char="o"/>
            </a:pPr>
            <a:r>
              <a:rPr lang="en-US" dirty="0"/>
              <a:t>Customer account information – how long they’ve been a customer, contract, payment method, paperless billing, monthly charges, and total </a:t>
            </a:r>
            <a:r>
              <a:rPr lang="en-US" dirty="0" smtClean="0"/>
              <a:t>charges</a:t>
            </a:r>
          </a:p>
          <a:p>
            <a:pPr marL="342900" indent="-342900" algn="just" fontAlgn="base">
              <a:buFont typeface="Courier New" pitchFamily="49" charset="0"/>
              <a:buChar char="o"/>
            </a:pPr>
            <a:endParaRPr lang="en-US" dirty="0"/>
          </a:p>
          <a:p>
            <a:pPr marL="342900" indent="-342900" algn="just" fontAlgn="base">
              <a:buFont typeface="Courier New" pitchFamily="49" charset="0"/>
              <a:buChar char="o"/>
            </a:pPr>
            <a:r>
              <a:rPr lang="en-US" dirty="0"/>
              <a:t>Demographic info about customers – gender, age range, and if they have partners and </a:t>
            </a:r>
            <a:r>
              <a:rPr lang="en-US" dirty="0" smtClean="0"/>
              <a:t>dependents</a:t>
            </a:r>
          </a:p>
          <a:p>
            <a:pPr marL="342900" indent="-342900" algn="just" fontAlgn="base">
              <a:buFont typeface="Courier New" pitchFamily="49" charset="0"/>
              <a:buChar char="o"/>
            </a:pPr>
            <a:endParaRPr lang="en-US" dirty="0"/>
          </a:p>
          <a:p>
            <a:pPr marL="342900" indent="-342900" fontAlgn="base">
              <a:buFont typeface="Courier New" pitchFamily="49" charset="0"/>
              <a:buChar char="o"/>
            </a:pPr>
            <a:r>
              <a:rPr lang="en-US" dirty="0"/>
              <a:t>Each row in the dataset represents a customer, each column contains customer’s attributes described on the column Metadata</a:t>
            </a:r>
            <a:r>
              <a:rPr lang="en-US" dirty="0" smtClean="0"/>
              <a:t>.</a:t>
            </a:r>
          </a:p>
          <a:p>
            <a:pPr marL="342900" indent="-342900" fontAlgn="base">
              <a:buFont typeface="Courier New" pitchFamily="49" charset="0"/>
              <a:buChar char="o"/>
            </a:pPr>
            <a:endParaRPr lang="en-US" dirty="0"/>
          </a:p>
          <a:p>
            <a:pPr marL="342900" indent="-342900" fontAlgn="base">
              <a:buFont typeface="Courier New" pitchFamily="49" charset="0"/>
              <a:buChar char="o"/>
            </a:pPr>
            <a:r>
              <a:rPr lang="en-US" dirty="0"/>
              <a:t>The raw data contains 7043 rows (customers) and 21 columns (features</a:t>
            </a:r>
            <a:r>
              <a:rPr lang="en-US" dirty="0" smtClean="0"/>
              <a:t>).</a:t>
            </a:r>
          </a:p>
          <a:p>
            <a:pPr marL="342900" indent="-342900" fontAlgn="base">
              <a:buFont typeface="Courier New" pitchFamily="49" charset="0"/>
              <a:buChar char="o"/>
            </a:pPr>
            <a:endParaRPr lang="en-US" dirty="0"/>
          </a:p>
          <a:p>
            <a:pPr marL="342900" indent="-342900" fontAlgn="base">
              <a:buFont typeface="Courier New" pitchFamily="49" charset="0"/>
              <a:buChar char="o"/>
            </a:pPr>
            <a:r>
              <a:rPr lang="en-US" dirty="0"/>
              <a:t>The “Churn” column is our target.</a:t>
            </a:r>
          </a:p>
          <a:p>
            <a:pPr algn="just"/>
            <a:endParaRPr lang="en-IN" sz="2000" dirty="0">
              <a:latin typeface="Arial" panose="020B0604020202020204" pitchFamily="34" charset="0"/>
              <a:cs typeface="Arial" panose="020B0604020202020204" pitchFamily="34" charset="0"/>
            </a:endParaRPr>
          </a:p>
        </p:txBody>
      </p:sp>
      <p:sp>
        <p:nvSpPr>
          <p:cNvPr id="4" name="Rectangle 3"/>
          <p:cNvSpPr/>
          <p:nvPr/>
        </p:nvSpPr>
        <p:spPr>
          <a:xfrm>
            <a:off x="380141" y="785262"/>
            <a:ext cx="1830226" cy="461665"/>
          </a:xfrm>
          <a:prstGeom prst="rect">
            <a:avLst/>
          </a:prstGeom>
        </p:spPr>
        <p:txBody>
          <a:bodyPr wrap="square">
            <a:spAutoFit/>
          </a:bodyPr>
          <a:lstStyle/>
          <a:p>
            <a:pPr algn="just"/>
            <a:r>
              <a:rPr lang="en-US" sz="2400" b="1" dirty="0"/>
              <a:t>Dataset</a:t>
            </a:r>
            <a:endParaRPr lang="en-US" b="1"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1876621" y="4627096"/>
            <a:ext cx="333746" cy="369332"/>
          </a:xfrm>
          <a:prstGeom prst="rect">
            <a:avLst/>
          </a:prstGeom>
          <a:noFill/>
        </p:spPr>
        <p:txBody>
          <a:bodyPr wrap="none" rtlCol="0">
            <a:spAutoFit/>
          </a:bodyPr>
          <a:lstStyle/>
          <a:p>
            <a:r>
              <a:rPr lang="en-IN" dirty="0">
                <a:solidFill>
                  <a:schemeClr val="bg1"/>
                </a:solidFill>
              </a:rPr>
              <a:t>N</a:t>
            </a:r>
          </a:p>
        </p:txBody>
      </p:sp>
      <p:pic>
        <p:nvPicPr>
          <p:cNvPr id="6" name="image2.jpeg"/>
          <p:cNvPicPr/>
          <p:nvPr/>
        </p:nvPicPr>
        <p:blipFill>
          <a:blip r:embed="rId2" cstate="print"/>
          <a:stretch>
            <a:fillRect/>
          </a:stretch>
        </p:blipFill>
        <p:spPr>
          <a:xfrm>
            <a:off x="9434146" y="158667"/>
            <a:ext cx="2615780" cy="617328"/>
          </a:xfrm>
          <a:prstGeom prst="rect">
            <a:avLst/>
          </a:prstGeom>
        </p:spPr>
      </p:pic>
      <p:pic>
        <p:nvPicPr>
          <p:cNvPr id="8"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2457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519626" y="1099526"/>
            <a:ext cx="7530363" cy="461665"/>
          </a:xfrm>
          <a:prstGeom prst="rect">
            <a:avLst/>
          </a:prstGeom>
          <a:noFill/>
        </p:spPr>
        <p:txBody>
          <a:bodyPr wrap="square" rtlCol="0">
            <a:spAutoFit/>
          </a:bodyPr>
          <a:lstStyle/>
          <a:p>
            <a:r>
              <a:rPr lang="en-US" sz="2400" b="1" dirty="0"/>
              <a:t>Literature Review</a:t>
            </a:r>
          </a:p>
        </p:txBody>
      </p:sp>
      <p:sp>
        <p:nvSpPr>
          <p:cNvPr id="3" name="TextBox 2">
            <a:extLst>
              <a:ext uri="{FF2B5EF4-FFF2-40B4-BE49-F238E27FC236}">
                <a16:creationId xmlns:a16="http://schemas.microsoft.com/office/drawing/2014/main" xmlns="" id="{66168532-D141-4AB0-BD29-1663F2877B3E}"/>
              </a:ext>
            </a:extLst>
          </p:cNvPr>
          <p:cNvSpPr txBox="1"/>
          <p:nvPr/>
        </p:nvSpPr>
        <p:spPr>
          <a:xfrm>
            <a:off x="536735" y="1980360"/>
            <a:ext cx="10611169" cy="3416320"/>
          </a:xfrm>
          <a:prstGeom prst="rect">
            <a:avLst/>
          </a:prstGeom>
          <a:noFill/>
        </p:spPr>
        <p:txBody>
          <a:bodyPr wrap="square" rtlCol="0">
            <a:spAutoFit/>
          </a:bodyPr>
          <a:lstStyle/>
          <a:p>
            <a:endParaRPr lang="en-US" dirty="0" smtClean="0"/>
          </a:p>
          <a:p>
            <a:pPr algn="just"/>
            <a:endParaRPr lang="en-US" dirty="0"/>
          </a:p>
          <a:p>
            <a:pPr algn="just"/>
            <a:r>
              <a:rPr lang="en-US" dirty="0" smtClean="0"/>
              <a:t>Existing </a:t>
            </a:r>
            <a:r>
              <a:rPr lang="en-US" dirty="0"/>
              <a:t>research underscores the paramount importance of predicting customer churn in the dynamic telecom sector. Various studies accentuate the economic advantages of retaining existing customers as opposed to acquiring new ones. Leveraging data-driven techniques, notably machine learning, unveils concealed patterns within customer data, significantly enhancing the accuracy of churn prediction models. Furthermore, the significance of feature selection, sentiment analysis integration, and the role of predictive analytics cannot be understated in constructing precise models and crafting personalized retention strategies. Collectively, the literature review emphasizes that effective churn prediction plays a pivotal role in ensuring sustainable growth within the telecommunications industry. These insights have the potential to reshape customer-centric approaches and foster transformative outcomes for businesses in this domain.</a:t>
            </a:r>
            <a:br>
              <a:rPr lang="en-US" dirty="0"/>
            </a:br>
            <a:endPar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9440A309-0654-9C9D-9E84-3F025F3088BE}"/>
                  </a:ext>
                </a:extLst>
              </p14:cNvPr>
              <p14:cNvContentPartPr/>
              <p14:nvPr/>
            </p14:nvContentPartPr>
            <p14:xfrm>
              <a:off x="3728400" y="4023320"/>
              <a:ext cx="360" cy="360"/>
            </p14:xfrm>
          </p:contentPart>
        </mc:Choice>
        <mc:Fallback xmlns="">
          <p:pic>
            <p:nvPicPr>
              <p:cNvPr id="4" name="Ink 3">
                <a:extLst>
                  <a:ext uri="{FF2B5EF4-FFF2-40B4-BE49-F238E27FC236}">
                    <a16:creationId xmlns:a16="http://schemas.microsoft.com/office/drawing/2014/main" id="{9440A309-0654-9C9D-9E84-3F025F3088BE}"/>
                  </a:ext>
                </a:extLst>
              </p:cNvPr>
              <p:cNvPicPr/>
              <p:nvPr/>
            </p:nvPicPr>
            <p:blipFill>
              <a:blip r:embed="rId3"/>
              <a:stretch>
                <a:fillRect/>
              </a:stretch>
            </p:blipFill>
            <p:spPr>
              <a:xfrm>
                <a:off x="3724080" y="40190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xmlns="" id="{7404BEEC-9F8A-2EC7-A4D8-06D5B2AB5256}"/>
                  </a:ext>
                </a:extLst>
              </p14:cNvPr>
              <p14:cNvContentPartPr/>
              <p14:nvPr/>
            </p14:nvContentPartPr>
            <p14:xfrm>
              <a:off x="3189840" y="3688160"/>
              <a:ext cx="360" cy="360"/>
            </p14:xfrm>
          </p:contentPart>
        </mc:Choice>
        <mc:Fallback xmlns="">
          <p:pic>
            <p:nvPicPr>
              <p:cNvPr id="5" name="Ink 4">
                <a:extLst>
                  <a:ext uri="{FF2B5EF4-FFF2-40B4-BE49-F238E27FC236}">
                    <a16:creationId xmlns:a16="http://schemas.microsoft.com/office/drawing/2014/main" id="{7404BEEC-9F8A-2EC7-A4D8-06D5B2AB5256}"/>
                  </a:ext>
                </a:extLst>
              </p:cNvPr>
              <p:cNvPicPr/>
              <p:nvPr/>
            </p:nvPicPr>
            <p:blipFill>
              <a:blip r:embed="rId3"/>
              <a:stretch>
                <a:fillRect/>
              </a:stretch>
            </p:blipFill>
            <p:spPr>
              <a:xfrm>
                <a:off x="3185520" y="36838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xmlns="" id="{3F61975F-B8C5-60BE-9366-841968B8F0A2}"/>
                  </a:ext>
                </a:extLst>
              </p14:cNvPr>
              <p14:cNvContentPartPr/>
              <p14:nvPr/>
            </p14:nvContentPartPr>
            <p14:xfrm>
              <a:off x="3789600" y="4622720"/>
              <a:ext cx="360" cy="360"/>
            </p14:xfrm>
          </p:contentPart>
        </mc:Choice>
        <mc:Fallback xmlns="">
          <p:pic>
            <p:nvPicPr>
              <p:cNvPr id="6" name="Ink 5">
                <a:extLst>
                  <a:ext uri="{FF2B5EF4-FFF2-40B4-BE49-F238E27FC236}">
                    <a16:creationId xmlns:a16="http://schemas.microsoft.com/office/drawing/2014/main" id="{3F61975F-B8C5-60BE-9366-841968B8F0A2}"/>
                  </a:ext>
                </a:extLst>
              </p:cNvPr>
              <p:cNvPicPr/>
              <p:nvPr/>
            </p:nvPicPr>
            <p:blipFill>
              <a:blip r:embed="rId3"/>
              <a:stretch>
                <a:fillRect/>
              </a:stretch>
            </p:blipFill>
            <p:spPr>
              <a:xfrm>
                <a:off x="3785280" y="46184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92500F53-60F7-DAF2-711A-E93749BB5EAA}"/>
                  </a:ext>
                </a:extLst>
              </p14:cNvPr>
              <p14:cNvContentPartPr/>
              <p14:nvPr/>
            </p14:nvContentPartPr>
            <p14:xfrm>
              <a:off x="5841960" y="5313560"/>
              <a:ext cx="360" cy="360"/>
            </p14:xfrm>
          </p:contentPart>
        </mc:Choice>
        <mc:Fallback xmlns="">
          <p:pic>
            <p:nvPicPr>
              <p:cNvPr id="7" name="Ink 6">
                <a:extLst>
                  <a:ext uri="{FF2B5EF4-FFF2-40B4-BE49-F238E27FC236}">
                    <a16:creationId xmlns:a16="http://schemas.microsoft.com/office/drawing/2014/main" id="{92500F53-60F7-DAF2-711A-E93749BB5EAA}"/>
                  </a:ext>
                </a:extLst>
              </p:cNvPr>
              <p:cNvPicPr/>
              <p:nvPr/>
            </p:nvPicPr>
            <p:blipFill>
              <a:blip r:embed="rId3"/>
              <a:stretch>
                <a:fillRect/>
              </a:stretch>
            </p:blipFill>
            <p:spPr>
              <a:xfrm>
                <a:off x="5837640" y="53092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xmlns="" id="{565A273A-E57D-BCBD-02EA-86FBC34E301A}"/>
                  </a:ext>
                </a:extLst>
              </p14:cNvPr>
              <p14:cNvContentPartPr/>
              <p14:nvPr/>
            </p14:nvContentPartPr>
            <p14:xfrm>
              <a:off x="1859280" y="4561520"/>
              <a:ext cx="360" cy="360"/>
            </p14:xfrm>
          </p:contentPart>
        </mc:Choice>
        <mc:Fallback xmlns="">
          <p:pic>
            <p:nvPicPr>
              <p:cNvPr id="8" name="Ink 7">
                <a:extLst>
                  <a:ext uri="{FF2B5EF4-FFF2-40B4-BE49-F238E27FC236}">
                    <a16:creationId xmlns:a16="http://schemas.microsoft.com/office/drawing/2014/main" id="{565A273A-E57D-BCBD-02EA-86FBC34E301A}"/>
                  </a:ext>
                </a:extLst>
              </p:cNvPr>
              <p:cNvPicPr/>
              <p:nvPr/>
            </p:nvPicPr>
            <p:blipFill>
              <a:blip r:embed="rId3"/>
              <a:stretch>
                <a:fillRect/>
              </a:stretch>
            </p:blipFill>
            <p:spPr>
              <a:xfrm>
                <a:off x="1854960" y="45572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xmlns="" id="{47F8E9DA-2564-3254-7D14-4A0A300A25EA}"/>
                  </a:ext>
                </a:extLst>
              </p14:cNvPr>
              <p14:cNvContentPartPr/>
              <p14:nvPr/>
            </p14:nvContentPartPr>
            <p14:xfrm>
              <a:off x="3566040" y="4988120"/>
              <a:ext cx="360" cy="360"/>
            </p14:xfrm>
          </p:contentPart>
        </mc:Choice>
        <mc:Fallback xmlns="">
          <p:pic>
            <p:nvPicPr>
              <p:cNvPr id="9" name="Ink 8">
                <a:extLst>
                  <a:ext uri="{FF2B5EF4-FFF2-40B4-BE49-F238E27FC236}">
                    <a16:creationId xmlns:a16="http://schemas.microsoft.com/office/drawing/2014/main" id="{47F8E9DA-2564-3254-7D14-4A0A300A25EA}"/>
                  </a:ext>
                </a:extLst>
              </p:cNvPr>
              <p:cNvPicPr/>
              <p:nvPr/>
            </p:nvPicPr>
            <p:blipFill>
              <a:blip r:embed="rId3"/>
              <a:stretch>
                <a:fillRect/>
              </a:stretch>
            </p:blipFill>
            <p:spPr>
              <a:xfrm>
                <a:off x="3561720" y="49838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xmlns="" id="{6807E9E1-CCA9-F72F-EC92-0CA9F15ED81C}"/>
                  </a:ext>
                </a:extLst>
              </p14:cNvPr>
              <p14:cNvContentPartPr/>
              <p14:nvPr/>
            </p14:nvContentPartPr>
            <p14:xfrm>
              <a:off x="3718680" y="4175600"/>
              <a:ext cx="360" cy="360"/>
            </p14:xfrm>
          </p:contentPart>
        </mc:Choice>
        <mc:Fallback xmlns="">
          <p:pic>
            <p:nvPicPr>
              <p:cNvPr id="10" name="Ink 9">
                <a:extLst>
                  <a:ext uri="{FF2B5EF4-FFF2-40B4-BE49-F238E27FC236}">
                    <a16:creationId xmlns:a16="http://schemas.microsoft.com/office/drawing/2014/main" id="{6807E9E1-CCA9-F72F-EC92-0CA9F15ED81C}"/>
                  </a:ext>
                </a:extLst>
              </p:cNvPr>
              <p:cNvPicPr/>
              <p:nvPr/>
            </p:nvPicPr>
            <p:blipFill>
              <a:blip r:embed="rId3"/>
              <a:stretch>
                <a:fillRect/>
              </a:stretch>
            </p:blipFill>
            <p:spPr>
              <a:xfrm>
                <a:off x="3714360" y="41712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xmlns="" id="{59B1B75F-CAE4-9D27-6DB2-DF9CF10B0485}"/>
                  </a:ext>
                </a:extLst>
              </p14:cNvPr>
              <p14:cNvContentPartPr/>
              <p14:nvPr/>
            </p14:nvContentPartPr>
            <p14:xfrm>
              <a:off x="4744320" y="4419320"/>
              <a:ext cx="360" cy="360"/>
            </p14:xfrm>
          </p:contentPart>
        </mc:Choice>
        <mc:Fallback xmlns="">
          <p:pic>
            <p:nvPicPr>
              <p:cNvPr id="11" name="Ink 10">
                <a:extLst>
                  <a:ext uri="{FF2B5EF4-FFF2-40B4-BE49-F238E27FC236}">
                    <a16:creationId xmlns:a16="http://schemas.microsoft.com/office/drawing/2014/main" id="{59B1B75F-CAE4-9D27-6DB2-DF9CF10B0485}"/>
                  </a:ext>
                </a:extLst>
              </p:cNvPr>
              <p:cNvPicPr/>
              <p:nvPr/>
            </p:nvPicPr>
            <p:blipFill>
              <a:blip r:embed="rId3"/>
              <a:stretch>
                <a:fillRect/>
              </a:stretch>
            </p:blipFill>
            <p:spPr>
              <a:xfrm>
                <a:off x="4740000" y="4415000"/>
                <a:ext cx="9000" cy="9000"/>
              </a:xfrm>
              <a:prstGeom prst="rect">
                <a:avLst/>
              </a:prstGeom>
            </p:spPr>
          </p:pic>
        </mc:Fallback>
      </mc:AlternateContent>
      <p:pic>
        <p:nvPicPr>
          <p:cNvPr id="12" name="image2.jpeg"/>
          <p:cNvPicPr/>
          <p:nvPr/>
        </p:nvPicPr>
        <p:blipFill>
          <a:blip r:embed="rId11" cstate="print"/>
          <a:stretch>
            <a:fillRect/>
          </a:stretch>
        </p:blipFill>
        <p:spPr>
          <a:xfrm>
            <a:off x="9434146" y="158667"/>
            <a:ext cx="2615780" cy="617328"/>
          </a:xfrm>
          <a:prstGeom prst="rect">
            <a:avLst/>
          </a:prstGeom>
        </p:spPr>
      </p:pic>
      <p:pic>
        <p:nvPicPr>
          <p:cNvPr id="13" name="image1.jpeg"/>
          <p:cNvPicPr/>
          <p:nvPr/>
        </p:nvPicPr>
        <p:blipFill>
          <a:blip r:embed="rId12"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9553" y="330859"/>
            <a:ext cx="2031465" cy="461665"/>
          </a:xfrm>
          <a:prstGeom prst="rect">
            <a:avLst/>
          </a:prstGeom>
        </p:spPr>
        <p:txBody>
          <a:bodyPr wrap="square">
            <a:spAutoFit/>
          </a:bodyPr>
          <a:lstStyle/>
          <a:p>
            <a:pPr lvl="0">
              <a:defRPr/>
            </a:pPr>
            <a:r>
              <a:rPr lang="en-US" sz="2400" b="1" dirty="0"/>
              <a:t>SWOT analysis</a:t>
            </a:r>
          </a:p>
        </p:txBody>
      </p:sp>
      <p:sp>
        <p:nvSpPr>
          <p:cNvPr id="3" name="Rectangle 2"/>
          <p:cNvSpPr/>
          <p:nvPr/>
        </p:nvSpPr>
        <p:spPr>
          <a:xfrm>
            <a:off x="577361" y="658254"/>
            <a:ext cx="10456399" cy="6289414"/>
          </a:xfrm>
          <a:prstGeom prst="rect">
            <a:avLst/>
          </a:prstGeom>
        </p:spPr>
        <p:txBody>
          <a:bodyPr wrap="square">
            <a:spAutoFit/>
          </a:bodyPr>
          <a:lstStyle/>
          <a:p>
            <a:r>
              <a:rPr lang="en-US" sz="2000" b="1" dirty="0"/>
              <a:t>Strengths:</a:t>
            </a:r>
            <a:endParaRPr lang="en-US" sz="2000" dirty="0"/>
          </a:p>
          <a:p>
            <a:endParaRPr lang="en-US" b="1" dirty="0" smtClean="0"/>
          </a:p>
          <a:p>
            <a:pPr marL="285750" indent="-285750">
              <a:buFont typeface="Courier New" pitchFamily="49" charset="0"/>
              <a:buChar char="o"/>
            </a:pPr>
            <a:r>
              <a:rPr lang="en-US" sz="1600" b="1" dirty="0" smtClean="0"/>
              <a:t>Data-Driven </a:t>
            </a:r>
            <a:r>
              <a:rPr lang="en-US" sz="1600" b="1" dirty="0"/>
              <a:t>Insights:</a:t>
            </a:r>
            <a:r>
              <a:rPr lang="en-US" sz="1600" dirty="0"/>
              <a:t> </a:t>
            </a:r>
            <a:r>
              <a:rPr lang="en-US" dirty="0"/>
              <a:t>O</a:t>
            </a:r>
            <a:r>
              <a:rPr lang="en-US" dirty="0" smtClean="0"/>
              <a:t>ur </a:t>
            </a:r>
            <a:r>
              <a:rPr lang="en-US" dirty="0"/>
              <a:t>project can provide deep insights into customer behavior and patterns</a:t>
            </a:r>
            <a:r>
              <a:rPr lang="en-US" dirty="0" smtClean="0"/>
              <a:t>.</a:t>
            </a:r>
            <a:endParaRPr lang="en-US" dirty="0"/>
          </a:p>
          <a:p>
            <a:pPr marL="285750" indent="-285750">
              <a:buFont typeface="Courier New" pitchFamily="49" charset="0"/>
              <a:buChar char="o"/>
            </a:pPr>
            <a:r>
              <a:rPr lang="en-US" sz="1600" b="1" dirty="0" smtClean="0"/>
              <a:t>Competitive </a:t>
            </a:r>
            <a:r>
              <a:rPr lang="en-US" sz="1600" b="1" dirty="0"/>
              <a:t>Advantage:</a:t>
            </a:r>
            <a:r>
              <a:rPr lang="en-US" sz="1600" dirty="0"/>
              <a:t> </a:t>
            </a:r>
            <a:r>
              <a:rPr lang="en-US" dirty="0"/>
              <a:t>Having accurate churn prediction models grants the company a competitive edge in the market by tailoring strategies for individual customer needs</a:t>
            </a:r>
            <a:r>
              <a:rPr lang="en-US" dirty="0" smtClean="0"/>
              <a:t>.</a:t>
            </a:r>
          </a:p>
          <a:p>
            <a:endParaRPr lang="en-US" dirty="0"/>
          </a:p>
          <a:p>
            <a:r>
              <a:rPr lang="en-US" sz="2000" b="1" dirty="0"/>
              <a:t>Weaknesses</a:t>
            </a:r>
            <a:r>
              <a:rPr lang="en-US" b="1" dirty="0" smtClean="0"/>
              <a:t>:</a:t>
            </a:r>
            <a:endParaRPr lang="en-US" dirty="0"/>
          </a:p>
          <a:p>
            <a:pPr marL="285750" indent="-285750">
              <a:buFont typeface="Courier New" pitchFamily="49" charset="0"/>
              <a:buChar char="o"/>
            </a:pPr>
            <a:r>
              <a:rPr lang="en-US" sz="1600" b="1" dirty="0"/>
              <a:t>Data Quality:</a:t>
            </a:r>
            <a:r>
              <a:rPr lang="en-US" sz="1600" dirty="0"/>
              <a:t> </a:t>
            </a:r>
            <a:r>
              <a:rPr lang="en-US" dirty="0"/>
              <a:t>Accuracy of predictions heavily relies on the quality and completeness of historical customer data</a:t>
            </a:r>
            <a:r>
              <a:rPr lang="en-US" dirty="0" smtClean="0"/>
              <a:t>.</a:t>
            </a:r>
            <a:endParaRPr lang="en-US" dirty="0"/>
          </a:p>
          <a:p>
            <a:pPr marL="285750" indent="-285750">
              <a:buFont typeface="Courier New" pitchFamily="49" charset="0"/>
              <a:buChar char="o"/>
            </a:pPr>
            <a:r>
              <a:rPr lang="en-US" sz="1600" b="1" dirty="0"/>
              <a:t>Complexity:</a:t>
            </a:r>
            <a:r>
              <a:rPr lang="en-US" sz="1600" dirty="0"/>
              <a:t> </a:t>
            </a:r>
            <a:r>
              <a:rPr lang="en-US" dirty="0"/>
              <a:t>Developing predictive models and integrating them into the company's operations might require technical expertise and time.</a:t>
            </a:r>
          </a:p>
          <a:p>
            <a:endParaRPr lang="en-US" b="1" dirty="0" smtClean="0"/>
          </a:p>
          <a:p>
            <a:r>
              <a:rPr lang="en-US" b="1" dirty="0" smtClean="0"/>
              <a:t>Opportunities:</a:t>
            </a:r>
          </a:p>
          <a:p>
            <a:endParaRPr lang="en-US" dirty="0"/>
          </a:p>
          <a:p>
            <a:pPr marL="285750" indent="-285750">
              <a:buFont typeface="Courier New" pitchFamily="49" charset="0"/>
              <a:buChar char="o"/>
            </a:pPr>
            <a:r>
              <a:rPr lang="en-US" sz="1600" b="1" dirty="0"/>
              <a:t>Market Leadership:</a:t>
            </a:r>
            <a:r>
              <a:rPr lang="en-US" sz="1600" dirty="0"/>
              <a:t> </a:t>
            </a:r>
            <a:r>
              <a:rPr lang="en-US" dirty="0"/>
              <a:t>Successful churn prediction can position the company as an industry leader in customer-centric services and strategies</a:t>
            </a:r>
            <a:r>
              <a:rPr lang="en-US" dirty="0" smtClean="0"/>
              <a:t>.</a:t>
            </a:r>
          </a:p>
          <a:p>
            <a:pPr marL="285750" indent="-285750">
              <a:buFont typeface="Courier New" pitchFamily="49" charset="0"/>
              <a:buChar char="o"/>
            </a:pPr>
            <a:endParaRPr lang="en-US" dirty="0"/>
          </a:p>
          <a:p>
            <a:r>
              <a:rPr lang="en-US" b="1" dirty="0" smtClean="0"/>
              <a:t>Threats</a:t>
            </a:r>
            <a:r>
              <a:rPr lang="en-US" b="1" dirty="0"/>
              <a:t>:</a:t>
            </a:r>
            <a:endParaRPr lang="en-US" dirty="0"/>
          </a:p>
          <a:p>
            <a:endParaRPr lang="en-US" b="1" dirty="0" smtClean="0"/>
          </a:p>
          <a:p>
            <a:pPr marL="285750" indent="-285750">
              <a:buFont typeface="Courier New" pitchFamily="49" charset="0"/>
              <a:buChar char="o"/>
            </a:pPr>
            <a:r>
              <a:rPr lang="en-US" sz="1600" b="1" dirty="0" smtClean="0"/>
              <a:t>Privacy </a:t>
            </a:r>
            <a:r>
              <a:rPr lang="en-US" sz="1600" b="1" dirty="0"/>
              <a:t>Concerns:</a:t>
            </a:r>
            <a:r>
              <a:rPr lang="en-US" sz="1600" dirty="0"/>
              <a:t> </a:t>
            </a:r>
            <a:r>
              <a:rPr lang="en-US" dirty="0"/>
              <a:t>Analyzing customer data might raise privacy concerns, necessitating adherence to stringent data protection regulations.</a:t>
            </a:r>
          </a:p>
          <a:p>
            <a:pPr algn="just">
              <a:lnSpc>
                <a:spcPct val="115000"/>
              </a:lnSpc>
              <a:spcAft>
                <a:spcPts val="100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266569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325926" y="612936"/>
            <a:ext cx="7530363" cy="461665"/>
          </a:xfrm>
          <a:prstGeom prst="rect">
            <a:avLst/>
          </a:prstGeom>
          <a:noFill/>
        </p:spPr>
        <p:txBody>
          <a:bodyPr wrap="square" rtlCol="0">
            <a:spAutoFit/>
          </a:bodyPr>
          <a:lstStyle/>
          <a:p>
            <a:r>
              <a:rPr lang="en-US" sz="2400" b="1" dirty="0"/>
              <a:t>Objective</a:t>
            </a:r>
            <a:endParaRPr lang="en-IN" sz="2400" b="1" dirty="0"/>
          </a:p>
        </p:txBody>
      </p:sp>
      <p:sp>
        <p:nvSpPr>
          <p:cNvPr id="3" name="TextBox 2">
            <a:extLst>
              <a:ext uri="{FF2B5EF4-FFF2-40B4-BE49-F238E27FC236}">
                <a16:creationId xmlns:a16="http://schemas.microsoft.com/office/drawing/2014/main" xmlns="" id="{66168532-D141-4AB0-BD29-1663F2877B3E}"/>
              </a:ext>
            </a:extLst>
          </p:cNvPr>
          <p:cNvSpPr txBox="1"/>
          <p:nvPr/>
        </p:nvSpPr>
        <p:spPr>
          <a:xfrm>
            <a:off x="457200" y="1064470"/>
            <a:ext cx="11236960" cy="5847755"/>
          </a:xfrm>
          <a:prstGeom prst="rect">
            <a:avLst/>
          </a:prstGeom>
          <a:noFill/>
        </p:spPr>
        <p:txBody>
          <a:bodyPr wrap="square" rtlCol="0">
            <a:spAutoFit/>
          </a:bodyPr>
          <a:lstStyle/>
          <a:p>
            <a:pPr algn="just"/>
            <a:r>
              <a:rPr lang="en-US" b="1" dirty="0"/>
              <a:t>Main Objective</a:t>
            </a:r>
          </a:p>
          <a:p>
            <a:pPr algn="just"/>
            <a:endParaRPr lang="en-US" sz="2000" dirty="0">
              <a:solidFill>
                <a:srgbClr val="FF0000"/>
              </a:solidFill>
              <a:latin typeface="Arial" panose="020B0604020202020204" pitchFamily="34" charset="0"/>
              <a:cs typeface="Arial" panose="020B0604020202020204" pitchFamily="34" charset="0"/>
            </a:endParaRPr>
          </a:p>
          <a:p>
            <a:pPr algn="just"/>
            <a:r>
              <a:rPr lang="en-US" dirty="0"/>
              <a:t>To develop an accurate and effective customer churn prediction model for a telecommunication company, enhancing customer retention strategies and contributing to business growth</a:t>
            </a:r>
            <a:r>
              <a:rPr lang="en-US" dirty="0" smtClean="0"/>
              <a:t>.</a:t>
            </a:r>
            <a:endParaRPr lang="en-US" dirty="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b="1" dirty="0"/>
              <a:t>Sub </a:t>
            </a:r>
            <a:r>
              <a:rPr lang="en-US" sz="2000" b="1" dirty="0" smtClean="0"/>
              <a:t>Objective</a:t>
            </a:r>
          </a:p>
          <a:p>
            <a:pPr algn="just"/>
            <a:endParaRPr lang="en-US" sz="2000" b="1" dirty="0"/>
          </a:p>
          <a:p>
            <a:pPr marL="285750" indent="-285750">
              <a:buFont typeface="Courier New" pitchFamily="49" charset="0"/>
              <a:buChar char="o"/>
            </a:pPr>
            <a:r>
              <a:rPr lang="en-US" b="1" dirty="0"/>
              <a:t>Data Preparation and Exploration:</a:t>
            </a:r>
            <a:endParaRPr lang="en-US" dirty="0"/>
          </a:p>
          <a:p>
            <a:pPr marL="742950" lvl="1" indent="-285750">
              <a:buFont typeface="Arial" pitchFamily="34" charset="0"/>
              <a:buChar char="•"/>
            </a:pPr>
            <a:r>
              <a:rPr lang="en-US" dirty="0"/>
              <a:t>Gather historical customer data.</a:t>
            </a:r>
          </a:p>
          <a:p>
            <a:pPr marL="742950" lvl="1" indent="-285750">
              <a:buFont typeface="Arial" pitchFamily="34" charset="0"/>
              <a:buChar char="•"/>
            </a:pPr>
            <a:r>
              <a:rPr lang="en-US" dirty="0"/>
              <a:t>Clean and organize data for analysis.</a:t>
            </a:r>
          </a:p>
          <a:p>
            <a:pPr marL="285750" indent="-285750">
              <a:buFont typeface="Courier New" pitchFamily="49" charset="0"/>
              <a:buChar char="o"/>
            </a:pPr>
            <a:r>
              <a:rPr lang="en-US" b="1" dirty="0"/>
              <a:t>Model Development and Validation:</a:t>
            </a:r>
            <a:endParaRPr lang="en-US" dirty="0"/>
          </a:p>
          <a:p>
            <a:pPr marL="742950" lvl="1" indent="-285750">
              <a:buFont typeface="Arial" pitchFamily="34" charset="0"/>
              <a:buChar char="•"/>
            </a:pPr>
            <a:r>
              <a:rPr lang="en-US" dirty="0"/>
              <a:t>Build predictive models using machine learning.</a:t>
            </a:r>
          </a:p>
          <a:p>
            <a:pPr marL="742950" lvl="1" indent="-285750">
              <a:buFont typeface="Arial" pitchFamily="34" charset="0"/>
              <a:buChar char="•"/>
            </a:pPr>
            <a:r>
              <a:rPr lang="en-US" dirty="0"/>
              <a:t>Validate models with real-world data.</a:t>
            </a:r>
          </a:p>
          <a:p>
            <a:pPr marL="285750" indent="-285750">
              <a:buFont typeface="Courier New" pitchFamily="49" charset="0"/>
              <a:buChar char="o"/>
            </a:pPr>
            <a:r>
              <a:rPr lang="en-US" b="1" dirty="0"/>
              <a:t>Insight Generation:</a:t>
            </a:r>
            <a:endParaRPr lang="en-US" dirty="0"/>
          </a:p>
          <a:p>
            <a:pPr marL="742950" lvl="1" indent="-285750">
              <a:buFont typeface="Arial" pitchFamily="34" charset="0"/>
              <a:buChar char="•"/>
            </a:pPr>
            <a:r>
              <a:rPr lang="en-US" dirty="0"/>
              <a:t>Extract patterns and trends from customer behavior data.</a:t>
            </a:r>
          </a:p>
          <a:p>
            <a:pPr marL="742950" lvl="1" indent="-285750">
              <a:buFont typeface="Arial" pitchFamily="34" charset="0"/>
              <a:buChar char="•"/>
            </a:pPr>
            <a:r>
              <a:rPr lang="en-US" dirty="0"/>
              <a:t>Provide actionable insights for retention strategies.</a:t>
            </a:r>
          </a:p>
          <a:p>
            <a:pPr marL="285750" indent="-285750">
              <a:buFont typeface="Courier New" pitchFamily="49" charset="0"/>
              <a:buChar char="o"/>
            </a:pPr>
            <a:r>
              <a:rPr lang="en-US" b="1" dirty="0"/>
              <a:t>Integration and Communication:</a:t>
            </a:r>
            <a:endParaRPr lang="en-US" dirty="0"/>
          </a:p>
          <a:p>
            <a:pPr marL="742950" lvl="1" indent="-285750">
              <a:buFont typeface="Arial" pitchFamily="34" charset="0"/>
              <a:buChar char="•"/>
            </a:pPr>
            <a:r>
              <a:rPr lang="en-US" dirty="0"/>
              <a:t>Integrate the model into company systems.</a:t>
            </a:r>
          </a:p>
          <a:p>
            <a:pPr marL="742950" lvl="1" indent="-285750">
              <a:buFont typeface="Arial" pitchFamily="34" charset="0"/>
              <a:buChar char="•"/>
            </a:pPr>
            <a:r>
              <a:rPr lang="en-US" dirty="0"/>
              <a:t>Communicate results to stakeholders effectively.</a:t>
            </a:r>
          </a:p>
          <a:p>
            <a:pPr algn="just"/>
            <a:endParaRPr lang="en-US" sz="2000" dirty="0">
              <a:solidFill>
                <a:schemeClr val="accent2"/>
              </a:solidFill>
              <a:latin typeface="Arial" panose="020B0604020202020204" pitchFamily="34" charset="0"/>
              <a:cs typeface="Arial" panose="020B0604020202020204" pitchFamily="34" charset="0"/>
            </a:endParaRPr>
          </a:p>
        </p:txBody>
      </p:sp>
      <p:pic>
        <p:nvPicPr>
          <p:cNvPr id="4" name="image2.jpeg"/>
          <p:cNvPicPr/>
          <p:nvPr/>
        </p:nvPicPr>
        <p:blipFill>
          <a:blip r:embed="rId2" cstate="print"/>
          <a:stretch>
            <a:fillRect/>
          </a:stretch>
        </p:blipFill>
        <p:spPr>
          <a:xfrm>
            <a:off x="9434146" y="158667"/>
            <a:ext cx="2615780" cy="617328"/>
          </a:xfrm>
          <a:prstGeom prst="rect">
            <a:avLst/>
          </a:prstGeom>
        </p:spPr>
      </p:pic>
      <p:pic>
        <p:nvPicPr>
          <p:cNvPr id="5" name="image1.jpeg"/>
          <p:cNvPicPr/>
          <p:nvPr/>
        </p:nvPicPr>
        <p:blipFill>
          <a:blip r:embed="rId3"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231400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EC635B-D8A3-4A72-8304-20FFBA5D21A3}"/>
              </a:ext>
            </a:extLst>
          </p:cNvPr>
          <p:cNvSpPr txBox="1"/>
          <p:nvPr/>
        </p:nvSpPr>
        <p:spPr>
          <a:xfrm>
            <a:off x="4458312" y="248626"/>
            <a:ext cx="7530363" cy="523220"/>
          </a:xfrm>
          <a:prstGeom prst="rect">
            <a:avLst/>
          </a:prstGeom>
          <a:noFill/>
        </p:spPr>
        <p:txBody>
          <a:bodyPr wrap="square" rtlCol="0">
            <a:spAutoFit/>
          </a:bodyPr>
          <a:lstStyle/>
          <a:p>
            <a:r>
              <a:rPr lang="en-US" sz="2800" b="1" dirty="0"/>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66168532-D141-4AB0-BD29-1663F2877B3E}"/>
              </a:ext>
            </a:extLst>
          </p:cNvPr>
          <p:cNvSpPr txBox="1"/>
          <p:nvPr/>
        </p:nvSpPr>
        <p:spPr>
          <a:xfrm>
            <a:off x="325928" y="985801"/>
            <a:ext cx="11551112" cy="4555093"/>
          </a:xfrm>
          <a:prstGeom prst="rect">
            <a:avLst/>
          </a:prstGeom>
          <a:noFill/>
        </p:spPr>
        <p:txBody>
          <a:bodyPr wrap="square" rtlCol="0">
            <a:spAutoFit/>
          </a:bodyPr>
          <a:lstStyle/>
          <a:p>
            <a:r>
              <a:rPr lang="en-US" sz="2000" b="1" dirty="0"/>
              <a:t>Reference Software model</a:t>
            </a:r>
          </a:p>
          <a:p>
            <a:pPr marL="0" lvl="0" indent="0" algn="just" rtl="0">
              <a:lnSpc>
                <a:spcPct val="115000"/>
              </a:lnSpc>
              <a:spcBef>
                <a:spcPts val="1200"/>
              </a:spcBef>
              <a:spcAft>
                <a:spcPts val="0"/>
              </a:spcAft>
              <a:buSzPts val="1100"/>
              <a:buNone/>
            </a:pPr>
            <a:r>
              <a:rPr lang="en-US" dirty="0">
                <a:solidFill>
                  <a:schemeClr val="dk1"/>
                </a:solidFill>
                <a:cs typeface="Arial" panose="020B0604020202020204" pitchFamily="34" charset="0"/>
              </a:rPr>
              <a:t>We have used the Iterative Model to implement our project. The iterative method begins with a basic implementation of a limited set of software requirements in the iterative model, then repeatedly improves the evolving versions until the entire system is built and prepared for deployment. ​</a:t>
            </a:r>
          </a:p>
          <a:p>
            <a:pPr marL="0" lvl="0" indent="0" algn="just" rtl="0">
              <a:lnSpc>
                <a:spcPct val="115000"/>
              </a:lnSpc>
              <a:spcBef>
                <a:spcPts val="1200"/>
              </a:spcBef>
              <a:spcAft>
                <a:spcPts val="0"/>
              </a:spcAft>
              <a:buClr>
                <a:schemeClr val="dk1"/>
              </a:buClr>
              <a:buSzPts val="1100"/>
              <a:buFont typeface="Arial"/>
              <a:buNone/>
            </a:pPr>
            <a:endParaRPr lang="en-US" sz="2000" dirty="0">
              <a:solidFill>
                <a:schemeClr val="dk1"/>
              </a:solidFill>
            </a:endParaRPr>
          </a:p>
          <a:p>
            <a:pPr marL="0" marR="0" lvl="0" indent="0" algn="l" rtl="0">
              <a:spcBef>
                <a:spcPts val="0"/>
              </a:spcBef>
              <a:spcAft>
                <a:spcPts val="0"/>
              </a:spcAft>
              <a:buNone/>
            </a:pPr>
            <a:endParaRPr lang="en-US" sz="2800" b="1" dirty="0">
              <a:solidFill>
                <a:schemeClr val="dk1"/>
              </a:solidFill>
              <a:highlight>
                <a:schemeClr val="lt1"/>
              </a:highlight>
              <a:latin typeface="Roboto"/>
              <a:ea typeface="Roboto"/>
              <a:cs typeface="Roboto"/>
              <a:sym typeface="Roboto"/>
            </a:endParaRPr>
          </a:p>
          <a:p>
            <a:pPr marL="0" marR="0" lvl="0" indent="0" algn="l" rtl="0">
              <a:spcBef>
                <a:spcPts val="0"/>
              </a:spcBef>
              <a:spcAft>
                <a:spcPts val="0"/>
              </a:spcAft>
              <a:buNone/>
            </a:pPr>
            <a:endParaRPr lang="en-US" sz="2800" b="1" dirty="0">
              <a:solidFill>
                <a:schemeClr val="dk1"/>
              </a:solidFill>
              <a:highlight>
                <a:schemeClr val="lt1"/>
              </a:highlight>
              <a:latin typeface="Roboto"/>
              <a:ea typeface="Roboto"/>
              <a:cs typeface="Roboto"/>
              <a:sym typeface="Roboto"/>
            </a:endParaRPr>
          </a:p>
          <a:p>
            <a:r>
              <a:rPr lang="en-US" sz="2000" dirty="0">
                <a:solidFill>
                  <a:srgbClr val="FF0000"/>
                </a:solidFill>
                <a:latin typeface="Arial" panose="020B0604020202020204" pitchFamily="34" charset="0"/>
                <a:cs typeface="Arial" panose="020B0604020202020204" pitchFamily="34" charset="0"/>
              </a:rPr>
              <a:t>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Google Shape;100;p12">
            <a:extLst>
              <a:ext uri="{FF2B5EF4-FFF2-40B4-BE49-F238E27FC236}">
                <a16:creationId xmlns:a16="http://schemas.microsoft.com/office/drawing/2014/main" xmlns="" id="{96F4466B-CD2E-D923-7347-5678123BC817}"/>
              </a:ext>
            </a:extLst>
          </p:cNvPr>
          <p:cNvPicPr preferRelativeResize="0"/>
          <p:nvPr/>
        </p:nvPicPr>
        <p:blipFill>
          <a:blip r:embed="rId2">
            <a:alphaModFix/>
          </a:blip>
          <a:stretch>
            <a:fillRect/>
          </a:stretch>
        </p:blipFill>
        <p:spPr>
          <a:xfrm>
            <a:off x="2168685" y="2717259"/>
            <a:ext cx="7432515" cy="3993715"/>
          </a:xfrm>
          <a:prstGeom prst="rect">
            <a:avLst/>
          </a:prstGeom>
          <a:noFill/>
          <a:ln>
            <a:noFill/>
          </a:ln>
        </p:spPr>
      </p:pic>
      <p:pic>
        <p:nvPicPr>
          <p:cNvPr id="6" name="image2.jpeg"/>
          <p:cNvPicPr/>
          <p:nvPr/>
        </p:nvPicPr>
        <p:blipFill>
          <a:blip r:embed="rId3" cstate="print"/>
          <a:stretch>
            <a:fillRect/>
          </a:stretch>
        </p:blipFill>
        <p:spPr>
          <a:xfrm>
            <a:off x="9434146" y="158667"/>
            <a:ext cx="2615780" cy="617328"/>
          </a:xfrm>
          <a:prstGeom prst="rect">
            <a:avLst/>
          </a:prstGeom>
        </p:spPr>
      </p:pic>
      <p:pic>
        <p:nvPicPr>
          <p:cNvPr id="7" name="image1.jpeg"/>
          <p:cNvPicPr/>
          <p:nvPr/>
        </p:nvPicPr>
        <p:blipFill>
          <a:blip r:embed="rId4" cstate="print"/>
          <a:stretch>
            <a:fillRect/>
          </a:stretch>
        </p:blipFill>
        <p:spPr>
          <a:xfrm>
            <a:off x="130391" y="150471"/>
            <a:ext cx="2507302" cy="482575"/>
          </a:xfrm>
          <a:prstGeom prst="rect">
            <a:avLst/>
          </a:prstGeom>
        </p:spPr>
      </p:pic>
    </p:spTree>
    <p:extLst>
      <p:ext uri="{BB962C8B-B14F-4D97-AF65-F5344CB8AC3E}">
        <p14:creationId xmlns:p14="http://schemas.microsoft.com/office/powerpoint/2010/main" val="57966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13217</TotalTime>
  <Words>1199</Words>
  <Application>Microsoft Office PowerPoint</Application>
  <PresentationFormat>Custom</PresentationFormat>
  <Paragraphs>187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jdhar</cp:lastModifiedBy>
  <cp:revision>603</cp:revision>
  <dcterms:created xsi:type="dcterms:W3CDTF">2021-05-06T09:42:21Z</dcterms:created>
  <dcterms:modified xsi:type="dcterms:W3CDTF">2023-08-31T11:48:59Z</dcterms:modified>
</cp:coreProperties>
</file>