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ibre Baskerville Bold" charset="1" panose="02000000000000000000"/>
      <p:regular r:id="rId17"/>
    </p:embeddedFont>
    <p:embeddedFont>
      <p:font typeface="Libre Baskerville" charset="1" panose="02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10488" y="3683882"/>
            <a:ext cx="12213297" cy="1265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  <a:spcBef>
                <a:spcPct val="0"/>
              </a:spcBef>
            </a:pPr>
            <a:r>
              <a:rPr lang="en-US" sz="3634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Multi-Qubit QKD CP-ABE Model for Cloud Security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10295" y="8501071"/>
            <a:ext cx="5155410" cy="104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9"/>
              </a:lnSpc>
            </a:pPr>
            <a:r>
              <a:rPr lang="en-US" sz="207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Ch.Jatin</a:t>
            </a:r>
          </a:p>
          <a:p>
            <a:pPr algn="l">
              <a:lnSpc>
                <a:spcPts val="2899"/>
              </a:lnSpc>
            </a:pPr>
            <a:r>
              <a:rPr lang="en-US" sz="207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D.Prem Sai</a:t>
            </a:r>
          </a:p>
          <a:p>
            <a:pPr algn="l" marL="0" indent="0" lvl="0">
              <a:lnSpc>
                <a:spcPts val="2899"/>
              </a:lnSpc>
              <a:spcBef>
                <a:spcPct val="0"/>
              </a:spcBef>
            </a:pPr>
            <a:r>
              <a:rPr lang="en-US" sz="207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N.Abhishek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23128" y="207646"/>
            <a:ext cx="1711187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639" y="2060610"/>
            <a:ext cx="17310721" cy="6118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Improved Security</a:t>
            </a: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Multi-Qubit QKD provides robust security against quantum attacks and eavesdropping.</a:t>
            </a:r>
          </a:p>
          <a:p>
            <a:pPr algn="just">
              <a:lnSpc>
                <a:spcPts val="3503"/>
              </a:lnSpc>
            </a:pP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Higher Efficiency: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Faster key generation and extended transmission distances enable better scalability for real-world applications.</a:t>
            </a:r>
          </a:p>
          <a:p>
            <a:pPr algn="just">
              <a:lnSpc>
                <a:spcPts val="3503"/>
              </a:lnSpc>
            </a:pP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CP-ABE Integration: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Combines quantum security with efficient, attribute-based access control, ensuring both confidentiality and authorized access to cloud data.</a:t>
            </a:r>
          </a:p>
          <a:p>
            <a:pPr algn="just">
              <a:lnSpc>
                <a:spcPts val="3503"/>
              </a:lnSpc>
            </a:pP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Future Work: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Expanding model integration into IoT networks and further optimizing error correction methods.</a:t>
            </a:r>
          </a:p>
          <a:p>
            <a:pPr algn="just">
              <a:lnSpc>
                <a:spcPts val="350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0480" y="3183890"/>
            <a:ext cx="10607040" cy="1783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560"/>
              </a:lnSpc>
              <a:spcBef>
                <a:spcPct val="0"/>
              </a:spcBef>
            </a:pPr>
            <a:r>
              <a:rPr lang="en-US" sz="104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End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40480" y="4929505"/>
            <a:ext cx="1060704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31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 FOR LISTENING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0480" y="5899328"/>
            <a:ext cx="3559873" cy="129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Multi-Qubit QKD CP-ABE Model (Overview)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40480" y="5275123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40480" y="3936335"/>
            <a:ext cx="4045590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40480" y="3323910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40480" y="8352324"/>
            <a:ext cx="3559873" cy="85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9"/>
              </a:lnSpc>
              <a:spcBef>
                <a:spcPct val="0"/>
              </a:spcBef>
            </a:pPr>
            <a:r>
              <a:rPr lang="en-US" sz="2463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How Quantum Key Distribution Works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0480" y="7668272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5899328"/>
            <a:ext cx="5313045" cy="87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Security Against Attacks (Dense-Coding &amp; Eavesdropping)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14987" y="5275123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34475" y="3955385"/>
            <a:ext cx="4511692" cy="73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70"/>
              </a:lnSpc>
              <a:spcBef>
                <a:spcPct val="0"/>
              </a:spcBef>
            </a:pPr>
            <a:r>
              <a:rPr lang="en-US" sz="2121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CP-ABE for Secure Cloud Data Sharing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323910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40480" y="1320360"/>
            <a:ext cx="1060704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Contents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7688181"/>
            <a:ext cx="3846761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14987" y="8398934"/>
            <a:ext cx="4550669" cy="40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07"/>
              </a:lnSpc>
              <a:spcBef>
                <a:spcPct val="0"/>
              </a:spcBef>
            </a:pPr>
            <a:r>
              <a:rPr lang="en-US" sz="236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Results &amp; 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6225" y="5364142"/>
            <a:ext cx="9649602" cy="3592379"/>
          </a:xfrm>
          <a:custGeom>
            <a:avLst/>
            <a:gdLst/>
            <a:ahLst/>
            <a:cxnLst/>
            <a:rect r="r" b="b" t="t" l="l"/>
            <a:pathLst>
              <a:path h="3592379" w="9649602">
                <a:moveTo>
                  <a:pt x="0" y="0"/>
                </a:moveTo>
                <a:lnTo>
                  <a:pt x="9649602" y="0"/>
                </a:lnTo>
                <a:lnTo>
                  <a:pt x="9649602" y="3592379"/>
                </a:lnTo>
                <a:lnTo>
                  <a:pt x="0" y="3592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1243" y="2573318"/>
            <a:ext cx="5715527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482" indent="-217241" lvl="1">
              <a:lnSpc>
                <a:spcPts val="2817"/>
              </a:lnSpc>
              <a:buFont typeface="Arial"/>
              <a:buChar char="•"/>
            </a:pPr>
            <a:r>
              <a:rPr lang="en-US" sz="201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Clou</a:t>
            </a:r>
            <a:r>
              <a:rPr lang="en-US" sz="2012" strike="noStrike" u="none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 computing exposes sensitive data to cyber threats.</a:t>
            </a:r>
          </a:p>
          <a:p>
            <a:pPr algn="l" marL="434482" indent="-217241" lvl="1">
              <a:lnSpc>
                <a:spcPts val="2817"/>
              </a:lnSpc>
              <a:buFont typeface="Arial"/>
              <a:buChar char="•"/>
            </a:pPr>
            <a:r>
              <a:rPr lang="en-US" sz="2012" strike="noStrike" u="none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Traditional encryption (AES, RSA) is secure today but vulnerable to quantum attacks</a:t>
            </a:r>
          </a:p>
          <a:p>
            <a:pPr algn="l">
              <a:lnSpc>
                <a:spcPts val="281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203060" y="2746474"/>
            <a:ext cx="6636233" cy="1749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3826" indent="-216913" lvl="1">
              <a:lnSpc>
                <a:spcPts val="2813"/>
              </a:lnSpc>
              <a:buFont typeface="Arial"/>
              <a:buChar char="•"/>
            </a:pPr>
            <a:r>
              <a:rPr lang="en-US" sz="200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Shor’s Algorithm can break RSA and ECC encryption in polynomial time.</a:t>
            </a:r>
          </a:p>
          <a:p>
            <a:pPr algn="l" marL="433826" indent="-216913" lvl="1">
              <a:lnSpc>
                <a:spcPts val="2813"/>
              </a:lnSpc>
              <a:buFont typeface="Arial"/>
              <a:buChar char="•"/>
            </a:pPr>
            <a:r>
              <a:rPr lang="en-US" sz="200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future quantum computer could decrypt existing encrypted data.</a:t>
            </a:r>
          </a:p>
          <a:p>
            <a:pPr algn="l">
              <a:lnSpc>
                <a:spcPts val="281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71243" y="2036108"/>
            <a:ext cx="5023820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Importance of Cloud Security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03060" y="2215178"/>
            <a:ext cx="5945535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b="true" sz="2400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Threat of Quantum Computing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98878" y="296292"/>
            <a:ext cx="1060704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3878" y="952500"/>
            <a:ext cx="12955244" cy="1428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  <a:spcBef>
                <a:spcPct val="0"/>
              </a:spcBef>
            </a:pPr>
            <a:r>
              <a:rPr lang="en-US" sz="4113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The Multi-Qubit QKD CP-ABE Model (Overview)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9746" y="3327435"/>
            <a:ext cx="530352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Goal of the model: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9746" y="4376533"/>
            <a:ext cx="5303520" cy="3328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To secure cloud data using a combination of: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Multi-Qubit Quantum Key Distribution (QKD) – Ensures secure key exchange.</a:t>
            </a:r>
          </a:p>
          <a:p>
            <a:pPr algn="l" marL="453392" indent="-226696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Ciphertext-Policy Attribute-Based Encryption (CP-ABE) – Controls who can access encrypted data.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315602" y="3327435"/>
            <a:ext cx="530352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b="true" sz="29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How it works: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15602" y="4376533"/>
            <a:ext cx="5303520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Alice generates a quantum key using multi-qubit states.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Bob measures the received qubits and agrees on a secret key.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the key is verified (no eavesdropping detected), it is used for CP-ABE encryption.</a:t>
            </a:r>
          </a:p>
          <a:p>
            <a:pPr algn="l" marL="388623" indent="-194312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Cloud data is encrypted using CP-ABE policies → Only authorized users can decrypt.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26233" y="-191762"/>
            <a:ext cx="6455667" cy="10670525"/>
          </a:xfrm>
          <a:custGeom>
            <a:avLst/>
            <a:gdLst/>
            <a:ahLst/>
            <a:cxnLst/>
            <a:rect r="r" b="b" t="t" l="l"/>
            <a:pathLst>
              <a:path h="10670525" w="6455667">
                <a:moveTo>
                  <a:pt x="0" y="0"/>
                </a:moveTo>
                <a:lnTo>
                  <a:pt x="6455667" y="0"/>
                </a:lnTo>
                <a:lnTo>
                  <a:pt x="6455667" y="10670524"/>
                </a:lnTo>
                <a:lnTo>
                  <a:pt x="0" y="10670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89779" y="4233558"/>
            <a:ext cx="1060704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Workflow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49650" y="1183028"/>
            <a:ext cx="8138350" cy="3635517"/>
          </a:xfrm>
          <a:custGeom>
            <a:avLst/>
            <a:gdLst/>
            <a:ahLst/>
            <a:cxnLst/>
            <a:rect r="r" b="b" t="t" l="l"/>
            <a:pathLst>
              <a:path h="3635517" w="8138350">
                <a:moveTo>
                  <a:pt x="0" y="0"/>
                </a:moveTo>
                <a:lnTo>
                  <a:pt x="8138350" y="0"/>
                </a:lnTo>
                <a:lnTo>
                  <a:pt x="8138350" y="3635517"/>
                </a:lnTo>
                <a:lnTo>
                  <a:pt x="0" y="36355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0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409832"/>
            <a:ext cx="10149650" cy="8182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Alice sends Qubits: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Alice wants to send two bits: 1 and 0</a:t>
            </a: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She randomly chooses bases: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1, she picks the diagonal (×) basis and encodes it as |−⟩ = (|0⟩ - |1⟩)/√2. For 0, she picks the rectilinear (+) basis and encodes it as |0⟩ (horizontal polarization).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She sends these qubits to Bob</a:t>
            </a: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Bob Measures Qubits: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Bob randomly picks bases to measure each qubit: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the 1-qubit, he picks the rectilinear (+) basis, which does not match Alice's (×). His result is random (50% chance of 0 or 1).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the 0-qubit, he picks the rectilinear (+) basis, which matches Alice's. He correctly gets 0.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Public Basis Comparison: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Alice and Bob publicly compare their chosen bases (not the actual bit values).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the 1-qubit, Alice used × and Bob used +, so they discard this bit.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For the 0-qubit, both used +, so they keep this bit</a:t>
            </a:r>
          </a:p>
          <a:p>
            <a:pPr algn="l">
              <a:lnSpc>
                <a:spcPts val="312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00297" y="97813"/>
            <a:ext cx="123730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Quantum Key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68518" y="5680352"/>
            <a:ext cx="7216697" cy="3843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8815" indent="-264407" lvl="1">
              <a:lnSpc>
                <a:spcPts val="3429"/>
              </a:lnSpc>
              <a:buFont typeface="Arial"/>
              <a:buChar char="•"/>
            </a:pPr>
            <a:r>
              <a:rPr lang="en-US" b="true" sz="244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Key Verification &amp; Error Checking:</a:t>
            </a:r>
          </a:p>
          <a:p>
            <a:pPr algn="l" marL="1057629" indent="-352543" lvl="2">
              <a:lnSpc>
                <a:spcPts val="3429"/>
              </a:lnSpc>
              <a:buFont typeface="Arial"/>
              <a:buChar char="⚬"/>
            </a:pPr>
            <a:r>
              <a:rPr lang="en-US" sz="244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Alice and Bob publicly check a few bits to detect errors.</a:t>
            </a:r>
          </a:p>
          <a:p>
            <a:pPr algn="l" marL="1057629" indent="-352543" lvl="2">
              <a:lnSpc>
                <a:spcPts val="3429"/>
              </a:lnSpc>
              <a:buFont typeface="Arial"/>
              <a:buChar char="⚬"/>
            </a:pPr>
            <a:r>
              <a:rPr lang="en-US" sz="244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errors are too high, they abort the key exchange (possible eavesdropper).</a:t>
            </a:r>
          </a:p>
          <a:p>
            <a:pPr algn="l" marL="1057629" indent="-352543" lvl="2">
              <a:lnSpc>
                <a:spcPts val="3429"/>
              </a:lnSpc>
              <a:buFont typeface="Arial"/>
              <a:buChar char="⚬"/>
            </a:pPr>
            <a:r>
              <a:rPr lang="en-US" sz="2449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Otherwise, the final shared key is generated using the correctly measured bits.</a:t>
            </a:r>
          </a:p>
          <a:p>
            <a:pPr algn="l">
              <a:lnSpc>
                <a:spcPts val="342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49057" y="3662083"/>
            <a:ext cx="7670769" cy="2962834"/>
          </a:xfrm>
          <a:custGeom>
            <a:avLst/>
            <a:gdLst/>
            <a:ahLst/>
            <a:cxnLst/>
            <a:rect r="r" b="b" t="t" l="l"/>
            <a:pathLst>
              <a:path h="2962834" w="7670769">
                <a:moveTo>
                  <a:pt x="0" y="0"/>
                </a:moveTo>
                <a:lnTo>
                  <a:pt x="7670768" y="0"/>
                </a:lnTo>
                <a:lnTo>
                  <a:pt x="7670768" y="2962834"/>
                </a:lnTo>
                <a:lnTo>
                  <a:pt x="0" y="2962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3581" y="2009592"/>
            <a:ext cx="10149650" cy="622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What is CP-ABE?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Ciphertext-Policy Attribute-Based Encryption (CP-ABE) allows data to be encrypted with an access policy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users with matching attributes can decrypt the data.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Example: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company encrypts salary data with the policy</a:t>
            </a:r>
          </a:p>
          <a:p>
            <a:pPr algn="l">
              <a:lnSpc>
                <a:spcPts val="3129"/>
              </a:lnSpc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(Role = “Manager” AND Department = “Finance”)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Finance Manager can decrypt.</a:t>
            </a:r>
          </a:p>
          <a:p>
            <a:pPr algn="l">
              <a:lnSpc>
                <a:spcPts val="3129"/>
              </a:lnSpc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          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HR Employee cannot decrypt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Why Use CP-ABE with QKD</a:t>
            </a: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: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QKD secures the encryption key, ensuring it’s safely shared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.</a:t>
            </a:r>
          </a:p>
          <a:p>
            <a:pPr algn="l" marL="965316" indent="-321772" lvl="2">
              <a:lnSpc>
                <a:spcPts val="3129"/>
              </a:lnSpc>
              <a:buFont typeface="Arial"/>
              <a:buChar char="⚬"/>
            </a:pP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CP-ABE enforces access control, preventing unauthorized decryption.</a:t>
            </a:r>
          </a:p>
          <a:p>
            <a:pPr algn="l">
              <a:lnSpc>
                <a:spcPts val="312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07646"/>
            <a:ext cx="1711187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How CP-ABE Ensures Secure Cloud Data Sharing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41" y="1466483"/>
            <a:ext cx="17147518" cy="779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Eavesdropping Protection –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No-Cloning Theorem prevents perfect copying of qubits, while decoy qubits detect any interception attempts.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Defense Against Dense-Coding Attacks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Eve’s attempts to entangle qubits are disrupted by random basis selection, making unauthorized key extraction impossible.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Key Integrity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Public error checking detects tampering or noise. If the error rate is too high, the key exchange is aborted to prevent compromised encryption.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Chaotic Quantum Key Generation (CQKG) for Unpredictability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Enhances key randomness using a chaotic logistic map.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CP-ABE Access Control 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– Encrypted data remains secure since only users with matching attributes can decrypt it, even if the ciphertext is intercepted.</a:t>
            </a:r>
          </a:p>
          <a:p>
            <a:pPr algn="l">
              <a:lnSpc>
                <a:spcPts val="3129"/>
              </a:lnSpc>
            </a:pPr>
          </a:p>
          <a:p>
            <a:pPr algn="l" marL="482658" indent="-241329" lvl="1">
              <a:lnSpc>
                <a:spcPts val="3129"/>
              </a:lnSpc>
              <a:buFont typeface="Arial"/>
              <a:buChar char="•"/>
            </a:pPr>
            <a:r>
              <a:rPr lang="en-US" b="true" sz="2235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Extended Secure Transmission</a:t>
            </a:r>
            <a:r>
              <a:rPr lang="en-US" sz="2235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– Multi-Qubit QKD increases the transmission range and improves key generation rates, making it more resilient against distance-based attacks.</a:t>
            </a:r>
          </a:p>
          <a:p>
            <a:pPr algn="l">
              <a:lnSpc>
                <a:spcPts val="3129"/>
              </a:lnSpc>
            </a:pPr>
          </a:p>
          <a:p>
            <a:pPr algn="l">
              <a:lnSpc>
                <a:spcPts val="3129"/>
              </a:lnSpc>
            </a:pPr>
          </a:p>
          <a:p>
            <a:pPr algn="l">
              <a:lnSpc>
                <a:spcPts val="312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854337" y="428399"/>
            <a:ext cx="1711187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Security Aspects of the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69217" y="2256106"/>
            <a:ext cx="5954844" cy="3738333"/>
          </a:xfrm>
          <a:custGeom>
            <a:avLst/>
            <a:gdLst/>
            <a:ahLst/>
            <a:cxnLst/>
            <a:rect r="r" b="b" t="t" l="l"/>
            <a:pathLst>
              <a:path h="3738333" w="5954844">
                <a:moveTo>
                  <a:pt x="0" y="0"/>
                </a:moveTo>
                <a:lnTo>
                  <a:pt x="5954844" y="0"/>
                </a:lnTo>
                <a:lnTo>
                  <a:pt x="5954844" y="3738334"/>
                </a:lnTo>
                <a:lnTo>
                  <a:pt x="0" y="3738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07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31071" y="207646"/>
            <a:ext cx="17111878" cy="82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Results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5078" y="981075"/>
            <a:ext cx="9968003" cy="930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Key Generation Rate: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Existing QKD Models: 0.5 – 0.9 Mbps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Multi-Qubit QKD: 1.2 Mbps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Increased key generation rate for faster, more efficient key exchange</a:t>
            </a: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Transmission Distance: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Existing QKD Models: 200 – 350 km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Multi-Qubit QKD: 500 km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Longer secure transmission range with multi-qubit entanglement.</a:t>
            </a: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Security Strength: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Existing QKD Models: Medium - High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Multi-Qubit QKD: High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Stronger resistance to quantum attacks, including dense-coding and eavesdropping.</a:t>
            </a: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  <a:r>
              <a:rPr lang="en-US" b="true" sz="250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Computational Time: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Existing QKD Models: 22 – 50 ms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Multi-Qubit QKD: 20 ms</a:t>
            </a:r>
          </a:p>
          <a:p>
            <a:pPr algn="just" marL="1080694" indent="-360231" lvl="2">
              <a:lnSpc>
                <a:spcPts val="3503"/>
              </a:lnSpc>
              <a:buFont typeface="Arial"/>
              <a:buChar char="⚬"/>
            </a:pPr>
            <a:r>
              <a:rPr lang="en-US" sz="2502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Reduced computational time, enhancing performance and scalability.</a:t>
            </a:r>
          </a:p>
          <a:p>
            <a:pPr algn="just" marL="540347" indent="-270173" lvl="1">
              <a:lnSpc>
                <a:spcPts val="3503"/>
              </a:lnSpc>
              <a:buFont typeface="Arial"/>
              <a:buChar char="•"/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673144" y="6759599"/>
            <a:ext cx="5350788" cy="1888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8086" indent="-234043" lvl="1">
              <a:lnSpc>
                <a:spcPts val="3035"/>
              </a:lnSpc>
              <a:buFont typeface="Arial"/>
              <a:buChar char="•"/>
            </a:pPr>
            <a:r>
              <a:rPr lang="en-US" b="true" sz="2168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Server space usage (mb)</a:t>
            </a:r>
            <a:r>
              <a:rPr lang="en-US" b="true" sz="2168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:</a:t>
            </a:r>
            <a:r>
              <a:rPr lang="en-US" sz="2168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</a:p>
          <a:p>
            <a:pPr algn="l" marL="936173" indent="-312058" lvl="2">
              <a:lnSpc>
                <a:spcPts val="3035"/>
              </a:lnSpc>
              <a:buFont typeface="Arial"/>
              <a:buChar char="⚬"/>
            </a:pPr>
            <a:r>
              <a:rPr lang="en-US" sz="2168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Existing QKD models: 60 - 150.</a:t>
            </a:r>
          </a:p>
          <a:p>
            <a:pPr algn="l" marL="936173" indent="-312058" lvl="2">
              <a:lnSpc>
                <a:spcPts val="3035"/>
              </a:lnSpc>
              <a:buFont typeface="Arial"/>
              <a:buChar char="⚬"/>
            </a:pPr>
            <a:r>
              <a:rPr lang="en-US" sz="2168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Proposed model: 50.</a:t>
            </a:r>
          </a:p>
          <a:p>
            <a:pPr algn="l" marL="936173" indent="-312058" lvl="2">
              <a:lnSpc>
                <a:spcPts val="3035"/>
              </a:lnSpc>
              <a:buFont typeface="Arial"/>
              <a:buChar char="⚬"/>
            </a:pPr>
            <a:r>
              <a:rPr lang="en-US" sz="2168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Reduced space usage </a:t>
            </a:r>
          </a:p>
          <a:p>
            <a:pPr algn="l">
              <a:lnSpc>
                <a:spcPts val="303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DAGeS6O9JpU</dc:identifier>
  <dcterms:modified xsi:type="dcterms:W3CDTF">2011-08-01T06:04:30Z</dcterms:modified>
  <cp:revision>1</cp:revision>
  <dc:title>Black and Cream Simple Minimalist Business Pitch Deck Presentation</dc:title>
</cp:coreProperties>
</file>