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24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363" y="1750055"/>
            <a:ext cx="6423775" cy="3722887"/>
          </a:xfrm>
        </p:spPr>
        <p:txBody>
          <a:bodyPr anchor="b">
            <a:normAutofit/>
          </a:bodyPr>
          <a:lstStyle>
            <a:lvl1pPr algn="ctr"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363" y="5616511"/>
            <a:ext cx="64237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6688245"/>
            <a:ext cx="6425730" cy="1277587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70" y="968803"/>
            <a:ext cx="6425730" cy="526988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3" y="7965831"/>
            <a:ext cx="6424760" cy="1064151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534024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4" y="6556404"/>
            <a:ext cx="6417175" cy="2482631"/>
          </a:xfrm>
        </p:spPr>
        <p:txBody>
          <a:bodyPr anchor="ctr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0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50" y="950525"/>
            <a:ext cx="5765768" cy="466671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442" y="5628976"/>
            <a:ext cx="5424602" cy="665511"/>
          </a:xfrm>
        </p:spPr>
        <p:txBody>
          <a:bodyPr anchor="t">
            <a:normAutofit/>
          </a:bodyPr>
          <a:lstStyle>
            <a:lvl1pPr marL="0" indent="0" algn="r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1" y="6556406"/>
            <a:ext cx="6417176" cy="24735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7529" y="1000653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7082" y="4792190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186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3316456"/>
            <a:ext cx="6418145" cy="3916602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7251422"/>
            <a:ext cx="6417176" cy="1778560"/>
          </a:xfrm>
        </p:spPr>
        <p:txBody>
          <a:bodyPr anchor="t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6361" y="950527"/>
            <a:ext cx="6417176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6363" y="3256233"/>
            <a:ext cx="2044665" cy="12837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6363" y="4539976"/>
            <a:ext cx="20446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4898" y="3256232"/>
            <a:ext cx="2044419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54899" y="4539976"/>
            <a:ext cx="2045202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784" y="3256232"/>
            <a:ext cx="2039865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43673" y="4539976"/>
            <a:ext cx="20398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66363" y="6220114"/>
            <a:ext cx="2044665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825" y="3262337"/>
            <a:ext cx="182221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66363" y="7118656"/>
            <a:ext cx="2044665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3550" y="6220114"/>
            <a:ext cx="2044682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31826" y="3262337"/>
            <a:ext cx="1816315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52710" y="7118654"/>
            <a:ext cx="2045521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861" y="6220114"/>
            <a:ext cx="2039053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53041" y="3262337"/>
            <a:ext cx="181729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41783" y="7118658"/>
            <a:ext cx="2041754" cy="1911324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3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950525"/>
            <a:ext cx="1575918" cy="80794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363" y="950525"/>
            <a:ext cx="4746802" cy="8079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75" y="1024788"/>
            <a:ext cx="6032750" cy="4448157"/>
          </a:xfrm>
        </p:spPr>
        <p:txBody>
          <a:bodyPr anchor="b">
            <a:normAutofit/>
          </a:bodyPr>
          <a:lstStyle>
            <a:lvl1pPr>
              <a:defRPr sz="2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75" y="5616514"/>
            <a:ext cx="6032750" cy="2339180"/>
          </a:xfrm>
        </p:spPr>
        <p:txBody>
          <a:bodyPr/>
          <a:lstStyle>
            <a:lvl1pPr marL="0" indent="0" algn="ctr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363" y="3256233"/>
            <a:ext cx="3164659" cy="5773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6223" y="3256233"/>
            <a:ext cx="3157315" cy="5773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8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499" y="3256233"/>
            <a:ext cx="2975269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362" y="4540924"/>
            <a:ext cx="3165405" cy="4489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5614" y="3256233"/>
            <a:ext cx="2967924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4540924"/>
            <a:ext cx="3158060" cy="4489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0" y="950525"/>
            <a:ext cx="2437168" cy="3683282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342" y="950524"/>
            <a:ext cx="3836196" cy="807945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490" y="4633809"/>
            <a:ext cx="2437168" cy="4396174"/>
          </a:xfrm>
        </p:spPr>
        <p:txBody>
          <a:bodyPr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1" y="950525"/>
            <a:ext cx="3444061" cy="3683282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8485" y="1183292"/>
            <a:ext cx="2451845" cy="76139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4633806"/>
            <a:ext cx="3447068" cy="4396176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62" y="3268307"/>
            <a:ext cx="6417176" cy="576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216" y="9173553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363" y="9173553"/>
            <a:ext cx="413578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497" y="9173553"/>
            <a:ext cx="46704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755660" rtl="0" eaLnBrk="1" latinLnBrk="0" hangingPunct="1">
        <a:lnSpc>
          <a:spcPct val="90000"/>
        </a:lnSpc>
        <a:spcBef>
          <a:spcPct val="0"/>
        </a:spcBef>
        <a:buNone/>
        <a:defRPr sz="281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120000"/>
        </a:lnSpc>
        <a:spcBef>
          <a:spcPts val="826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6441-4618-56C1-2D6D-37DEF98BA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3753992"/>
            <a:ext cx="6423775" cy="1322897"/>
          </a:xfrm>
        </p:spPr>
        <p:txBody>
          <a:bodyPr/>
          <a:lstStyle/>
          <a:p>
            <a:r>
              <a:rPr lang="en-US" dirty="0"/>
              <a:t>RETAIL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E2095-F0FC-FE4A-01CC-BB582541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8050" y="5616512"/>
            <a:ext cx="6423775" cy="873189"/>
          </a:xfrm>
        </p:spPr>
        <p:txBody>
          <a:bodyPr>
            <a:normAutofit/>
          </a:bodyPr>
          <a:lstStyle/>
          <a:p>
            <a:r>
              <a:rPr lang="en-US" dirty="0" err="1"/>
              <a:t>Analyse</a:t>
            </a:r>
            <a:r>
              <a:rPr lang="en-US" dirty="0"/>
              <a:t> Through SQL</a:t>
            </a:r>
          </a:p>
        </p:txBody>
      </p:sp>
    </p:spTree>
    <p:extLst>
      <p:ext uri="{BB962C8B-B14F-4D97-AF65-F5344CB8AC3E}">
        <p14:creationId xmlns:p14="http://schemas.microsoft.com/office/powerpoint/2010/main" val="121224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7671"/>
            <a:ext cx="5429250" cy="1131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15240" indent="-228600">
              <a:lnSpc>
                <a:spcPct val="110200"/>
              </a:lnSpc>
              <a:spcBef>
                <a:spcPts val="95"/>
              </a:spcBef>
            </a:pPr>
            <a:r>
              <a:rPr sz="1100" dirty="0">
                <a:latin typeface="Carlito"/>
                <a:cs typeface="Carlito"/>
              </a:rPr>
              <a:t>1.</a:t>
            </a:r>
            <a:r>
              <a:rPr sz="1100" spc="200" dirty="0">
                <a:latin typeface="Carlito"/>
                <a:cs typeface="Carlito"/>
              </a:rPr>
              <a:t>  </a:t>
            </a:r>
            <a:r>
              <a:rPr sz="1100" dirty="0">
                <a:latin typeface="Carlito"/>
                <a:cs typeface="Carlito"/>
              </a:rPr>
              <a:t>Make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dataset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(Using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SQL)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named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“</a:t>
            </a:r>
            <a:r>
              <a:rPr sz="1100" i="1" dirty="0">
                <a:latin typeface="Carlito"/>
                <a:cs typeface="Carlito"/>
              </a:rPr>
              <a:t>daily_logins</a:t>
            </a:r>
            <a:r>
              <a:rPr sz="1100" dirty="0">
                <a:latin typeface="Carlito"/>
                <a:cs typeface="Carlito"/>
              </a:rPr>
              <a:t>”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which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contains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number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logins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on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50" dirty="0">
                <a:latin typeface="Carlito"/>
                <a:cs typeface="Carlito"/>
              </a:rPr>
              <a:t>a</a:t>
            </a:r>
            <a:r>
              <a:rPr sz="1100" dirty="0">
                <a:latin typeface="Carlito"/>
                <a:cs typeface="Carlito"/>
              </a:rPr>
              <a:t> daily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basis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*</a:t>
            </a:r>
            <a:r>
              <a:rPr sz="950" spc="1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login_log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  <a:p>
            <a:pPr marL="240665" marR="5080">
              <a:lnSpc>
                <a:spcPts val="1100"/>
              </a:lnSpc>
              <a:spcBef>
                <a:spcPts val="930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3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950" spc="2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3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num_logins</a:t>
            </a:r>
            <a:r>
              <a:rPr sz="950" spc="35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login_log</a:t>
            </a:r>
            <a:r>
              <a:rPr sz="950" spc="40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25" dirty="0">
                <a:solidFill>
                  <a:srgbClr val="0000FF"/>
                </a:solidFill>
                <a:latin typeface="IBM 3270"/>
                <a:cs typeface="IBM 3270"/>
              </a:rPr>
              <a:t>by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spc="25" dirty="0">
                <a:solidFill>
                  <a:srgbClr val="FF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order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login_day</a:t>
            </a:r>
            <a:r>
              <a:rPr sz="950" spc="30" dirty="0">
                <a:latin typeface="IBM 3270"/>
                <a:cs typeface="IBM 3270"/>
              </a:rPr>
              <a:t> </a:t>
            </a:r>
            <a:r>
              <a:rPr sz="950" spc="-20" dirty="0">
                <a:solidFill>
                  <a:srgbClr val="0000FF"/>
                </a:solidFill>
                <a:latin typeface="IBM 3270"/>
                <a:cs typeface="IBM 3270"/>
              </a:rPr>
              <a:t>asc</a:t>
            </a:r>
            <a:r>
              <a:rPr sz="950" spc="-2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7050" y="2374900"/>
            <a:ext cx="4343400" cy="68599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4080"/>
            <a:ext cx="178053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2.</a:t>
            </a:r>
            <a:r>
              <a:rPr sz="1100" spc="220" dirty="0">
                <a:latin typeface="Carlito"/>
                <a:cs typeface="Carlito"/>
              </a:rPr>
              <a:t>  </a:t>
            </a:r>
            <a:r>
              <a:rPr sz="1100" dirty="0">
                <a:latin typeface="Carlito"/>
                <a:cs typeface="Carlito"/>
              </a:rPr>
              <a:t>A.</a:t>
            </a:r>
            <a:r>
              <a:rPr sz="1100" spc="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Daily</a:t>
            </a:r>
            <a:r>
              <a:rPr sz="1100" spc="-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trend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logins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and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46606"/>
            <a:ext cx="5464810" cy="3105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165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2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950" spc="3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2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num_logins</a:t>
            </a:r>
            <a:r>
              <a:rPr sz="950" spc="40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login_log</a:t>
            </a:r>
            <a:r>
              <a:rPr sz="950" spc="40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25" dirty="0">
                <a:solidFill>
                  <a:srgbClr val="FF00FF"/>
                </a:solidFill>
                <a:latin typeface="IBM 3270"/>
                <a:cs typeface="IBM 3270"/>
              </a:rPr>
              <a:t>Day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order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login_day</a:t>
            </a:r>
            <a:r>
              <a:rPr sz="950" spc="35" dirty="0">
                <a:latin typeface="IBM 3270"/>
                <a:cs typeface="IBM 3270"/>
              </a:rPr>
              <a:t> </a:t>
            </a:r>
            <a:r>
              <a:rPr sz="950" spc="-20" dirty="0">
                <a:solidFill>
                  <a:srgbClr val="0000FF"/>
                </a:solidFill>
                <a:latin typeface="IBM 3270"/>
                <a:cs typeface="IBM 3270"/>
              </a:rPr>
              <a:t>asc</a:t>
            </a:r>
            <a:r>
              <a:rPr sz="950" spc="-2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6901053"/>
            <a:ext cx="3692525" cy="1599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B.</a:t>
            </a:r>
            <a:r>
              <a:rPr sz="1100" spc="190" dirty="0">
                <a:latin typeface="Carlito"/>
                <a:cs typeface="Carlito"/>
              </a:rPr>
              <a:t>  </a:t>
            </a:r>
            <a:r>
              <a:rPr sz="1100" spc="-20" dirty="0">
                <a:latin typeface="Carlito"/>
                <a:cs typeface="Carlito"/>
              </a:rPr>
              <a:t>Trend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conversion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rate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(Number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orders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placed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per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login)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100">
              <a:latin typeface="Carlito"/>
              <a:cs typeface="Carlito"/>
            </a:endParaRPr>
          </a:p>
          <a:p>
            <a:pPr marL="240665" marR="1417320">
              <a:lnSpc>
                <a:spcPct val="97400"/>
              </a:lnSpc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fk_buyer_id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,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latin typeface="IBM 3270"/>
                <a:cs typeface="IBM 3270"/>
              </a:rPr>
              <a:t>order_id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4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order_count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sales_order</a:t>
            </a:r>
            <a:endParaRPr sz="950">
              <a:latin typeface="IBM 3270"/>
              <a:cs typeface="IBM 3270"/>
            </a:endParaRPr>
          </a:p>
          <a:p>
            <a:pPr marL="240665" marR="2050414">
              <a:lnSpc>
                <a:spcPts val="1100"/>
              </a:lnSpc>
              <a:spcBef>
                <a:spcPts val="50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fk_buyer_id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Order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order_count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50">
              <a:latin typeface="IBM 3270"/>
              <a:cs typeface="IBM 3270"/>
            </a:endParaRPr>
          </a:p>
          <a:p>
            <a:pPr marL="240665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1400" b="1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conversion</a:t>
            </a:r>
            <a:r>
              <a:rPr sz="1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rate</a:t>
            </a:r>
            <a:r>
              <a:rPr sz="14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14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0000"/>
                </a:solidFill>
                <a:latin typeface="Carlito"/>
                <a:cs typeface="Carlito"/>
              </a:rPr>
              <a:t>2.8%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76271"/>
            <a:ext cx="5633114" cy="40521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976373"/>
            <a:ext cx="5438775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0665" algn="l"/>
              </a:tabLst>
            </a:pPr>
            <a:r>
              <a:rPr sz="1100" dirty="0">
                <a:latin typeface="Carlito"/>
                <a:cs typeface="Carlito"/>
              </a:rPr>
              <a:t>Prepare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report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10" dirty="0">
                <a:latin typeface="Carlito"/>
                <a:cs typeface="Carlito"/>
              </a:rPr>
              <a:t>regarding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our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growth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between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the</a:t>
            </a:r>
            <a:r>
              <a:rPr sz="1100" spc="-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years.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Please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try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to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answer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spc="-25" dirty="0">
                <a:latin typeface="Carlito"/>
                <a:cs typeface="Carlito"/>
              </a:rPr>
              <a:t>the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rlito"/>
              <a:buAutoNum type="arabicPeriod" startAt="3"/>
            </a:pPr>
            <a:endParaRPr sz="1100">
              <a:latin typeface="Carlito"/>
              <a:cs typeface="Carlito"/>
            </a:endParaRPr>
          </a:p>
          <a:p>
            <a:pPr marL="468630" lvl="1" indent="-227965">
              <a:lnSpc>
                <a:spcPct val="100000"/>
              </a:lnSpc>
              <a:buAutoNum type="alphaLcPeriod"/>
              <a:tabLst>
                <a:tab pos="468630" algn="l"/>
              </a:tabLst>
            </a:pP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grow?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Times New Roman"/>
              <a:buAutoNum type="alphaLcPeriod"/>
            </a:pPr>
            <a:endParaRPr sz="1200">
              <a:latin typeface="Times New Roman"/>
              <a:cs typeface="Times New Roman"/>
            </a:endParaRPr>
          </a:p>
          <a:p>
            <a:pPr marL="469265" marR="5080">
              <a:lnSpc>
                <a:spcPts val="1380"/>
              </a:lnSpc>
            </a:pP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Our</a:t>
            </a:r>
            <a:r>
              <a:rPr sz="1200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business</a:t>
            </a:r>
            <a:r>
              <a:rPr sz="1200" spc="-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is</a:t>
            </a:r>
            <a:r>
              <a:rPr sz="1200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growing</a:t>
            </a:r>
            <a:r>
              <a:rPr sz="1200" spc="-1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because</a:t>
            </a:r>
            <a:r>
              <a:rPr sz="1200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of</a:t>
            </a:r>
            <a:r>
              <a:rPr sz="1200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each</a:t>
            </a:r>
            <a:r>
              <a:rPr sz="1200" spc="-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customer</a:t>
            </a:r>
            <a:r>
              <a:rPr sz="1200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is</a:t>
            </a:r>
            <a:r>
              <a:rPr sz="1200" spc="-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buying</a:t>
            </a:r>
            <a:r>
              <a:rPr sz="1200" spc="-2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one</a:t>
            </a:r>
            <a:r>
              <a:rPr sz="1200" spc="-1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or</a:t>
            </a:r>
            <a:r>
              <a:rPr sz="1200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more</a:t>
            </a:r>
            <a:r>
              <a:rPr sz="1200" spc="-25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4471C4"/>
                </a:solidFill>
                <a:latin typeface="Times New Roman"/>
                <a:cs typeface="Times New Roman"/>
              </a:rPr>
              <a:t>product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from</a:t>
            </a:r>
            <a:r>
              <a:rPr sz="1200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471C4"/>
                </a:solidFill>
                <a:latin typeface="Times New Roman"/>
                <a:cs typeface="Times New Roman"/>
              </a:rPr>
              <a:t>the</a:t>
            </a:r>
            <a:r>
              <a:rPr sz="1200" spc="-30" dirty="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sz="1200" spc="-25" dirty="0">
                <a:solidFill>
                  <a:srgbClr val="4471C4"/>
                </a:solidFill>
                <a:latin typeface="Times New Roman"/>
                <a:cs typeface="Times New Roman"/>
              </a:rPr>
              <a:t>app</a:t>
            </a:r>
            <a:endParaRPr sz="1200">
              <a:latin typeface="Times New Roman"/>
              <a:cs typeface="Times New Roman"/>
            </a:endParaRPr>
          </a:p>
          <a:p>
            <a:pPr marL="469265" lvl="1" indent="-228600">
              <a:lnSpc>
                <a:spcPct val="100000"/>
              </a:lnSpc>
              <a:spcBef>
                <a:spcPts val="1300"/>
              </a:spcBef>
              <a:buAutoNum type="alphaLcPeriod" startAt="2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Does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now?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3910710"/>
            <a:ext cx="2810510" cy="108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grow?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*</a:t>
            </a:r>
            <a:r>
              <a:rPr sz="950" spc="1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login_log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950">
              <a:latin typeface="IBM 3270"/>
              <a:cs typeface="IBM 3270"/>
            </a:endParaRPr>
          </a:p>
          <a:p>
            <a:pPr marL="12700" marR="5080">
              <a:lnSpc>
                <a:spcPts val="1120"/>
              </a:lnSpc>
              <a:tabLst>
                <a:tab pos="542925" algn="l"/>
              </a:tabLst>
            </a:pPr>
            <a:r>
              <a:rPr sz="950" spc="-1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	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950" spc="3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user_id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Total_users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login_log</a:t>
            </a:r>
            <a:endParaRPr sz="950">
              <a:latin typeface="IBM 3270"/>
              <a:cs typeface="IBM 3270"/>
            </a:endParaRPr>
          </a:p>
          <a:p>
            <a:pPr marL="12700">
              <a:lnSpc>
                <a:spcPts val="1080"/>
              </a:lnSpc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spc="20" dirty="0">
                <a:solidFill>
                  <a:srgbClr val="FF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order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Day</a:t>
            </a:r>
            <a:r>
              <a:rPr sz="950" spc="20" dirty="0">
                <a:solidFill>
                  <a:srgbClr val="FF00FF"/>
                </a:solidFill>
                <a:latin typeface="IBM 3270"/>
                <a:cs typeface="IBM 3270"/>
              </a:rPr>
              <a:t> </a:t>
            </a:r>
            <a:r>
              <a:rPr sz="950" spc="-20" dirty="0">
                <a:solidFill>
                  <a:srgbClr val="0000FF"/>
                </a:solidFill>
                <a:latin typeface="IBM 3270"/>
                <a:cs typeface="IBM 3270"/>
              </a:rPr>
              <a:t>asc</a:t>
            </a:r>
            <a:r>
              <a:rPr sz="950" spc="-2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604" y="9242297"/>
            <a:ext cx="5113020" cy="3835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4.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top-</a:t>
            </a:r>
            <a:r>
              <a:rPr sz="1200" dirty="0">
                <a:latin typeface="Times New Roman"/>
                <a:cs typeface="Times New Roman"/>
              </a:rPr>
              <a:t>selling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years?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some </a:t>
            </a:r>
            <a:r>
              <a:rPr sz="1200" dirty="0">
                <a:latin typeface="Times New Roman"/>
                <a:cs typeface="Times New Roman"/>
              </a:rPr>
              <a:t>insight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this?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50" y="5118100"/>
            <a:ext cx="6068059" cy="3790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1244853"/>
            <a:ext cx="3738879" cy="73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*</a:t>
            </a:r>
            <a:r>
              <a:rPr sz="950" spc="1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sales_orders_items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50">
              <a:latin typeface="IBM 3270"/>
              <a:cs typeface="IBM 3270"/>
            </a:endParaRPr>
          </a:p>
          <a:p>
            <a:pPr marL="12700" marR="5080">
              <a:lnSpc>
                <a:spcPts val="1100"/>
              </a:lnSpc>
              <a:spcBef>
                <a:spcPts val="5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fk_product_id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,</a:t>
            </a:r>
            <a:r>
              <a:rPr sz="950" spc="4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latin typeface="IBM 3270"/>
                <a:cs typeface="IBM 3270"/>
              </a:rPr>
              <a:t>fk_order_id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4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4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Total_orders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sales_orders_items</a:t>
            </a:r>
            <a:endParaRPr sz="950">
              <a:latin typeface="IBM 3270"/>
              <a:cs typeface="IBM 3270"/>
            </a:endParaRPr>
          </a:p>
          <a:p>
            <a:pPr marL="12700">
              <a:lnSpc>
                <a:spcPts val="1090"/>
              </a:lnSpc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group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fk_product_id</a:t>
            </a:r>
            <a:r>
              <a:rPr sz="950" spc="40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order</a:t>
            </a:r>
            <a:r>
              <a:rPr sz="950" spc="3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by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Total_orders</a:t>
            </a:r>
            <a:r>
              <a:rPr sz="950" spc="35" dirty="0">
                <a:latin typeface="IBM 3270"/>
                <a:cs typeface="IBM 3270"/>
              </a:rPr>
              <a:t> </a:t>
            </a:r>
            <a:r>
              <a:rPr sz="950" spc="-10" dirty="0">
                <a:solidFill>
                  <a:srgbClr val="0000FF"/>
                </a:solidFill>
                <a:latin typeface="IBM 3270"/>
                <a:cs typeface="IBM 3270"/>
              </a:rPr>
              <a:t>desc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2764281"/>
            <a:ext cx="5408930" cy="11233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marR="5080" indent="-228600">
              <a:lnSpc>
                <a:spcPts val="1380"/>
              </a:lnSpc>
              <a:spcBef>
                <a:spcPts val="195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biggest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would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fixing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it?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ts val="1130"/>
              </a:lnSpc>
              <a:spcBef>
                <a:spcPts val="1310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2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*</a:t>
            </a:r>
            <a:r>
              <a:rPr sz="950" spc="1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2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sales_order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  <a:p>
            <a:pPr marL="240665" marR="1777364">
              <a:lnSpc>
                <a:spcPts val="1120"/>
              </a:lnSpc>
              <a:spcBef>
                <a:spcPts val="40"/>
              </a:spcBef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select</a:t>
            </a:r>
            <a:r>
              <a:rPr sz="950" spc="4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FF00FF"/>
                </a:solidFill>
                <a:latin typeface="IBM 3270"/>
                <a:cs typeface="IBM 3270"/>
              </a:rPr>
              <a:t>count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(</a:t>
            </a:r>
            <a:r>
              <a:rPr sz="950" dirty="0">
                <a:latin typeface="IBM 3270"/>
                <a:cs typeface="IBM 3270"/>
              </a:rPr>
              <a:t>sales_order_status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)</a:t>
            </a:r>
            <a:r>
              <a:rPr sz="950" spc="40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as</a:t>
            </a:r>
            <a:r>
              <a:rPr sz="950" spc="40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Rejected_Orders </a:t>
            </a: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from</a:t>
            </a:r>
            <a:r>
              <a:rPr sz="950" spc="1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latin typeface="IBM 3270"/>
                <a:cs typeface="IBM 3270"/>
              </a:rPr>
              <a:t>sales_order</a:t>
            </a:r>
            <a:endParaRPr sz="950">
              <a:latin typeface="IBM 3270"/>
              <a:cs typeface="IBM 3270"/>
            </a:endParaRPr>
          </a:p>
          <a:p>
            <a:pPr marL="240665">
              <a:lnSpc>
                <a:spcPts val="1065"/>
              </a:lnSpc>
            </a:pPr>
            <a:r>
              <a:rPr sz="950" dirty="0">
                <a:solidFill>
                  <a:srgbClr val="0000FF"/>
                </a:solidFill>
                <a:latin typeface="IBM 3270"/>
                <a:cs typeface="IBM 3270"/>
              </a:rPr>
              <a:t>where</a:t>
            </a:r>
            <a:r>
              <a:rPr sz="950" spc="35" dirty="0">
                <a:solidFill>
                  <a:srgbClr val="0000FF"/>
                </a:solidFill>
                <a:latin typeface="IBM 3270"/>
                <a:cs typeface="IBM 3270"/>
              </a:rPr>
              <a:t> </a:t>
            </a:r>
            <a:r>
              <a:rPr sz="950" dirty="0">
                <a:latin typeface="IBM 3270"/>
                <a:cs typeface="IBM 3270"/>
              </a:rPr>
              <a:t>sales_order_status</a:t>
            </a:r>
            <a:r>
              <a:rPr sz="950" spc="45" dirty="0">
                <a:latin typeface="IBM 3270"/>
                <a:cs typeface="IBM 3270"/>
              </a:rPr>
              <a:t> </a:t>
            </a:r>
            <a:r>
              <a:rPr sz="950" dirty="0">
                <a:solidFill>
                  <a:srgbClr val="808080"/>
                </a:solidFill>
                <a:latin typeface="IBM 3270"/>
                <a:cs typeface="IBM 3270"/>
              </a:rPr>
              <a:t>like</a:t>
            </a:r>
            <a:r>
              <a:rPr sz="950" spc="35" dirty="0">
                <a:solidFill>
                  <a:srgbClr val="808080"/>
                </a:solidFill>
                <a:latin typeface="IBM 3270"/>
                <a:cs typeface="IBM 3270"/>
              </a:rPr>
              <a:t> </a:t>
            </a:r>
            <a:r>
              <a:rPr sz="950" spc="-10" dirty="0">
                <a:solidFill>
                  <a:srgbClr val="FF0000"/>
                </a:solidFill>
                <a:latin typeface="IBM 3270"/>
                <a:cs typeface="IBM 3270"/>
              </a:rPr>
              <a:t>'Rejected'</a:t>
            </a:r>
            <a:r>
              <a:rPr sz="950" spc="-10" dirty="0">
                <a:solidFill>
                  <a:srgbClr val="808080"/>
                </a:solidFill>
                <a:latin typeface="IBM 3270"/>
                <a:cs typeface="IBM 3270"/>
              </a:rPr>
              <a:t>;</a:t>
            </a:r>
            <a:endParaRPr sz="950">
              <a:latin typeface="IBM 3270"/>
              <a:cs typeface="IBM 327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650" y="4195920"/>
            <a:ext cx="3930650" cy="9515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8826BB-6D3E-9124-1B0D-B1F22898031F}"/>
              </a:ext>
            </a:extLst>
          </p:cNvPr>
          <p:cNvSpPr txBox="1"/>
          <p:nvPr/>
        </p:nvSpPr>
        <p:spPr>
          <a:xfrm>
            <a:off x="806450" y="45085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 Thank-You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9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</TotalTime>
  <Words>379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Carlito</vt:lpstr>
      <vt:lpstr>IBM 3270</vt:lpstr>
      <vt:lpstr>Rockwell</vt:lpstr>
      <vt:lpstr>Times New Roman</vt:lpstr>
      <vt:lpstr>Damask</vt:lpstr>
      <vt:lpstr>RETAIL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ANALYSIS</dc:title>
  <dc:creator>shiv kumar rai</dc:creator>
  <cp:lastModifiedBy>Jayesh Patel</cp:lastModifiedBy>
  <cp:revision>1</cp:revision>
  <dcterms:created xsi:type="dcterms:W3CDTF">2024-05-28T16:27:40Z</dcterms:created>
  <dcterms:modified xsi:type="dcterms:W3CDTF">2024-05-28T16:33:22Z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2024-05-28T00:00:00Z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2024-05-28T00:00:00Z</vt:filetime>
  </property>
  <property fmtid="{D5CDD505-2E9C-101B-9397-08002B2CF9AE}" pid="5" name="Producer">
    <vt:lpwstr>3-Heights(TM) PDF Security Shell 4.8.25.2 (http://www.pdf-tools.com)</vt:lpwstr>
  </property>
</Properties>
</file>