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8" r:id="rId2"/>
    <p:sldId id="259" r:id="rId3"/>
    <p:sldId id="263" r:id="rId4"/>
    <p:sldId id="264" r:id="rId5"/>
    <p:sldId id="265" r:id="rId6"/>
    <p:sldId id="266" r:id="rId7"/>
    <p:sldId id="274" r:id="rId8"/>
    <p:sldId id="275" r:id="rId9"/>
    <p:sldId id="276" r:id="rId10"/>
    <p:sldId id="267" r:id="rId11"/>
    <p:sldId id="268" r:id="rId12"/>
    <p:sldId id="269" r:id="rId13"/>
    <p:sldId id="270" r:id="rId14"/>
    <p:sldId id="271" r:id="rId15"/>
    <p:sldId id="272"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348" y="-9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2099733"/>
            <a:ext cx="6619244"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866216" y="4777380"/>
            <a:ext cx="6619244"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95414" y="1830325"/>
            <a:ext cx="990599" cy="228599"/>
          </a:xfrm>
        </p:spPr>
        <p:txBody>
          <a:bodyPr anchor="t"/>
          <a:lstStyle>
            <a:lvl1pPr algn="l">
              <a:defRPr b="0" i="0">
                <a:solidFill>
                  <a:schemeClr val="bg1">
                    <a:alpha val="60000"/>
                  </a:schemeClr>
                </a:solidFill>
              </a:defRPr>
            </a:lvl1pPr>
          </a:lstStyle>
          <a:p>
            <a:fld id="{F7CBE11C-ABD8-4C3F-A5F8-29C0C1A78529}" type="datetimeFigureOut">
              <a:rPr lang="en-IN" smtClean="0"/>
              <a:t>04-08-2024</a:t>
            </a:fld>
            <a:endParaRPr lang="en-IN"/>
          </a:p>
        </p:txBody>
      </p:sp>
      <p:sp>
        <p:nvSpPr>
          <p:cNvPr id="5" name="Footer Placeholder 4"/>
          <p:cNvSpPr>
            <a:spLocks noGrp="1"/>
          </p:cNvSpPr>
          <p:nvPr>
            <p:ph type="ftr" sz="quarter" idx="11"/>
          </p:nvPr>
        </p:nvSpPr>
        <p:spPr bwMode="gray">
          <a:xfrm rot="5400000">
            <a:off x="6231508" y="3265933"/>
            <a:ext cx="3859795" cy="228601"/>
          </a:xfrm>
        </p:spPr>
        <p:txBody>
          <a:bodyPr/>
          <a:lstStyle>
            <a:lvl1pPr>
              <a:defRPr b="0" i="0">
                <a:solidFill>
                  <a:schemeClr val="bg1">
                    <a:alpha val="60000"/>
                  </a:schemeClr>
                </a:solidFill>
              </a:defRPr>
            </a:lvl1pPr>
          </a:lstStyle>
          <a:p>
            <a:endParaRPr lang="en-IN"/>
          </a:p>
        </p:txBody>
      </p:sp>
      <p:sp>
        <p:nvSpPr>
          <p:cNvPr id="11" name="Rectangle 10"/>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95730"/>
            <a:ext cx="628649" cy="767687"/>
          </a:xfrm>
        </p:spPr>
        <p:txBody>
          <a:bodyPr/>
          <a:lstStyle/>
          <a:p>
            <a:fld id="{D4363F16-44C0-43B5-9FFA-6EDB8BAE1D2E}" type="slidenum">
              <a:rPr lang="en-IN" smtClean="0"/>
              <a:t>‹#›</a:t>
            </a:fld>
            <a:endParaRPr lang="en-IN"/>
          </a:p>
        </p:txBody>
      </p:sp>
    </p:spTree>
    <p:extLst>
      <p:ext uri="{BB962C8B-B14F-4D97-AF65-F5344CB8AC3E}">
        <p14:creationId xmlns:p14="http://schemas.microsoft.com/office/powerpoint/2010/main" val="1781789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4969927"/>
            <a:ext cx="661924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685800"/>
            <a:ext cx="661924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215" y="5536665"/>
            <a:ext cx="661924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CBE11C-ABD8-4C3F-A5F8-29C0C1A78529}" type="datetimeFigureOut">
              <a:rPr lang="en-IN" smtClean="0"/>
              <a:t>04-08-2024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4363F16-44C0-43B5-9FFA-6EDB8BAE1D2E}" type="slidenum">
              <a:rPr lang="en-IN" smtClean="0"/>
              <a:t>‹#›</a:t>
            </a:fld>
            <a:endParaRPr lang="en-IN"/>
          </a:p>
        </p:txBody>
      </p:sp>
    </p:spTree>
    <p:extLst>
      <p:ext uri="{BB962C8B-B14F-4D97-AF65-F5344CB8AC3E}">
        <p14:creationId xmlns:p14="http://schemas.microsoft.com/office/powerpoint/2010/main" val="2752097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1063417"/>
            <a:ext cx="6623862"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3543300"/>
            <a:ext cx="6619244"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CBE11C-ABD8-4C3F-A5F8-29C0C1A78529}"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4363F16-44C0-43B5-9FFA-6EDB8BAE1D2E}" type="slidenum">
              <a:rPr lang="en-IN" smtClean="0"/>
              <a:t>‹#›</a:t>
            </a:fld>
            <a:endParaRPr lang="en-IN"/>
          </a:p>
        </p:txBody>
      </p:sp>
    </p:spTree>
    <p:extLst>
      <p:ext uri="{BB962C8B-B14F-4D97-AF65-F5344CB8AC3E}">
        <p14:creationId xmlns:p14="http://schemas.microsoft.com/office/powerpoint/2010/main" val="3125162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607336"/>
            <a:ext cx="601434"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7413344" y="2613787"/>
            <a:ext cx="48957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982134"/>
            <a:ext cx="6340430"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459459" y="3678766"/>
            <a:ext cx="5798414"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866216" y="5029200"/>
            <a:ext cx="6933673"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CBE11C-ABD8-4C3F-A5F8-29C0C1A78529}"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4363F16-44C0-43B5-9FFA-6EDB8BAE1D2E}" type="slidenum">
              <a:rPr lang="en-IN" smtClean="0"/>
              <a:t>‹#›</a:t>
            </a:fld>
            <a:endParaRPr lang="en-IN"/>
          </a:p>
        </p:txBody>
      </p:sp>
    </p:spTree>
    <p:extLst>
      <p:ext uri="{BB962C8B-B14F-4D97-AF65-F5344CB8AC3E}">
        <p14:creationId xmlns:p14="http://schemas.microsoft.com/office/powerpoint/2010/main" val="3196822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370667"/>
            <a:ext cx="6619245"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5024967"/>
            <a:ext cx="6619244"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CBE11C-ABD8-4C3F-A5F8-29C0C1A78529}"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4363F16-44C0-43B5-9FFA-6EDB8BAE1D2E}" type="slidenum">
              <a:rPr lang="en-IN" smtClean="0"/>
              <a:t>‹#›</a:t>
            </a:fld>
            <a:endParaRPr lang="en-IN"/>
          </a:p>
        </p:txBody>
      </p:sp>
    </p:spTree>
    <p:extLst>
      <p:ext uri="{BB962C8B-B14F-4D97-AF65-F5344CB8AC3E}">
        <p14:creationId xmlns:p14="http://schemas.microsoft.com/office/powerpoint/2010/main" val="2399299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973668"/>
            <a:ext cx="6619244"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866215" y="2603502"/>
            <a:ext cx="23564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866215" y="3179765"/>
            <a:ext cx="23564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384541" y="2603500"/>
            <a:ext cx="2360257"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384541" y="3179764"/>
            <a:ext cx="2360257"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16101" y="2603501"/>
            <a:ext cx="235929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916247" y="3179762"/>
            <a:ext cx="2359152"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302978"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7CBE11C-ABD8-4C3F-A5F8-29C0C1A78529}" type="datetimeFigureOut">
              <a:rPr lang="en-IN" smtClean="0"/>
              <a:t>04-08-2024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363F16-44C0-43B5-9FFA-6EDB8BAE1D2E}" type="slidenum">
              <a:rPr lang="en-IN" smtClean="0"/>
              <a:t>‹#›</a:t>
            </a:fld>
            <a:endParaRPr lang="en-IN"/>
          </a:p>
        </p:txBody>
      </p:sp>
    </p:spTree>
    <p:extLst>
      <p:ext uri="{BB962C8B-B14F-4D97-AF65-F5344CB8AC3E}">
        <p14:creationId xmlns:p14="http://schemas.microsoft.com/office/powerpoint/2010/main" val="3998141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973668"/>
            <a:ext cx="6619244"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866215" y="4532844"/>
            <a:ext cx="228782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000915" y="2603500"/>
            <a:ext cx="201843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866215" y="5109106"/>
            <a:ext cx="2287829"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26649" y="4532845"/>
            <a:ext cx="2287829"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3561347" y="2603500"/>
            <a:ext cx="201843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427629" y="5109105"/>
            <a:ext cx="2287829"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87082" y="4532845"/>
            <a:ext cx="228832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6122273" y="2603500"/>
            <a:ext cx="201843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987081" y="5109104"/>
            <a:ext cx="2288322"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3304373"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7CBE11C-ABD8-4C3F-A5F8-29C0C1A78529}" type="datetimeFigureOut">
              <a:rPr lang="en-IN" smtClean="0"/>
              <a:t>04-08-2024</a:t>
            </a:fld>
            <a:endParaRPr lang="en-IN"/>
          </a:p>
        </p:txBody>
      </p:sp>
      <p:sp>
        <p:nvSpPr>
          <p:cNvPr id="8" name="Footer Placeholder 7"/>
          <p:cNvSpPr>
            <a:spLocks noGrp="1"/>
          </p:cNvSpPr>
          <p:nvPr>
            <p:ph type="ftr" sz="quarter" idx="11"/>
          </p:nvPr>
        </p:nvSpPr>
        <p:spPr>
          <a:xfrm>
            <a:off x="420833" y="6391839"/>
            <a:ext cx="2733212" cy="304801"/>
          </a:xfrm>
        </p:spPr>
        <p:txBody>
          <a:bodyPr/>
          <a:lstStyle/>
          <a:p>
            <a:endParaRPr lang="en-IN"/>
          </a:p>
        </p:txBody>
      </p:sp>
      <p:sp>
        <p:nvSpPr>
          <p:cNvPr id="9" name="Slide Number Placeholder 8"/>
          <p:cNvSpPr>
            <a:spLocks noGrp="1"/>
          </p:cNvSpPr>
          <p:nvPr>
            <p:ph type="sldNum" sz="quarter" idx="12"/>
          </p:nvPr>
        </p:nvSpPr>
        <p:spPr/>
        <p:txBody>
          <a:bodyPr/>
          <a:lstStyle/>
          <a:p>
            <a:fld id="{D4363F16-44C0-43B5-9FFA-6EDB8BAE1D2E}" type="slidenum">
              <a:rPr lang="en-IN" smtClean="0"/>
              <a:t>‹#›</a:t>
            </a:fld>
            <a:endParaRPr lang="en-IN"/>
          </a:p>
        </p:txBody>
      </p:sp>
    </p:spTree>
    <p:extLst>
      <p:ext uri="{BB962C8B-B14F-4D97-AF65-F5344CB8AC3E}">
        <p14:creationId xmlns:p14="http://schemas.microsoft.com/office/powerpoint/2010/main" val="2748159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973668"/>
            <a:ext cx="6619244"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216" y="2603500"/>
            <a:ext cx="6619244"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21580" y="6391839"/>
            <a:ext cx="742949" cy="304799"/>
          </a:xfrm>
        </p:spPr>
        <p:txBody>
          <a:bodyPr/>
          <a:lstStyle/>
          <a:p>
            <a:fld id="{F7CBE11C-ABD8-4C3F-A5F8-29C0C1A78529}"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63F16-44C0-43B5-9FFA-6EDB8BAE1D2E}" type="slidenum">
              <a:rPr lang="en-IN" smtClean="0"/>
              <a:t>‹#›</a:t>
            </a:fld>
            <a:endParaRPr lang="en-IN"/>
          </a:p>
        </p:txBody>
      </p:sp>
    </p:spTree>
    <p:extLst>
      <p:ext uri="{BB962C8B-B14F-4D97-AF65-F5344CB8AC3E}">
        <p14:creationId xmlns:p14="http://schemas.microsoft.com/office/powerpoint/2010/main" val="2794298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1278467"/>
            <a:ext cx="1057474"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216" y="1278467"/>
            <a:ext cx="4692019"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989829" y="6391839"/>
            <a:ext cx="744101" cy="304799"/>
          </a:xfrm>
        </p:spPr>
        <p:txBody>
          <a:bodyPr/>
          <a:lstStyle/>
          <a:p>
            <a:fld id="{F7CBE11C-ABD8-4C3F-A5F8-29C0C1A78529}"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4363F16-44C0-43B5-9FFA-6EDB8BAE1D2E}" type="slidenum">
              <a:rPr lang="en-IN" smtClean="0"/>
              <a:t>‹#›</a:t>
            </a:fld>
            <a:endParaRPr lang="en-IN"/>
          </a:p>
        </p:txBody>
      </p:sp>
    </p:spTree>
    <p:extLst>
      <p:ext uri="{BB962C8B-B14F-4D97-AF65-F5344CB8AC3E}">
        <p14:creationId xmlns:p14="http://schemas.microsoft.com/office/powerpoint/2010/main" val="3507763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66216" y="2603500"/>
            <a:ext cx="6619244"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CBE11C-ABD8-4C3F-A5F8-29C0C1A78529}"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363F16-44C0-43B5-9FFA-6EDB8BAE1D2E}" type="slidenum">
              <a:rPr lang="en-IN" smtClean="0"/>
              <a:t>‹#›</a:t>
            </a:fld>
            <a:endParaRPr lang="en-IN"/>
          </a:p>
        </p:txBody>
      </p:sp>
    </p:spTree>
    <p:extLst>
      <p:ext uri="{BB962C8B-B14F-4D97-AF65-F5344CB8AC3E}">
        <p14:creationId xmlns:p14="http://schemas.microsoft.com/office/powerpoint/2010/main" val="2798612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677645"/>
            <a:ext cx="3263269"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71670" y="2677644"/>
            <a:ext cx="2818159"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CBE11C-ABD8-4C3F-A5F8-29C0C1A78529}"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4363F16-44C0-43B5-9FFA-6EDB8BAE1D2E}" type="slidenum">
              <a:rPr lang="en-IN" smtClean="0"/>
              <a:t>‹#›</a:t>
            </a:fld>
            <a:endParaRPr lang="en-IN"/>
          </a:p>
        </p:txBody>
      </p:sp>
    </p:spTree>
    <p:extLst>
      <p:ext uri="{BB962C8B-B14F-4D97-AF65-F5344CB8AC3E}">
        <p14:creationId xmlns:p14="http://schemas.microsoft.com/office/powerpoint/2010/main" val="982223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66215" y="2603501"/>
            <a:ext cx="3618869"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56535" y="2603500"/>
            <a:ext cx="361886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CBE11C-ABD8-4C3F-A5F8-29C0C1A78529}" type="datetimeFigureOut">
              <a:rPr lang="en-IN" smtClean="0"/>
              <a:t>04-08-2024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363F16-44C0-43B5-9FFA-6EDB8BAE1D2E}" type="slidenum">
              <a:rPr lang="en-IN" smtClean="0"/>
              <a:t>‹#›</a:t>
            </a:fld>
            <a:endParaRPr lang="en-IN"/>
          </a:p>
        </p:txBody>
      </p:sp>
    </p:spTree>
    <p:extLst>
      <p:ext uri="{BB962C8B-B14F-4D97-AF65-F5344CB8AC3E}">
        <p14:creationId xmlns:p14="http://schemas.microsoft.com/office/powerpoint/2010/main" val="2563564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6216" y="2603500"/>
            <a:ext cx="36188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66215" y="3179763"/>
            <a:ext cx="361886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56535" y="2603500"/>
            <a:ext cx="361886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56535" y="3179763"/>
            <a:ext cx="361886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CBE11C-ABD8-4C3F-A5F8-29C0C1A78529}" type="datetimeFigureOut">
              <a:rPr lang="en-IN" smtClean="0"/>
              <a:t>04-08-2024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363F16-44C0-43B5-9FFA-6EDB8BAE1D2E}" type="slidenum">
              <a:rPr lang="en-IN" smtClean="0"/>
              <a:t>‹#›</a:t>
            </a:fld>
            <a:endParaRPr lang="en-IN"/>
          </a:p>
        </p:txBody>
      </p:sp>
    </p:spTree>
    <p:extLst>
      <p:ext uri="{BB962C8B-B14F-4D97-AF65-F5344CB8AC3E}">
        <p14:creationId xmlns:p14="http://schemas.microsoft.com/office/powerpoint/2010/main" val="2069318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973668"/>
            <a:ext cx="6571060"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CBE11C-ABD8-4C3F-A5F8-29C0C1A78529}" type="datetimeFigureOut">
              <a:rPr lang="en-IN" smtClean="0"/>
              <a:t>04-08-2024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363F16-44C0-43B5-9FFA-6EDB8BAE1D2E}" type="slidenum">
              <a:rPr lang="en-IN" smtClean="0"/>
              <a:t>‹#›</a:t>
            </a:fld>
            <a:endParaRPr lang="en-IN"/>
          </a:p>
        </p:txBody>
      </p:sp>
    </p:spTree>
    <p:extLst>
      <p:ext uri="{BB962C8B-B14F-4D97-AF65-F5344CB8AC3E}">
        <p14:creationId xmlns:p14="http://schemas.microsoft.com/office/powerpoint/2010/main" val="131826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CBE11C-ABD8-4C3F-A5F8-29C0C1A78529}" type="datetimeFigureOut">
              <a:rPr lang="en-IN" smtClean="0"/>
              <a:t>04-08-2024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4363F16-44C0-43B5-9FFA-6EDB8BAE1D2E}" type="slidenum">
              <a:rPr lang="en-IN" smtClean="0"/>
              <a:t>‹#›</a:t>
            </a:fld>
            <a:endParaRPr lang="en-IN"/>
          </a:p>
        </p:txBody>
      </p:sp>
    </p:spTree>
    <p:extLst>
      <p:ext uri="{BB962C8B-B14F-4D97-AF65-F5344CB8AC3E}">
        <p14:creationId xmlns:p14="http://schemas.microsoft.com/office/powerpoint/2010/main" val="1861524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95400"/>
            <a:ext cx="209486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335859" y="1447800"/>
            <a:ext cx="3892550"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215" y="3129281"/>
            <a:ext cx="2094869"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CBE11C-ABD8-4C3F-A5F8-29C0C1A78529}" type="datetimeFigureOut">
              <a:rPr lang="en-IN" smtClean="0"/>
              <a:t>04-08-2024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4363F16-44C0-43B5-9FFA-6EDB8BAE1D2E}" type="slidenum">
              <a:rPr lang="en-IN" smtClean="0"/>
              <a:t>‹#›</a:t>
            </a:fld>
            <a:endParaRPr lang="en-IN"/>
          </a:p>
        </p:txBody>
      </p:sp>
    </p:spTree>
    <p:extLst>
      <p:ext uri="{BB962C8B-B14F-4D97-AF65-F5344CB8AC3E}">
        <p14:creationId xmlns:p14="http://schemas.microsoft.com/office/powerpoint/2010/main" val="3373346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693334"/>
            <a:ext cx="2898851"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910903" y="1143000"/>
            <a:ext cx="242039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866215" y="3657600"/>
            <a:ext cx="2894409"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CBE11C-ABD8-4C3F-A5F8-29C0C1A78529}" type="datetimeFigureOut">
              <a:rPr lang="en-IN" smtClean="0"/>
              <a:t>04-08-2024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4363F16-44C0-43B5-9FFA-6EDB8BAE1D2E}" type="slidenum">
              <a:rPr lang="en-IN" smtClean="0"/>
              <a:t>‹#›</a:t>
            </a:fld>
            <a:endParaRPr lang="en-IN"/>
          </a:p>
        </p:txBody>
      </p:sp>
    </p:spTree>
    <p:extLst>
      <p:ext uri="{BB962C8B-B14F-4D97-AF65-F5344CB8AC3E}">
        <p14:creationId xmlns:p14="http://schemas.microsoft.com/office/powerpoint/2010/main" val="1920756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973668"/>
            <a:ext cx="6571060"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6216" y="2603500"/>
            <a:ext cx="6571060"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89829" y="6391839"/>
            <a:ext cx="742949" cy="304799"/>
          </a:xfrm>
          <a:prstGeom prst="rect">
            <a:avLst/>
          </a:prstGeom>
        </p:spPr>
        <p:txBody>
          <a:bodyPr vert="horz" lIns="91440" tIns="45720" rIns="91440" bIns="45720" rtlCol="0" anchor="ctr"/>
          <a:lstStyle>
            <a:lvl1pPr algn="r">
              <a:defRPr sz="1000" b="1" i="0">
                <a:solidFill>
                  <a:schemeClr val="accent1"/>
                </a:solidFill>
              </a:defRPr>
            </a:lvl1pPr>
          </a:lstStyle>
          <a:p>
            <a:fld id="{F7CBE11C-ABD8-4C3F-A5F8-29C0C1A78529}" type="datetimeFigureOut">
              <a:rPr lang="en-IN" smtClean="0"/>
              <a:t>04-08-2024</a:t>
            </a:fld>
            <a:endParaRPr lang="en-IN"/>
          </a:p>
        </p:txBody>
      </p:sp>
      <p:sp>
        <p:nvSpPr>
          <p:cNvPr id="5" name="Footer Placeholder 4"/>
          <p:cNvSpPr>
            <a:spLocks noGrp="1"/>
          </p:cNvSpPr>
          <p:nvPr>
            <p:ph type="ftr" sz="quarter" idx="3"/>
          </p:nvPr>
        </p:nvSpPr>
        <p:spPr>
          <a:xfrm>
            <a:off x="420833" y="6391839"/>
            <a:ext cx="2894846"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95730"/>
            <a:ext cx="628649" cy="767687"/>
          </a:xfrm>
          <a:prstGeom prst="rect">
            <a:avLst/>
          </a:prstGeom>
        </p:spPr>
        <p:txBody>
          <a:bodyPr vert="horz" lIns="91440" tIns="45720" rIns="91440" bIns="45720" rtlCol="0" anchor="b"/>
          <a:lstStyle>
            <a:lvl1pPr algn="ctr">
              <a:defRPr sz="2800" b="0" i="0">
                <a:solidFill>
                  <a:schemeClr val="bg1"/>
                </a:solidFill>
              </a:defRPr>
            </a:lvl1pPr>
          </a:lstStyle>
          <a:p>
            <a:fld id="{D4363F16-44C0-43B5-9FFA-6EDB8BAE1D2E}" type="slidenum">
              <a:rPr lang="en-IN" smtClean="0"/>
              <a:t>‹#›</a:t>
            </a:fld>
            <a:endParaRPr lang="en-IN"/>
          </a:p>
        </p:txBody>
      </p:sp>
    </p:spTree>
    <p:extLst>
      <p:ext uri="{BB962C8B-B14F-4D97-AF65-F5344CB8AC3E}">
        <p14:creationId xmlns:p14="http://schemas.microsoft.com/office/powerpoint/2010/main" val="165346040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2060848"/>
            <a:ext cx="7030009" cy="1780429"/>
          </a:xfrm>
        </p:spPr>
        <p:txBody>
          <a:bodyPr/>
          <a:lstStyle/>
          <a:p>
            <a:r>
              <a:rPr lang="en-US" sz="4400" dirty="0" smtClean="0"/>
              <a:t>AMAZON SALES</a:t>
            </a:r>
            <a:br>
              <a:rPr lang="en-US" sz="4400" dirty="0" smtClean="0"/>
            </a:br>
            <a:r>
              <a:rPr lang="en-US" sz="4400" dirty="0" smtClean="0"/>
              <a:t>DATA ANALYSIS REPORT</a:t>
            </a:r>
            <a:endParaRPr lang="en-IN" sz="4400" dirty="0"/>
          </a:p>
        </p:txBody>
      </p:sp>
      <p:sp>
        <p:nvSpPr>
          <p:cNvPr id="3" name="Subtitle 2"/>
          <p:cNvSpPr>
            <a:spLocks noGrp="1"/>
          </p:cNvSpPr>
          <p:nvPr>
            <p:ph type="subTitle" idx="1"/>
          </p:nvPr>
        </p:nvSpPr>
        <p:spPr>
          <a:xfrm>
            <a:off x="827584" y="4077072"/>
            <a:ext cx="6619244" cy="861420"/>
          </a:xfrm>
        </p:spPr>
        <p:txBody>
          <a:bodyPr/>
          <a:lstStyle/>
          <a:p>
            <a:pPr algn="r"/>
            <a:r>
              <a:rPr lang="en-US" dirty="0" smtClean="0"/>
              <a:t>- BY JATIN GOEL</a:t>
            </a:r>
            <a:endParaRPr lang="en-IN" dirty="0"/>
          </a:p>
        </p:txBody>
      </p:sp>
    </p:spTree>
    <p:extLst>
      <p:ext uri="{BB962C8B-B14F-4D97-AF65-F5344CB8AC3E}">
        <p14:creationId xmlns:p14="http://schemas.microsoft.com/office/powerpoint/2010/main" val="190931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IN" dirty="0"/>
          </a:p>
        </p:txBody>
      </p:sp>
      <p:pic>
        <p:nvPicPr>
          <p:cNvPr id="4" name="Picture 3">
            <a:extLst>
              <a:ext uri="{FF2B5EF4-FFF2-40B4-BE49-F238E27FC236}">
                <a16:creationId xmlns:a16="http://schemas.microsoft.com/office/drawing/2014/main" xmlns="" id="{388DA14A-7F7C-4769-8B68-564018A41702}"/>
              </a:ext>
            </a:extLst>
          </p:cNvPr>
          <p:cNvPicPr>
            <a:picLocks noChangeAspect="1"/>
          </p:cNvPicPr>
          <p:nvPr/>
        </p:nvPicPr>
        <p:blipFill rotWithShape="1">
          <a:blip r:embed="rId2"/>
          <a:srcRect l="5349" t="18821" r="81191" b="28456"/>
          <a:stretch/>
        </p:blipFill>
        <p:spPr>
          <a:xfrm>
            <a:off x="323528" y="2238232"/>
            <a:ext cx="2054680" cy="4419791"/>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1" y="2564904"/>
            <a:ext cx="5400601" cy="3446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8558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627" y="1083443"/>
            <a:ext cx="5360692"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13EA0A52-6277-46CE-90BB-8C23E1288D82}"/>
              </a:ext>
            </a:extLst>
          </p:cNvPr>
          <p:cNvPicPr>
            <a:picLocks noChangeAspect="1"/>
          </p:cNvPicPr>
          <p:nvPr/>
        </p:nvPicPr>
        <p:blipFill rotWithShape="1">
          <a:blip r:embed="rId3"/>
          <a:srcRect l="4405" t="16491" r="66471" b="14268"/>
          <a:stretch/>
        </p:blipFill>
        <p:spPr>
          <a:xfrm>
            <a:off x="5508104" y="2348880"/>
            <a:ext cx="3335327" cy="4026092"/>
          </a:xfrm>
          <a:prstGeom prst="rect">
            <a:avLst/>
          </a:prstGeom>
        </p:spPr>
      </p:pic>
    </p:spTree>
    <p:extLst>
      <p:ext uri="{BB962C8B-B14F-4D97-AF65-F5344CB8AC3E}">
        <p14:creationId xmlns:p14="http://schemas.microsoft.com/office/powerpoint/2010/main" val="1872029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708920"/>
            <a:ext cx="3988397"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730660"/>
            <a:ext cx="4503739" cy="314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0779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a:t>
            </a:r>
            <a:endParaRPr lang="en-IN" dirty="0"/>
          </a:p>
        </p:txBody>
      </p:sp>
      <p:sp>
        <p:nvSpPr>
          <p:cNvPr id="3" name="Content Placeholder 2"/>
          <p:cNvSpPr>
            <a:spLocks noGrp="1"/>
          </p:cNvSpPr>
          <p:nvPr>
            <p:ph idx="1"/>
          </p:nvPr>
        </p:nvSpPr>
        <p:spPr>
          <a:xfrm>
            <a:off x="866216" y="2347415"/>
            <a:ext cx="7666224" cy="3916907"/>
          </a:xfrm>
        </p:spPr>
        <p:txBody>
          <a:bodyPr>
            <a:normAutofit/>
          </a:bodyPr>
          <a:lstStyle/>
          <a:p>
            <a:pPr algn="just">
              <a:buFont typeface="Wingdings" pitchFamily="2" charset="2"/>
              <a:buChar char="Ø"/>
            </a:pPr>
            <a:r>
              <a:rPr lang="en-IN" dirty="0">
                <a:solidFill>
                  <a:schemeClr val="accent1"/>
                </a:solidFill>
                <a:latin typeface="Poppins"/>
                <a:ea typeface="Poppins"/>
                <a:cs typeface="Poppins"/>
                <a:sym typeface="Poppins"/>
              </a:rPr>
              <a:t>The total sales is </a:t>
            </a:r>
            <a:r>
              <a:rPr lang="en-IN" b="1" dirty="0">
                <a:solidFill>
                  <a:schemeClr val="tx1">
                    <a:lumMod val="95000"/>
                    <a:lumOff val="5000"/>
                  </a:schemeClr>
                </a:solidFill>
                <a:latin typeface="Poppins"/>
                <a:ea typeface="Poppins"/>
                <a:cs typeface="Poppins"/>
                <a:sym typeface="Poppins"/>
              </a:rPr>
              <a:t>$137.35 </a:t>
            </a:r>
            <a:r>
              <a:rPr lang="en-IN" dirty="0">
                <a:solidFill>
                  <a:schemeClr val="accent1"/>
                </a:solidFill>
                <a:latin typeface="Poppins"/>
                <a:ea typeface="Poppins"/>
                <a:cs typeface="Poppins"/>
                <a:sym typeface="Poppins"/>
              </a:rPr>
              <a:t>million out of which total profit is </a:t>
            </a:r>
            <a:r>
              <a:rPr lang="en-IN" b="1" dirty="0">
                <a:solidFill>
                  <a:schemeClr val="tx1"/>
                </a:solidFill>
                <a:latin typeface="Poppins"/>
                <a:ea typeface="Poppins"/>
                <a:cs typeface="Poppins"/>
                <a:sym typeface="Poppins"/>
              </a:rPr>
              <a:t>$44.17 </a:t>
            </a:r>
            <a:r>
              <a:rPr lang="en-IN" dirty="0">
                <a:solidFill>
                  <a:schemeClr val="accent1"/>
                </a:solidFill>
                <a:latin typeface="Poppins"/>
                <a:ea typeface="Poppins"/>
                <a:cs typeface="Poppins"/>
                <a:sym typeface="Poppins"/>
              </a:rPr>
              <a:t>million</a:t>
            </a:r>
            <a:r>
              <a:rPr lang="en-IN" dirty="0" smtClean="0">
                <a:solidFill>
                  <a:schemeClr val="accent1"/>
                </a:solidFill>
                <a:latin typeface="Poppins"/>
                <a:ea typeface="Poppins"/>
                <a:cs typeface="Poppins"/>
                <a:sym typeface="Poppins"/>
              </a:rPr>
              <a:t>.</a:t>
            </a:r>
            <a:endParaRPr lang="en-IN" dirty="0">
              <a:solidFill>
                <a:schemeClr val="accent1"/>
              </a:solidFill>
              <a:latin typeface="Poppins"/>
              <a:ea typeface="Poppins"/>
              <a:cs typeface="Poppins"/>
              <a:sym typeface="Poppins"/>
            </a:endParaRPr>
          </a:p>
          <a:p>
            <a:pPr algn="just">
              <a:buFont typeface="Wingdings" pitchFamily="2" charset="2"/>
              <a:buChar char="Ø"/>
            </a:pPr>
            <a:r>
              <a:rPr lang="en-IN" dirty="0">
                <a:solidFill>
                  <a:schemeClr val="accent1"/>
                </a:solidFill>
                <a:latin typeface="Poppins"/>
                <a:ea typeface="Poppins"/>
                <a:cs typeface="Poppins"/>
                <a:sym typeface="Poppins"/>
              </a:rPr>
              <a:t>The average profit margin and unit price is</a:t>
            </a:r>
            <a:r>
              <a:rPr lang="en-IN" b="1" dirty="0">
                <a:solidFill>
                  <a:schemeClr val="tx1"/>
                </a:solidFill>
                <a:latin typeface="Poppins"/>
                <a:ea typeface="Poppins"/>
                <a:cs typeface="Poppins"/>
                <a:sym typeface="Poppins"/>
              </a:rPr>
              <a:t> $32.16 </a:t>
            </a:r>
            <a:r>
              <a:rPr lang="en-IN" dirty="0">
                <a:solidFill>
                  <a:schemeClr val="accent1"/>
                </a:solidFill>
                <a:latin typeface="Poppins"/>
                <a:ea typeface="Poppins"/>
                <a:cs typeface="Poppins"/>
                <a:sym typeface="Poppins"/>
              </a:rPr>
              <a:t>and </a:t>
            </a:r>
            <a:r>
              <a:rPr lang="en-IN" b="1" dirty="0">
                <a:solidFill>
                  <a:schemeClr val="tx1"/>
                </a:solidFill>
                <a:latin typeface="Poppins"/>
                <a:ea typeface="Poppins"/>
                <a:cs typeface="Poppins"/>
                <a:sym typeface="Poppins"/>
              </a:rPr>
              <a:t>$276.76 </a:t>
            </a:r>
            <a:r>
              <a:rPr lang="en-IN" dirty="0">
                <a:solidFill>
                  <a:schemeClr val="accent1"/>
                </a:solidFill>
                <a:latin typeface="Poppins"/>
                <a:ea typeface="Poppins"/>
                <a:cs typeface="Poppins"/>
                <a:sym typeface="Poppins"/>
              </a:rPr>
              <a:t>respectively</a:t>
            </a:r>
            <a:r>
              <a:rPr lang="en-IN" dirty="0" smtClean="0">
                <a:solidFill>
                  <a:schemeClr val="accent1"/>
                </a:solidFill>
                <a:latin typeface="Poppins"/>
                <a:ea typeface="Poppins"/>
                <a:cs typeface="Poppins"/>
                <a:sym typeface="Poppins"/>
              </a:rPr>
              <a:t>.</a:t>
            </a:r>
            <a:endParaRPr lang="en-IN" dirty="0">
              <a:solidFill>
                <a:schemeClr val="accent1"/>
              </a:solidFill>
              <a:latin typeface="Poppins"/>
              <a:ea typeface="Poppins"/>
              <a:cs typeface="Poppins"/>
              <a:sym typeface="Poppins"/>
            </a:endParaRPr>
          </a:p>
          <a:p>
            <a:pPr algn="just">
              <a:buFont typeface="Wingdings" pitchFamily="2" charset="2"/>
              <a:buChar char="Ø"/>
            </a:pPr>
            <a:r>
              <a:rPr lang="en-IN" dirty="0">
                <a:solidFill>
                  <a:schemeClr val="accent1"/>
                </a:solidFill>
                <a:latin typeface="Poppins"/>
                <a:ea typeface="Poppins"/>
                <a:cs typeface="Poppins"/>
                <a:sym typeface="Poppins"/>
              </a:rPr>
              <a:t>The </a:t>
            </a:r>
            <a:r>
              <a:rPr lang="en-IN" b="1" dirty="0">
                <a:solidFill>
                  <a:schemeClr val="tx1">
                    <a:lumMod val="95000"/>
                    <a:lumOff val="5000"/>
                  </a:schemeClr>
                </a:solidFill>
                <a:latin typeface="Poppins"/>
                <a:ea typeface="Poppins"/>
                <a:cs typeface="Poppins"/>
                <a:sym typeface="Poppins"/>
              </a:rPr>
              <a:t>“H” </a:t>
            </a:r>
            <a:r>
              <a:rPr lang="en-IN" dirty="0">
                <a:solidFill>
                  <a:schemeClr val="accent1"/>
                </a:solidFill>
                <a:latin typeface="Poppins"/>
                <a:ea typeface="Poppins"/>
                <a:cs typeface="Poppins"/>
                <a:sym typeface="Poppins"/>
              </a:rPr>
              <a:t>order priority gave the highest sales, which means people need their products fast</a:t>
            </a:r>
            <a:r>
              <a:rPr lang="en-IN" dirty="0" smtClean="0">
                <a:solidFill>
                  <a:schemeClr val="accent1"/>
                </a:solidFill>
                <a:latin typeface="Poppins"/>
                <a:ea typeface="Poppins"/>
                <a:cs typeface="Poppins"/>
                <a:sym typeface="Poppins"/>
              </a:rPr>
              <a:t>.</a:t>
            </a:r>
            <a:endParaRPr lang="en-IN" dirty="0">
              <a:solidFill>
                <a:schemeClr val="accent1"/>
              </a:solidFill>
              <a:latin typeface="Poppins"/>
              <a:ea typeface="Poppins"/>
              <a:cs typeface="Poppins"/>
              <a:sym typeface="Poppins"/>
            </a:endParaRPr>
          </a:p>
          <a:p>
            <a:pPr algn="just">
              <a:buFont typeface="Wingdings" pitchFamily="2" charset="2"/>
              <a:buChar char="Ø"/>
            </a:pPr>
            <a:r>
              <a:rPr lang="en-IN" b="1" dirty="0">
                <a:solidFill>
                  <a:schemeClr val="tx1">
                    <a:lumMod val="95000"/>
                    <a:lumOff val="5000"/>
                  </a:schemeClr>
                </a:solidFill>
                <a:latin typeface="Poppins"/>
                <a:ea typeface="Poppins"/>
                <a:cs typeface="Poppins"/>
                <a:sym typeface="Poppins"/>
              </a:rPr>
              <a:t>“Cosmetics” </a:t>
            </a:r>
            <a:r>
              <a:rPr lang="en-IN" dirty="0">
                <a:solidFill>
                  <a:schemeClr val="accent1"/>
                </a:solidFill>
                <a:latin typeface="Poppins"/>
                <a:ea typeface="Poppins"/>
                <a:cs typeface="Poppins"/>
                <a:sym typeface="Poppins"/>
              </a:rPr>
              <a:t>products gave the highest sales</a:t>
            </a:r>
            <a:r>
              <a:rPr lang="en-IN" dirty="0" smtClean="0">
                <a:solidFill>
                  <a:schemeClr val="accent1"/>
                </a:solidFill>
                <a:latin typeface="Poppins"/>
                <a:ea typeface="Poppins"/>
                <a:cs typeface="Poppins"/>
                <a:sym typeface="Poppins"/>
              </a:rPr>
              <a:t>.</a:t>
            </a:r>
            <a:endParaRPr lang="en-IN" dirty="0">
              <a:solidFill>
                <a:schemeClr val="accent1"/>
              </a:solidFill>
              <a:latin typeface="Poppins"/>
              <a:ea typeface="Poppins"/>
              <a:cs typeface="Poppins"/>
              <a:sym typeface="Poppins"/>
            </a:endParaRPr>
          </a:p>
          <a:p>
            <a:pPr algn="just">
              <a:buFont typeface="Wingdings" pitchFamily="2" charset="2"/>
              <a:buChar char="Ø"/>
            </a:pPr>
            <a:r>
              <a:rPr lang="en-IN" dirty="0">
                <a:solidFill>
                  <a:schemeClr val="accent1"/>
                </a:solidFill>
                <a:latin typeface="Poppins"/>
                <a:ea typeface="Poppins"/>
                <a:cs typeface="Poppins"/>
                <a:sym typeface="Poppins"/>
              </a:rPr>
              <a:t>Majority of people still prefer </a:t>
            </a:r>
            <a:r>
              <a:rPr lang="en-IN" b="1" dirty="0">
                <a:solidFill>
                  <a:schemeClr val="tx1">
                    <a:lumMod val="95000"/>
                    <a:lumOff val="5000"/>
                  </a:schemeClr>
                </a:solidFill>
                <a:latin typeface="Poppins"/>
                <a:ea typeface="Poppins"/>
                <a:cs typeface="Poppins"/>
                <a:sym typeface="Poppins"/>
              </a:rPr>
              <a:t>“Offline Channel” </a:t>
            </a:r>
            <a:r>
              <a:rPr lang="en-IN" dirty="0">
                <a:solidFill>
                  <a:schemeClr val="accent1"/>
                </a:solidFill>
                <a:latin typeface="Poppins"/>
                <a:ea typeface="Poppins"/>
                <a:cs typeface="Poppins"/>
                <a:sym typeface="Poppins"/>
              </a:rPr>
              <a:t>for buying products</a:t>
            </a:r>
            <a:r>
              <a:rPr lang="en-IN" dirty="0" smtClean="0">
                <a:solidFill>
                  <a:schemeClr val="accent1"/>
                </a:solidFill>
                <a:latin typeface="Poppins"/>
                <a:ea typeface="Poppins"/>
                <a:cs typeface="Poppins"/>
                <a:sym typeface="Poppins"/>
              </a:rPr>
              <a:t>.</a:t>
            </a:r>
            <a:endParaRPr lang="en-IN" dirty="0">
              <a:solidFill>
                <a:schemeClr val="accent1"/>
              </a:solidFill>
              <a:latin typeface="Poppins"/>
              <a:ea typeface="Poppins"/>
              <a:cs typeface="Poppins"/>
              <a:sym typeface="Poppins"/>
            </a:endParaRPr>
          </a:p>
          <a:p>
            <a:pPr algn="just">
              <a:buFont typeface="Wingdings" pitchFamily="2" charset="2"/>
              <a:buChar char="Ø"/>
            </a:pPr>
            <a:r>
              <a:rPr lang="en-IN" dirty="0">
                <a:solidFill>
                  <a:schemeClr val="accent1"/>
                </a:solidFill>
                <a:latin typeface="Poppins"/>
                <a:ea typeface="Poppins"/>
                <a:cs typeface="Poppins"/>
                <a:sym typeface="Poppins"/>
              </a:rPr>
              <a:t>The year </a:t>
            </a:r>
            <a:r>
              <a:rPr lang="en-IN" b="1" dirty="0">
                <a:solidFill>
                  <a:schemeClr val="tx1">
                    <a:lumMod val="95000"/>
                    <a:lumOff val="5000"/>
                  </a:schemeClr>
                </a:solidFill>
                <a:latin typeface="Poppins"/>
                <a:ea typeface="Poppins"/>
                <a:cs typeface="Poppins"/>
                <a:sym typeface="Poppins"/>
              </a:rPr>
              <a:t>2012</a:t>
            </a:r>
            <a:r>
              <a:rPr lang="en-IN" dirty="0">
                <a:solidFill>
                  <a:schemeClr val="accent1"/>
                </a:solidFill>
                <a:latin typeface="Poppins"/>
                <a:ea typeface="Poppins"/>
                <a:cs typeface="Poppins"/>
                <a:sym typeface="Poppins"/>
              </a:rPr>
              <a:t> has seen the highest </a:t>
            </a:r>
            <a:r>
              <a:rPr lang="en-IN" dirty="0" smtClean="0">
                <a:solidFill>
                  <a:schemeClr val="accent1"/>
                </a:solidFill>
                <a:latin typeface="Poppins"/>
                <a:ea typeface="Poppins"/>
                <a:cs typeface="Poppins"/>
                <a:sym typeface="Poppins"/>
              </a:rPr>
              <a:t>sales</a:t>
            </a:r>
            <a:endParaRPr lang="en-IN" dirty="0">
              <a:solidFill>
                <a:schemeClr val="accent1"/>
              </a:solidFill>
              <a:latin typeface="Poppins"/>
              <a:ea typeface="Poppins"/>
              <a:cs typeface="Poppins"/>
              <a:sym typeface="Poppins"/>
            </a:endParaRPr>
          </a:p>
          <a:p>
            <a:pPr algn="just">
              <a:buFont typeface="Wingdings" pitchFamily="2" charset="2"/>
              <a:buChar char="Ø"/>
            </a:pPr>
            <a:r>
              <a:rPr lang="en-IN" dirty="0">
                <a:solidFill>
                  <a:schemeClr val="accent1"/>
                </a:solidFill>
                <a:latin typeface="Poppins"/>
                <a:ea typeface="Poppins"/>
                <a:cs typeface="Poppins"/>
                <a:sym typeface="Poppins"/>
              </a:rPr>
              <a:t>The </a:t>
            </a:r>
            <a:r>
              <a:rPr lang="en-IN" b="1" dirty="0">
                <a:solidFill>
                  <a:schemeClr val="tx1">
                    <a:lumMod val="95000"/>
                    <a:lumOff val="5000"/>
                  </a:schemeClr>
                </a:solidFill>
                <a:latin typeface="Poppins"/>
                <a:ea typeface="Poppins"/>
                <a:cs typeface="Poppins"/>
                <a:sym typeface="Poppins"/>
              </a:rPr>
              <a:t>Sub-Saharan Africa </a:t>
            </a:r>
            <a:r>
              <a:rPr lang="en-IN" dirty="0">
                <a:solidFill>
                  <a:schemeClr val="accent1"/>
                </a:solidFill>
                <a:latin typeface="Poppins"/>
                <a:ea typeface="Poppins"/>
                <a:cs typeface="Poppins"/>
                <a:sym typeface="Poppins"/>
              </a:rPr>
              <a:t>region has seen the highest </a:t>
            </a:r>
            <a:r>
              <a:rPr lang="en-IN" dirty="0" smtClean="0">
                <a:solidFill>
                  <a:schemeClr val="accent1"/>
                </a:solidFill>
                <a:latin typeface="Poppins"/>
                <a:ea typeface="Poppins"/>
                <a:cs typeface="Poppins"/>
                <a:sym typeface="Poppins"/>
              </a:rPr>
              <a:t>sales</a:t>
            </a:r>
            <a:endParaRPr lang="en-IN" dirty="0">
              <a:solidFill>
                <a:schemeClr val="accent1"/>
              </a:solidFill>
              <a:latin typeface="Poppins"/>
              <a:ea typeface="Poppins"/>
              <a:cs typeface="Poppins"/>
              <a:sym typeface="Poppins"/>
            </a:endParaRPr>
          </a:p>
        </p:txBody>
      </p:sp>
    </p:spTree>
    <p:extLst>
      <p:ext uri="{BB962C8B-B14F-4D97-AF65-F5344CB8AC3E}">
        <p14:creationId xmlns:p14="http://schemas.microsoft.com/office/powerpoint/2010/main" val="1169724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IN" dirty="0"/>
          </a:p>
        </p:txBody>
      </p:sp>
      <p:sp>
        <p:nvSpPr>
          <p:cNvPr id="3" name="Content Placeholder 2"/>
          <p:cNvSpPr>
            <a:spLocks noGrp="1"/>
          </p:cNvSpPr>
          <p:nvPr>
            <p:ph idx="1"/>
          </p:nvPr>
        </p:nvSpPr>
        <p:spPr>
          <a:xfrm>
            <a:off x="866216" y="2348880"/>
            <a:ext cx="7306184" cy="3960440"/>
          </a:xfrm>
        </p:spPr>
        <p:txBody>
          <a:bodyPr>
            <a:normAutofit fontScale="92500" lnSpcReduction="20000"/>
          </a:bodyPr>
          <a:lstStyle/>
          <a:p>
            <a:pPr algn="just">
              <a:buFont typeface="Wingdings" pitchFamily="2" charset="2"/>
              <a:buChar char="Ø"/>
            </a:pPr>
            <a:r>
              <a:rPr lang="en-IN" dirty="0">
                <a:solidFill>
                  <a:schemeClr val="accent1"/>
                </a:solidFill>
                <a:latin typeface="Poppins"/>
                <a:ea typeface="Poppins"/>
                <a:cs typeface="Poppins"/>
                <a:sym typeface="Poppins"/>
              </a:rPr>
              <a:t>Cosmetic products are very popular among people of Europe and these products generated the highest profit </a:t>
            </a:r>
            <a:r>
              <a:rPr lang="en-IN" b="1" dirty="0">
                <a:solidFill>
                  <a:schemeClr val="tx1">
                    <a:lumMod val="95000"/>
                    <a:lumOff val="5000"/>
                  </a:schemeClr>
                </a:solidFill>
                <a:latin typeface="Poppins"/>
                <a:ea typeface="Poppins"/>
                <a:cs typeface="Poppins"/>
                <a:sym typeface="Poppins"/>
              </a:rPr>
              <a:t>($14.56 million) </a:t>
            </a:r>
            <a:r>
              <a:rPr lang="en-IN" dirty="0">
                <a:solidFill>
                  <a:schemeClr val="accent1"/>
                </a:solidFill>
                <a:latin typeface="Poppins"/>
                <a:ea typeface="Poppins"/>
                <a:cs typeface="Poppins"/>
                <a:sym typeface="Poppins"/>
              </a:rPr>
              <a:t>of all items. So, it is advisable to create some marketing campaigns promoting Cosmetic products</a:t>
            </a:r>
            <a:r>
              <a:rPr lang="en-IN" dirty="0" smtClean="0">
                <a:solidFill>
                  <a:schemeClr val="accent1"/>
                </a:solidFill>
                <a:latin typeface="Poppins"/>
                <a:ea typeface="Poppins"/>
                <a:cs typeface="Poppins"/>
                <a:sym typeface="Poppins"/>
              </a:rPr>
              <a:t>.</a:t>
            </a:r>
            <a:endParaRPr lang="en-IN" dirty="0">
              <a:solidFill>
                <a:schemeClr val="accent1"/>
              </a:solidFill>
              <a:latin typeface="Poppins"/>
              <a:ea typeface="Poppins"/>
              <a:cs typeface="Poppins"/>
              <a:sym typeface="Poppins"/>
            </a:endParaRPr>
          </a:p>
          <a:p>
            <a:pPr algn="just">
              <a:buFont typeface="Wingdings" pitchFamily="2" charset="2"/>
              <a:buChar char="Ø"/>
            </a:pPr>
            <a:r>
              <a:rPr lang="en-IN" dirty="0">
                <a:solidFill>
                  <a:schemeClr val="accent1"/>
                </a:solidFill>
                <a:latin typeface="Poppins"/>
                <a:ea typeface="Poppins"/>
                <a:cs typeface="Poppins"/>
                <a:sym typeface="Poppins"/>
              </a:rPr>
              <a:t>Total Population of North America prefer to shop offline as compared to people of Europe, who mostly prefer Online channel for shopping. But because high profits are coming from Online channel, it advisable to </a:t>
            </a:r>
            <a:r>
              <a:rPr lang="en-IN" b="1" dirty="0">
                <a:solidFill>
                  <a:schemeClr val="tx1">
                    <a:lumMod val="95000"/>
                    <a:lumOff val="5000"/>
                  </a:schemeClr>
                </a:solidFill>
                <a:latin typeface="Poppins"/>
                <a:ea typeface="Poppins"/>
                <a:cs typeface="Poppins"/>
                <a:sym typeface="Poppins"/>
              </a:rPr>
              <a:t>promote</a:t>
            </a:r>
            <a:r>
              <a:rPr lang="en-IN" dirty="0">
                <a:solidFill>
                  <a:schemeClr val="accent1"/>
                </a:solidFill>
                <a:latin typeface="Poppins"/>
                <a:ea typeface="Poppins"/>
                <a:cs typeface="Poppins"/>
                <a:sym typeface="Poppins"/>
              </a:rPr>
              <a:t> </a:t>
            </a:r>
            <a:r>
              <a:rPr lang="en-IN" b="1" dirty="0">
                <a:solidFill>
                  <a:schemeClr val="tx1">
                    <a:lumMod val="95000"/>
                    <a:lumOff val="5000"/>
                  </a:schemeClr>
                </a:solidFill>
                <a:latin typeface="Poppins"/>
                <a:ea typeface="Poppins"/>
                <a:cs typeface="Poppins"/>
                <a:sym typeface="Poppins"/>
              </a:rPr>
              <a:t>products</a:t>
            </a:r>
            <a:r>
              <a:rPr lang="en-IN" dirty="0">
                <a:solidFill>
                  <a:schemeClr val="accent1"/>
                </a:solidFill>
                <a:latin typeface="Poppins"/>
                <a:ea typeface="Poppins"/>
                <a:cs typeface="Poppins"/>
                <a:sym typeface="Poppins"/>
              </a:rPr>
              <a:t> </a:t>
            </a:r>
            <a:r>
              <a:rPr lang="en-IN" b="1" dirty="0">
                <a:solidFill>
                  <a:schemeClr val="tx1">
                    <a:lumMod val="95000"/>
                    <a:lumOff val="5000"/>
                  </a:schemeClr>
                </a:solidFill>
                <a:latin typeface="Poppins"/>
                <a:ea typeface="Poppins"/>
                <a:cs typeface="Poppins"/>
                <a:sym typeface="Poppins"/>
              </a:rPr>
              <a:t>online</a:t>
            </a:r>
            <a:r>
              <a:rPr lang="en-IN" dirty="0" smtClean="0">
                <a:solidFill>
                  <a:schemeClr val="accent1"/>
                </a:solidFill>
                <a:latin typeface="Poppins"/>
                <a:ea typeface="Poppins"/>
                <a:cs typeface="Poppins"/>
                <a:sym typeface="Poppins"/>
              </a:rPr>
              <a:t>.</a:t>
            </a:r>
            <a:endParaRPr lang="en-IN" dirty="0">
              <a:solidFill>
                <a:schemeClr val="accent1"/>
              </a:solidFill>
              <a:latin typeface="Poppins"/>
              <a:ea typeface="Poppins"/>
              <a:cs typeface="Poppins"/>
              <a:sym typeface="Poppins"/>
            </a:endParaRPr>
          </a:p>
          <a:p>
            <a:pPr algn="just">
              <a:buFont typeface="Wingdings" pitchFamily="2" charset="2"/>
              <a:buChar char="Ø"/>
            </a:pPr>
            <a:r>
              <a:rPr lang="en-IN" dirty="0">
                <a:solidFill>
                  <a:schemeClr val="accent1"/>
                </a:solidFill>
                <a:latin typeface="Poppins"/>
                <a:ea typeface="Poppins"/>
                <a:cs typeface="Poppins"/>
                <a:sym typeface="Poppins"/>
              </a:rPr>
              <a:t>The Region Sub-Saharan Africa has generated the highest profit where people bought </a:t>
            </a:r>
            <a:r>
              <a:rPr lang="en-IN" b="1" dirty="0">
                <a:solidFill>
                  <a:schemeClr val="tx1">
                    <a:lumMod val="95000"/>
                    <a:lumOff val="5000"/>
                  </a:schemeClr>
                </a:solidFill>
                <a:latin typeface="Poppins"/>
                <a:ea typeface="Poppins"/>
                <a:cs typeface="Poppins"/>
                <a:sym typeface="Poppins"/>
              </a:rPr>
              <a:t>Fruits</a:t>
            </a:r>
            <a:r>
              <a:rPr lang="en-IN" dirty="0">
                <a:solidFill>
                  <a:schemeClr val="accent1"/>
                </a:solidFill>
                <a:latin typeface="Poppins"/>
                <a:ea typeface="Poppins"/>
                <a:cs typeface="Poppins"/>
                <a:sym typeface="Poppins"/>
              </a:rPr>
              <a:t> the most, with approx. </a:t>
            </a:r>
            <a:r>
              <a:rPr lang="en-IN" b="1" dirty="0">
                <a:solidFill>
                  <a:schemeClr val="tx1">
                    <a:lumMod val="95000"/>
                    <a:lumOff val="5000"/>
                  </a:schemeClr>
                </a:solidFill>
                <a:latin typeface="Poppins"/>
                <a:ea typeface="Poppins"/>
                <a:cs typeface="Poppins"/>
                <a:sym typeface="Poppins"/>
              </a:rPr>
              <a:t>31</a:t>
            </a:r>
            <a:r>
              <a:rPr lang="en-IN" dirty="0">
                <a:solidFill>
                  <a:schemeClr val="accent1"/>
                </a:solidFill>
                <a:latin typeface="Poppins"/>
                <a:ea typeface="Poppins"/>
                <a:cs typeface="Poppins"/>
                <a:sym typeface="Poppins"/>
              </a:rPr>
              <a:t> </a:t>
            </a:r>
            <a:r>
              <a:rPr lang="en-IN" b="1" dirty="0">
                <a:solidFill>
                  <a:schemeClr val="tx1">
                    <a:lumMod val="95000"/>
                    <a:lumOff val="5000"/>
                  </a:schemeClr>
                </a:solidFill>
                <a:latin typeface="Poppins"/>
                <a:ea typeface="Poppins"/>
                <a:cs typeface="Poppins"/>
                <a:sym typeface="Poppins"/>
              </a:rPr>
              <a:t>thousands</a:t>
            </a:r>
            <a:r>
              <a:rPr lang="en-IN" dirty="0">
                <a:solidFill>
                  <a:schemeClr val="accent1"/>
                </a:solidFill>
                <a:latin typeface="Poppins"/>
                <a:ea typeface="Poppins"/>
                <a:cs typeface="Poppins"/>
                <a:sym typeface="Poppins"/>
              </a:rPr>
              <a:t> unit sold. Highlight the health benefits of fruits during campaigns and align marketing with local preferences</a:t>
            </a:r>
            <a:r>
              <a:rPr lang="en-IN" dirty="0" smtClean="0">
                <a:solidFill>
                  <a:schemeClr val="accent1"/>
                </a:solidFill>
                <a:latin typeface="Poppins"/>
                <a:ea typeface="Poppins"/>
                <a:cs typeface="Poppins"/>
                <a:sym typeface="Poppins"/>
              </a:rPr>
              <a:t>.</a:t>
            </a:r>
            <a:endParaRPr lang="en-IN" dirty="0">
              <a:solidFill>
                <a:schemeClr val="accent1"/>
              </a:solidFill>
              <a:latin typeface="Poppins"/>
              <a:ea typeface="Poppins"/>
              <a:cs typeface="Poppins"/>
              <a:sym typeface="Poppins"/>
            </a:endParaRPr>
          </a:p>
          <a:p>
            <a:pPr algn="just">
              <a:buFont typeface="Wingdings" pitchFamily="2" charset="2"/>
              <a:buChar char="Ø"/>
            </a:pPr>
            <a:r>
              <a:rPr lang="en-IN" dirty="0">
                <a:solidFill>
                  <a:schemeClr val="accent1"/>
                </a:solidFill>
                <a:latin typeface="Poppins"/>
                <a:ea typeface="Poppins"/>
                <a:cs typeface="Poppins"/>
                <a:sym typeface="Poppins"/>
              </a:rPr>
              <a:t>The second most purchased item, after Cosmetics in Europe is </a:t>
            </a:r>
            <a:r>
              <a:rPr lang="en-IN" b="1" dirty="0">
                <a:solidFill>
                  <a:schemeClr val="tx1">
                    <a:lumMod val="95000"/>
                    <a:lumOff val="5000"/>
                  </a:schemeClr>
                </a:solidFill>
                <a:latin typeface="Poppins"/>
                <a:ea typeface="Poppins"/>
                <a:cs typeface="Poppins"/>
                <a:sym typeface="Poppins"/>
              </a:rPr>
              <a:t>Baby</a:t>
            </a:r>
            <a:r>
              <a:rPr lang="en-IN" dirty="0">
                <a:solidFill>
                  <a:schemeClr val="accent1"/>
                </a:solidFill>
                <a:latin typeface="Poppins"/>
                <a:ea typeface="Poppins"/>
                <a:cs typeface="Poppins"/>
                <a:sym typeface="Poppins"/>
              </a:rPr>
              <a:t> </a:t>
            </a:r>
            <a:r>
              <a:rPr lang="en-IN" b="1" dirty="0">
                <a:solidFill>
                  <a:schemeClr val="tx1">
                    <a:lumMod val="95000"/>
                    <a:lumOff val="5000"/>
                  </a:schemeClr>
                </a:solidFill>
                <a:latin typeface="Poppins"/>
                <a:ea typeface="Poppins"/>
                <a:cs typeface="Poppins"/>
                <a:sym typeface="Poppins"/>
              </a:rPr>
              <a:t>Food</a:t>
            </a:r>
            <a:r>
              <a:rPr lang="en-IN" dirty="0">
                <a:solidFill>
                  <a:schemeClr val="accent1"/>
                </a:solidFill>
                <a:latin typeface="Poppins"/>
                <a:ea typeface="Poppins"/>
                <a:cs typeface="Poppins"/>
                <a:sym typeface="Poppins"/>
              </a:rPr>
              <a:t>. This insight tells us that majority of people of Europe are newlywed couples. Thus you can </a:t>
            </a:r>
            <a:r>
              <a:rPr lang="en-IN" b="1" dirty="0">
                <a:solidFill>
                  <a:schemeClr val="tx1">
                    <a:lumMod val="95000"/>
                    <a:lumOff val="5000"/>
                  </a:schemeClr>
                </a:solidFill>
                <a:latin typeface="Poppins"/>
                <a:ea typeface="Poppins"/>
                <a:cs typeface="Poppins"/>
                <a:sym typeface="Poppins"/>
              </a:rPr>
              <a:t>promote</a:t>
            </a:r>
            <a:r>
              <a:rPr lang="en-IN" dirty="0">
                <a:solidFill>
                  <a:schemeClr val="accent1"/>
                </a:solidFill>
                <a:latin typeface="Poppins"/>
                <a:ea typeface="Poppins"/>
                <a:cs typeface="Poppins"/>
                <a:sym typeface="Poppins"/>
              </a:rPr>
              <a:t> </a:t>
            </a:r>
            <a:r>
              <a:rPr lang="en-IN" b="1" dirty="0">
                <a:solidFill>
                  <a:schemeClr val="tx1">
                    <a:lumMod val="95000"/>
                    <a:lumOff val="5000"/>
                  </a:schemeClr>
                </a:solidFill>
                <a:latin typeface="Poppins"/>
                <a:ea typeface="Poppins"/>
                <a:cs typeface="Poppins"/>
                <a:sym typeface="Poppins"/>
              </a:rPr>
              <a:t>products</a:t>
            </a:r>
            <a:r>
              <a:rPr lang="en-IN" dirty="0">
                <a:solidFill>
                  <a:schemeClr val="accent1"/>
                </a:solidFill>
                <a:latin typeface="Poppins"/>
                <a:ea typeface="Poppins"/>
                <a:cs typeface="Poppins"/>
                <a:sym typeface="Poppins"/>
              </a:rPr>
              <a:t> </a:t>
            </a:r>
            <a:r>
              <a:rPr lang="en-IN" b="1" dirty="0">
                <a:solidFill>
                  <a:schemeClr val="tx1">
                    <a:lumMod val="95000"/>
                    <a:lumOff val="5000"/>
                  </a:schemeClr>
                </a:solidFill>
                <a:latin typeface="Poppins"/>
                <a:ea typeface="Poppins"/>
                <a:cs typeface="Poppins"/>
                <a:sym typeface="Poppins"/>
              </a:rPr>
              <a:t>related</a:t>
            </a:r>
            <a:r>
              <a:rPr lang="en-IN" dirty="0">
                <a:solidFill>
                  <a:schemeClr val="accent1"/>
                </a:solidFill>
                <a:latin typeface="Poppins"/>
                <a:ea typeface="Poppins"/>
                <a:cs typeface="Poppins"/>
                <a:sym typeface="Poppins"/>
              </a:rPr>
              <a:t> </a:t>
            </a:r>
            <a:r>
              <a:rPr lang="en-IN" b="1" dirty="0">
                <a:solidFill>
                  <a:schemeClr val="tx1">
                    <a:lumMod val="95000"/>
                    <a:lumOff val="5000"/>
                  </a:schemeClr>
                </a:solidFill>
                <a:latin typeface="Poppins"/>
                <a:ea typeface="Poppins"/>
                <a:cs typeface="Poppins"/>
                <a:sym typeface="Poppins"/>
              </a:rPr>
              <a:t>to</a:t>
            </a:r>
            <a:r>
              <a:rPr lang="en-IN" dirty="0">
                <a:solidFill>
                  <a:schemeClr val="accent1"/>
                </a:solidFill>
                <a:latin typeface="Poppins"/>
                <a:ea typeface="Poppins"/>
                <a:cs typeface="Poppins"/>
                <a:sym typeface="Poppins"/>
              </a:rPr>
              <a:t> </a:t>
            </a:r>
            <a:r>
              <a:rPr lang="en-IN" b="1" dirty="0">
                <a:solidFill>
                  <a:schemeClr val="tx1">
                    <a:lumMod val="95000"/>
                    <a:lumOff val="5000"/>
                  </a:schemeClr>
                </a:solidFill>
                <a:latin typeface="Poppins"/>
                <a:ea typeface="Poppins"/>
                <a:cs typeface="Poppins"/>
                <a:sym typeface="Poppins"/>
              </a:rPr>
              <a:t>new</a:t>
            </a:r>
            <a:r>
              <a:rPr lang="en-IN" dirty="0">
                <a:solidFill>
                  <a:schemeClr val="accent1"/>
                </a:solidFill>
                <a:latin typeface="Poppins"/>
                <a:ea typeface="Poppins"/>
                <a:cs typeface="Poppins"/>
                <a:sym typeface="Poppins"/>
              </a:rPr>
              <a:t> </a:t>
            </a:r>
            <a:r>
              <a:rPr lang="en-IN" b="1" dirty="0">
                <a:solidFill>
                  <a:schemeClr val="tx1">
                    <a:lumMod val="95000"/>
                    <a:lumOff val="5000"/>
                  </a:schemeClr>
                </a:solidFill>
                <a:latin typeface="Poppins"/>
                <a:ea typeface="Poppins"/>
                <a:cs typeface="Poppins"/>
                <a:sym typeface="Poppins"/>
              </a:rPr>
              <a:t>born</a:t>
            </a:r>
            <a:r>
              <a:rPr lang="en-IN" dirty="0">
                <a:solidFill>
                  <a:schemeClr val="accent1"/>
                </a:solidFill>
                <a:latin typeface="Poppins"/>
                <a:ea typeface="Poppins"/>
                <a:cs typeface="Poppins"/>
                <a:sym typeface="Poppins"/>
              </a:rPr>
              <a:t> </a:t>
            </a:r>
            <a:r>
              <a:rPr lang="en-IN" b="1" dirty="0">
                <a:solidFill>
                  <a:schemeClr val="tx1">
                    <a:lumMod val="95000"/>
                    <a:lumOff val="5000"/>
                  </a:schemeClr>
                </a:solidFill>
                <a:latin typeface="Poppins"/>
                <a:ea typeface="Poppins"/>
                <a:cs typeface="Poppins"/>
                <a:sym typeface="Poppins"/>
              </a:rPr>
              <a:t>babies</a:t>
            </a:r>
            <a:r>
              <a:rPr lang="en-IN" dirty="0">
                <a:solidFill>
                  <a:schemeClr val="accent1"/>
                </a:solidFill>
                <a:latin typeface="Poppins"/>
                <a:ea typeface="Poppins"/>
                <a:cs typeface="Poppins"/>
                <a:sym typeface="Poppins"/>
              </a:rPr>
              <a:t> to these people</a:t>
            </a:r>
            <a:r>
              <a:rPr lang="en-IN" dirty="0" smtClean="0">
                <a:solidFill>
                  <a:schemeClr val="accent1"/>
                </a:solidFill>
                <a:latin typeface="Poppins"/>
                <a:ea typeface="Poppins"/>
                <a:cs typeface="Poppins"/>
                <a:sym typeface="Poppins"/>
              </a:rPr>
              <a:t>.</a:t>
            </a:r>
            <a:endParaRPr lang="en-IN" dirty="0">
              <a:solidFill>
                <a:schemeClr val="accent1"/>
              </a:solidFill>
              <a:latin typeface="Poppins"/>
              <a:ea typeface="Poppins"/>
              <a:cs typeface="Poppins"/>
              <a:sym typeface="Poppins"/>
            </a:endParaRPr>
          </a:p>
        </p:txBody>
      </p:sp>
    </p:spTree>
    <p:extLst>
      <p:ext uri="{BB962C8B-B14F-4D97-AF65-F5344CB8AC3E}">
        <p14:creationId xmlns:p14="http://schemas.microsoft.com/office/powerpoint/2010/main" val="2420520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IN" dirty="0"/>
          </a:p>
        </p:txBody>
      </p:sp>
      <p:sp>
        <p:nvSpPr>
          <p:cNvPr id="3" name="Content Placeholder 2"/>
          <p:cNvSpPr>
            <a:spLocks noGrp="1"/>
          </p:cNvSpPr>
          <p:nvPr>
            <p:ph idx="1"/>
          </p:nvPr>
        </p:nvSpPr>
        <p:spPr>
          <a:xfrm>
            <a:off x="866216" y="2420887"/>
            <a:ext cx="7594216" cy="4266515"/>
          </a:xfrm>
        </p:spPr>
        <p:txBody>
          <a:bodyPr>
            <a:normAutofit fontScale="92500" lnSpcReduction="10000"/>
          </a:bodyPr>
          <a:lstStyle/>
          <a:p>
            <a:pPr algn="just">
              <a:buFont typeface="Wingdings" pitchFamily="2" charset="2"/>
              <a:buChar char="Ø"/>
            </a:pPr>
            <a:r>
              <a:rPr lang="en-IN" b="1" dirty="0">
                <a:solidFill>
                  <a:schemeClr val="tx1">
                    <a:lumMod val="95000"/>
                    <a:lumOff val="5000"/>
                  </a:schemeClr>
                </a:solidFill>
                <a:latin typeface="Poppins"/>
                <a:ea typeface="Poppins"/>
                <a:cs typeface="Poppins"/>
                <a:sym typeface="Poppins"/>
              </a:rPr>
              <a:t>Fruits</a:t>
            </a:r>
            <a:r>
              <a:rPr lang="en-IN" dirty="0">
                <a:solidFill>
                  <a:schemeClr val="accent1"/>
                </a:solidFill>
                <a:latin typeface="Poppins"/>
                <a:ea typeface="Poppins"/>
                <a:cs typeface="Poppins"/>
                <a:sym typeface="Poppins"/>
              </a:rPr>
              <a:t> has generated the least profit of all item types which is only </a:t>
            </a:r>
            <a:r>
              <a:rPr lang="en-IN" b="1" dirty="0">
                <a:solidFill>
                  <a:schemeClr val="tx1">
                    <a:lumMod val="95000"/>
                    <a:lumOff val="5000"/>
                  </a:schemeClr>
                </a:solidFill>
                <a:latin typeface="Poppins"/>
                <a:ea typeface="Poppins"/>
                <a:cs typeface="Poppins"/>
                <a:sym typeface="Poppins"/>
              </a:rPr>
              <a:t>$120.50</a:t>
            </a:r>
            <a:r>
              <a:rPr lang="en-IN" dirty="0">
                <a:solidFill>
                  <a:schemeClr val="accent1"/>
                </a:solidFill>
                <a:latin typeface="Poppins"/>
                <a:ea typeface="Poppins"/>
                <a:cs typeface="Poppins"/>
                <a:sym typeface="Poppins"/>
              </a:rPr>
              <a:t> thousands. It is advisable to understand the customer needs, adjust the price and analyse the local preference. </a:t>
            </a:r>
          </a:p>
          <a:p>
            <a:pPr algn="just">
              <a:buFont typeface="Wingdings" pitchFamily="2" charset="2"/>
              <a:buChar char="Ø"/>
            </a:pPr>
            <a:r>
              <a:rPr lang="en-IN" b="1" dirty="0">
                <a:solidFill>
                  <a:schemeClr val="tx1">
                    <a:lumMod val="95000"/>
                    <a:lumOff val="5000"/>
                  </a:schemeClr>
                </a:solidFill>
                <a:latin typeface="Poppins"/>
                <a:ea typeface="Poppins"/>
                <a:cs typeface="Poppins"/>
                <a:sym typeface="Poppins"/>
              </a:rPr>
              <a:t>North</a:t>
            </a:r>
            <a:r>
              <a:rPr lang="en-IN" dirty="0">
                <a:solidFill>
                  <a:schemeClr val="accent1"/>
                </a:solidFill>
                <a:latin typeface="Poppins"/>
                <a:ea typeface="Poppins"/>
                <a:cs typeface="Poppins"/>
                <a:sym typeface="Poppins"/>
              </a:rPr>
              <a:t> </a:t>
            </a:r>
            <a:r>
              <a:rPr lang="en-IN" b="1" dirty="0">
                <a:solidFill>
                  <a:schemeClr val="tx1">
                    <a:lumMod val="95000"/>
                    <a:lumOff val="5000"/>
                  </a:schemeClr>
                </a:solidFill>
                <a:latin typeface="Poppins"/>
                <a:ea typeface="Poppins"/>
                <a:cs typeface="Poppins"/>
                <a:sym typeface="Poppins"/>
              </a:rPr>
              <a:t>America</a:t>
            </a:r>
            <a:r>
              <a:rPr lang="en-IN" dirty="0">
                <a:solidFill>
                  <a:schemeClr val="accent1"/>
                </a:solidFill>
                <a:latin typeface="Poppins"/>
                <a:ea typeface="Poppins"/>
                <a:cs typeface="Poppins"/>
                <a:sym typeface="Poppins"/>
              </a:rPr>
              <a:t> Region has generated the least profit by selling only </a:t>
            </a:r>
            <a:r>
              <a:rPr lang="en-IN" b="1" dirty="0">
                <a:solidFill>
                  <a:schemeClr val="tx1">
                    <a:lumMod val="95000"/>
                    <a:lumOff val="5000"/>
                  </a:schemeClr>
                </a:solidFill>
                <a:latin typeface="Poppins"/>
                <a:ea typeface="Poppins"/>
                <a:cs typeface="Poppins"/>
                <a:sym typeface="Poppins"/>
              </a:rPr>
              <a:t>Personal</a:t>
            </a:r>
            <a:r>
              <a:rPr lang="en-IN" dirty="0">
                <a:solidFill>
                  <a:schemeClr val="accent1"/>
                </a:solidFill>
                <a:latin typeface="Poppins"/>
                <a:ea typeface="Poppins"/>
                <a:cs typeface="Poppins"/>
                <a:sym typeface="Poppins"/>
              </a:rPr>
              <a:t> </a:t>
            </a:r>
            <a:r>
              <a:rPr lang="en-IN" b="1" dirty="0">
                <a:solidFill>
                  <a:schemeClr val="tx1">
                    <a:lumMod val="95000"/>
                    <a:lumOff val="5000"/>
                  </a:schemeClr>
                </a:solidFill>
                <a:latin typeface="Poppins"/>
                <a:ea typeface="Poppins"/>
                <a:cs typeface="Poppins"/>
                <a:sym typeface="Poppins"/>
              </a:rPr>
              <a:t>Care</a:t>
            </a:r>
            <a:r>
              <a:rPr lang="en-IN" dirty="0">
                <a:solidFill>
                  <a:schemeClr val="accent1"/>
                </a:solidFill>
                <a:latin typeface="Poppins"/>
                <a:ea typeface="Poppins"/>
                <a:cs typeface="Poppins"/>
                <a:sym typeface="Poppins"/>
              </a:rPr>
              <a:t> and </a:t>
            </a:r>
            <a:r>
              <a:rPr lang="en-IN" b="1" dirty="0">
                <a:solidFill>
                  <a:schemeClr val="tx1">
                    <a:lumMod val="95000"/>
                    <a:lumOff val="5000"/>
                  </a:schemeClr>
                </a:solidFill>
                <a:latin typeface="Poppins"/>
                <a:ea typeface="Poppins"/>
                <a:cs typeface="Poppins"/>
                <a:sym typeface="Poppins"/>
              </a:rPr>
              <a:t>Household</a:t>
            </a:r>
            <a:r>
              <a:rPr lang="en-IN" dirty="0">
                <a:solidFill>
                  <a:schemeClr val="accent1"/>
                </a:solidFill>
                <a:latin typeface="Poppins"/>
                <a:ea typeface="Poppins"/>
                <a:cs typeface="Poppins"/>
                <a:sym typeface="Poppins"/>
              </a:rPr>
              <a:t> </a:t>
            </a:r>
            <a:r>
              <a:rPr lang="en-IN" b="1" dirty="0">
                <a:solidFill>
                  <a:schemeClr val="tx1">
                    <a:lumMod val="95000"/>
                    <a:lumOff val="5000"/>
                  </a:schemeClr>
                </a:solidFill>
                <a:latin typeface="Poppins"/>
                <a:ea typeface="Poppins"/>
                <a:cs typeface="Poppins"/>
                <a:sym typeface="Poppins"/>
              </a:rPr>
              <a:t>Items</a:t>
            </a:r>
            <a:r>
              <a:rPr lang="en-IN" dirty="0">
                <a:solidFill>
                  <a:schemeClr val="accent1"/>
                </a:solidFill>
                <a:latin typeface="Poppins"/>
                <a:ea typeface="Poppins"/>
                <a:cs typeface="Poppins"/>
                <a:sym typeface="Poppins"/>
              </a:rPr>
              <a:t> through </a:t>
            </a:r>
            <a:r>
              <a:rPr lang="en-IN" b="1" dirty="0">
                <a:solidFill>
                  <a:schemeClr val="tx1">
                    <a:lumMod val="95000"/>
                    <a:lumOff val="5000"/>
                  </a:schemeClr>
                </a:solidFill>
                <a:latin typeface="Poppins"/>
                <a:ea typeface="Poppins"/>
                <a:cs typeface="Poppins"/>
                <a:sym typeface="Poppins"/>
              </a:rPr>
              <a:t>Offline</a:t>
            </a:r>
            <a:r>
              <a:rPr lang="en-IN" dirty="0">
                <a:solidFill>
                  <a:schemeClr val="accent1"/>
                </a:solidFill>
                <a:latin typeface="Poppins"/>
                <a:ea typeface="Poppins"/>
                <a:cs typeface="Poppins"/>
                <a:sym typeface="Poppins"/>
              </a:rPr>
              <a:t> Channel. Try to promote products other than both these item types through Online Channel by giving some discounts. Do some survey to find local people’s preferences</a:t>
            </a:r>
            <a:r>
              <a:rPr lang="en-IN" dirty="0" smtClean="0">
                <a:solidFill>
                  <a:schemeClr val="accent1"/>
                </a:solidFill>
                <a:latin typeface="Poppins"/>
                <a:ea typeface="Poppins"/>
                <a:cs typeface="Poppins"/>
                <a:sym typeface="Poppins"/>
              </a:rPr>
              <a:t>.</a:t>
            </a:r>
            <a:endParaRPr lang="en-IN" dirty="0">
              <a:solidFill>
                <a:schemeClr val="accent1"/>
              </a:solidFill>
              <a:latin typeface="Poppins"/>
              <a:ea typeface="Poppins"/>
              <a:cs typeface="Poppins"/>
              <a:sym typeface="Poppins"/>
            </a:endParaRPr>
          </a:p>
          <a:p>
            <a:pPr algn="just">
              <a:buFont typeface="Wingdings" pitchFamily="2" charset="2"/>
              <a:buChar char="Ø"/>
            </a:pPr>
            <a:r>
              <a:rPr lang="en-IN" b="1" dirty="0">
                <a:solidFill>
                  <a:schemeClr val="tx1">
                    <a:lumMod val="95000"/>
                    <a:lumOff val="5000"/>
                  </a:schemeClr>
                </a:solidFill>
                <a:latin typeface="Poppins"/>
                <a:ea typeface="Poppins"/>
                <a:cs typeface="Poppins"/>
                <a:sym typeface="Poppins"/>
              </a:rPr>
              <a:t>Meat</a:t>
            </a:r>
            <a:r>
              <a:rPr lang="en-IN" dirty="0">
                <a:solidFill>
                  <a:schemeClr val="accent1"/>
                </a:solidFill>
                <a:latin typeface="Poppins"/>
                <a:ea typeface="Poppins"/>
                <a:cs typeface="Poppins"/>
                <a:sym typeface="Poppins"/>
              </a:rPr>
              <a:t> is the least sold item type with </a:t>
            </a:r>
            <a:r>
              <a:rPr lang="en-IN" b="1" dirty="0">
                <a:solidFill>
                  <a:schemeClr val="tx1">
                    <a:lumMod val="95000"/>
                    <a:lumOff val="5000"/>
                  </a:schemeClr>
                </a:solidFill>
                <a:latin typeface="Poppins"/>
                <a:ea typeface="Poppins"/>
                <a:cs typeface="Poppins"/>
                <a:sym typeface="Poppins"/>
              </a:rPr>
              <a:t>11</a:t>
            </a:r>
            <a:r>
              <a:rPr lang="en-IN" dirty="0">
                <a:solidFill>
                  <a:schemeClr val="accent1"/>
                </a:solidFill>
                <a:latin typeface="Poppins"/>
                <a:ea typeface="Poppins"/>
                <a:cs typeface="Poppins"/>
                <a:sym typeface="Poppins"/>
              </a:rPr>
              <a:t> </a:t>
            </a:r>
            <a:r>
              <a:rPr lang="en-IN" b="1" dirty="0">
                <a:solidFill>
                  <a:schemeClr val="tx1">
                    <a:lumMod val="95000"/>
                    <a:lumOff val="5000"/>
                  </a:schemeClr>
                </a:solidFill>
                <a:latin typeface="Poppins"/>
                <a:ea typeface="Poppins"/>
                <a:cs typeface="Poppins"/>
                <a:sym typeface="Poppins"/>
              </a:rPr>
              <a:t>thousands</a:t>
            </a:r>
            <a:r>
              <a:rPr lang="en-IN" dirty="0">
                <a:solidFill>
                  <a:schemeClr val="accent1"/>
                </a:solidFill>
                <a:latin typeface="Poppins"/>
                <a:ea typeface="Poppins"/>
                <a:cs typeface="Poppins"/>
                <a:sym typeface="Poppins"/>
              </a:rPr>
              <a:t> units sold in Australia and Oceania and Sub-Saharan Africa Region using only </a:t>
            </a:r>
            <a:r>
              <a:rPr lang="en-IN" b="1" dirty="0">
                <a:solidFill>
                  <a:schemeClr val="tx1">
                    <a:lumMod val="95000"/>
                    <a:lumOff val="5000"/>
                  </a:schemeClr>
                </a:solidFill>
                <a:latin typeface="Poppins"/>
                <a:ea typeface="Poppins"/>
                <a:cs typeface="Poppins"/>
                <a:sym typeface="Poppins"/>
              </a:rPr>
              <a:t>Online</a:t>
            </a:r>
            <a:r>
              <a:rPr lang="en-IN" dirty="0">
                <a:solidFill>
                  <a:schemeClr val="accent1"/>
                </a:solidFill>
                <a:latin typeface="Poppins"/>
                <a:ea typeface="Poppins"/>
                <a:cs typeface="Poppins"/>
                <a:sym typeface="Poppins"/>
              </a:rPr>
              <a:t> Channel. Consider selling different kinds of meat products and adjust the prices</a:t>
            </a:r>
            <a:r>
              <a:rPr lang="en-IN" dirty="0" smtClean="0">
                <a:solidFill>
                  <a:schemeClr val="accent1"/>
                </a:solidFill>
                <a:latin typeface="Poppins"/>
                <a:ea typeface="Poppins"/>
                <a:cs typeface="Poppins"/>
                <a:sym typeface="Poppins"/>
              </a:rPr>
              <a:t>.</a:t>
            </a:r>
            <a:endParaRPr lang="en-IN" dirty="0">
              <a:solidFill>
                <a:schemeClr val="accent1"/>
              </a:solidFill>
              <a:latin typeface="Poppins"/>
              <a:ea typeface="Poppins"/>
              <a:cs typeface="Poppins"/>
              <a:sym typeface="Poppins"/>
            </a:endParaRPr>
          </a:p>
          <a:p>
            <a:pPr algn="just">
              <a:buFont typeface="Wingdings" pitchFamily="2" charset="2"/>
              <a:buChar char="Ø"/>
            </a:pPr>
            <a:r>
              <a:rPr lang="en-IN" b="1" dirty="0">
                <a:solidFill>
                  <a:schemeClr val="tx1">
                    <a:lumMod val="95000"/>
                    <a:lumOff val="5000"/>
                  </a:schemeClr>
                </a:solidFill>
                <a:latin typeface="Poppins"/>
                <a:ea typeface="Poppins"/>
                <a:cs typeface="Poppins"/>
                <a:sym typeface="Poppins"/>
              </a:rPr>
              <a:t>Household</a:t>
            </a:r>
            <a:r>
              <a:rPr lang="en-IN" dirty="0">
                <a:solidFill>
                  <a:schemeClr val="accent1"/>
                </a:solidFill>
                <a:latin typeface="Poppins"/>
                <a:ea typeface="Poppins"/>
                <a:cs typeface="Poppins"/>
                <a:sym typeface="Poppins"/>
              </a:rPr>
              <a:t> </a:t>
            </a:r>
            <a:r>
              <a:rPr lang="en-IN" b="1" dirty="0">
                <a:solidFill>
                  <a:schemeClr val="tx1">
                    <a:lumMod val="95000"/>
                    <a:lumOff val="5000"/>
                  </a:schemeClr>
                </a:solidFill>
                <a:latin typeface="Poppins"/>
                <a:ea typeface="Poppins"/>
                <a:cs typeface="Poppins"/>
                <a:sym typeface="Poppins"/>
              </a:rPr>
              <a:t>Items</a:t>
            </a:r>
            <a:r>
              <a:rPr lang="en-IN" dirty="0">
                <a:solidFill>
                  <a:schemeClr val="accent1"/>
                </a:solidFill>
                <a:latin typeface="Poppins"/>
                <a:ea typeface="Poppins"/>
                <a:cs typeface="Poppins"/>
                <a:sym typeface="Poppins"/>
              </a:rPr>
              <a:t> and </a:t>
            </a:r>
            <a:r>
              <a:rPr lang="en-IN" b="1" dirty="0">
                <a:solidFill>
                  <a:schemeClr val="tx1">
                    <a:lumMod val="95000"/>
                    <a:lumOff val="5000"/>
                  </a:schemeClr>
                </a:solidFill>
                <a:latin typeface="Poppins"/>
                <a:ea typeface="Poppins"/>
                <a:cs typeface="Poppins"/>
                <a:sym typeface="Poppins"/>
              </a:rPr>
              <a:t>Cosmetic</a:t>
            </a:r>
            <a:r>
              <a:rPr lang="en-IN" dirty="0">
                <a:solidFill>
                  <a:schemeClr val="accent1"/>
                </a:solidFill>
                <a:latin typeface="Poppins"/>
                <a:ea typeface="Poppins"/>
                <a:cs typeface="Poppins"/>
                <a:sym typeface="Poppins"/>
              </a:rPr>
              <a:t> </a:t>
            </a:r>
            <a:r>
              <a:rPr lang="en-IN" b="1" dirty="0">
                <a:solidFill>
                  <a:schemeClr val="tx1">
                    <a:lumMod val="95000"/>
                    <a:lumOff val="5000"/>
                  </a:schemeClr>
                </a:solidFill>
                <a:latin typeface="Poppins"/>
                <a:ea typeface="Poppins"/>
                <a:cs typeface="Poppins"/>
                <a:sym typeface="Poppins"/>
              </a:rPr>
              <a:t>Products</a:t>
            </a:r>
            <a:r>
              <a:rPr lang="en-IN" dirty="0">
                <a:solidFill>
                  <a:schemeClr val="accent1"/>
                </a:solidFill>
                <a:latin typeface="Poppins"/>
                <a:ea typeface="Poppins"/>
                <a:cs typeface="Poppins"/>
                <a:sym typeface="Poppins"/>
              </a:rPr>
              <a:t> are sold the most through </a:t>
            </a:r>
            <a:r>
              <a:rPr lang="en-IN" b="1" dirty="0">
                <a:solidFill>
                  <a:schemeClr val="tx1">
                    <a:lumMod val="95000"/>
                    <a:lumOff val="5000"/>
                  </a:schemeClr>
                </a:solidFill>
                <a:latin typeface="Poppins"/>
                <a:ea typeface="Poppins"/>
                <a:cs typeface="Poppins"/>
                <a:sym typeface="Poppins"/>
              </a:rPr>
              <a:t>Offline</a:t>
            </a:r>
            <a:r>
              <a:rPr lang="en-IN" dirty="0">
                <a:solidFill>
                  <a:schemeClr val="accent1"/>
                </a:solidFill>
                <a:latin typeface="Poppins"/>
                <a:ea typeface="Poppins"/>
                <a:cs typeface="Poppins"/>
                <a:sym typeface="Poppins"/>
              </a:rPr>
              <a:t> and </a:t>
            </a:r>
            <a:r>
              <a:rPr lang="en-IN" b="1" dirty="0">
                <a:solidFill>
                  <a:schemeClr val="tx1">
                    <a:lumMod val="95000"/>
                    <a:lumOff val="5000"/>
                  </a:schemeClr>
                </a:solidFill>
                <a:latin typeface="Poppins"/>
                <a:ea typeface="Poppins"/>
                <a:cs typeface="Poppins"/>
                <a:sym typeface="Poppins"/>
              </a:rPr>
              <a:t>Online</a:t>
            </a:r>
            <a:r>
              <a:rPr lang="en-IN" dirty="0">
                <a:solidFill>
                  <a:schemeClr val="accent1"/>
                </a:solidFill>
                <a:latin typeface="Poppins"/>
                <a:ea typeface="Poppins"/>
                <a:cs typeface="Poppins"/>
                <a:sym typeface="Poppins"/>
              </a:rPr>
              <a:t> Channels respectively. Enhance physical stores with attractive displays and promotions for Household Items. Run targeted ads and make the website more user friendly for Cosmetic products.</a:t>
            </a:r>
            <a:endParaRPr lang="en-IN" dirty="0">
              <a:solidFill>
                <a:schemeClr val="accent1"/>
              </a:solidFill>
              <a:latin typeface="Poppins"/>
              <a:ea typeface="Poppins"/>
              <a:cs typeface="Poppins"/>
              <a:sym typeface="Poppins"/>
            </a:endParaRPr>
          </a:p>
        </p:txBody>
      </p:sp>
    </p:spTree>
    <p:extLst>
      <p:ext uri="{BB962C8B-B14F-4D97-AF65-F5344CB8AC3E}">
        <p14:creationId xmlns:p14="http://schemas.microsoft.com/office/powerpoint/2010/main" val="3261868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131240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IN" dirty="0"/>
          </a:p>
        </p:txBody>
      </p:sp>
      <p:sp>
        <p:nvSpPr>
          <p:cNvPr id="3" name="Content Placeholder 2"/>
          <p:cNvSpPr>
            <a:spLocks noGrp="1"/>
          </p:cNvSpPr>
          <p:nvPr>
            <p:ph idx="1"/>
          </p:nvPr>
        </p:nvSpPr>
        <p:spPr/>
        <p:txBody>
          <a:bodyPr/>
          <a:lstStyle/>
          <a:p>
            <a:r>
              <a:rPr lang="en-US" dirty="0" smtClean="0"/>
              <a:t>Amazon is an </a:t>
            </a:r>
            <a:r>
              <a:rPr lang="en-US" dirty="0"/>
              <a:t>American multinational technology company, engaged in e-commerce, cloud computing, online advertising, digital </a:t>
            </a:r>
            <a:r>
              <a:rPr lang="en-US" dirty="0" smtClean="0"/>
              <a:t>streaming</a:t>
            </a:r>
            <a:r>
              <a:rPr lang="en-US" dirty="0"/>
              <a:t>,</a:t>
            </a:r>
            <a:r>
              <a:rPr lang="en-US" dirty="0" smtClean="0"/>
              <a:t> </a:t>
            </a:r>
            <a:r>
              <a:rPr lang="en-US" dirty="0"/>
              <a:t>and artificial intelligence</a:t>
            </a:r>
            <a:r>
              <a:rPr lang="en-US" dirty="0" smtClean="0"/>
              <a:t>.</a:t>
            </a:r>
            <a:r>
              <a:rPr lang="en-US" baseline="30000" dirty="0" smtClean="0"/>
              <a:t> </a:t>
            </a:r>
            <a:r>
              <a:rPr lang="en-US" dirty="0"/>
              <a:t> </a:t>
            </a:r>
            <a:endParaRPr lang="en-US" dirty="0" smtClean="0"/>
          </a:p>
          <a:p>
            <a:r>
              <a:rPr lang="en-US" dirty="0" smtClean="0"/>
              <a:t>It </a:t>
            </a:r>
            <a:r>
              <a:rPr lang="en-US" dirty="0"/>
              <a:t>is considered one of the Big Five American technology companies; the other four are Alphabet (parent company of Google), Apple, Meta (parent company of Facebook), and </a:t>
            </a:r>
            <a:r>
              <a:rPr lang="en-US" dirty="0" smtClean="0"/>
              <a:t>Microsoft.</a:t>
            </a:r>
            <a:endParaRPr lang="en-US" dirty="0" smtClean="0"/>
          </a:p>
        </p:txBody>
      </p:sp>
    </p:spTree>
    <p:extLst>
      <p:ext uri="{BB962C8B-B14F-4D97-AF65-F5344CB8AC3E}">
        <p14:creationId xmlns:p14="http://schemas.microsoft.com/office/powerpoint/2010/main" val="813317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IN" dirty="0"/>
          </a:p>
        </p:txBody>
      </p:sp>
      <p:sp>
        <p:nvSpPr>
          <p:cNvPr id="3" name="Content Placeholder 2"/>
          <p:cNvSpPr>
            <a:spLocks noGrp="1"/>
          </p:cNvSpPr>
          <p:nvPr>
            <p:ph idx="1"/>
          </p:nvPr>
        </p:nvSpPr>
        <p:spPr/>
        <p:txBody>
          <a:bodyPr>
            <a:normAutofit/>
          </a:bodyPr>
          <a:lstStyle/>
          <a:p>
            <a:r>
              <a:rPr lang="en-US" dirty="0" smtClean="0"/>
              <a:t>To calculate total sales, total profit, average profit margin and average unit price.</a:t>
            </a:r>
          </a:p>
          <a:p>
            <a:r>
              <a:rPr lang="en-US" dirty="0" smtClean="0"/>
              <a:t>To find which order priority gave highest sales</a:t>
            </a:r>
          </a:p>
          <a:p>
            <a:r>
              <a:rPr lang="en-US" dirty="0" smtClean="0"/>
              <a:t>To find which is the bestseller Item type</a:t>
            </a:r>
          </a:p>
          <a:p>
            <a:r>
              <a:rPr lang="en-US" dirty="0" smtClean="0"/>
              <a:t>To find which mode of channel generated maximum sales</a:t>
            </a:r>
          </a:p>
          <a:p>
            <a:r>
              <a:rPr lang="en-US" dirty="0" smtClean="0"/>
              <a:t>To find yearly total sales</a:t>
            </a:r>
          </a:p>
          <a:p>
            <a:r>
              <a:rPr lang="en-US" dirty="0" smtClean="0"/>
              <a:t>To find total sales and total profit by region</a:t>
            </a:r>
          </a:p>
          <a:p>
            <a:r>
              <a:rPr lang="en-US" dirty="0" smtClean="0"/>
              <a:t>To find the number of unit sold of a particular item type</a:t>
            </a:r>
          </a:p>
        </p:txBody>
      </p:sp>
    </p:spTree>
    <p:extLst>
      <p:ext uri="{BB962C8B-B14F-4D97-AF65-F5344CB8AC3E}">
        <p14:creationId xmlns:p14="http://schemas.microsoft.com/office/powerpoint/2010/main" val="787579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a:t>
            </a:r>
            <a:endParaRPr lang="en-IN" dirty="0"/>
          </a:p>
        </p:txBody>
      </p:sp>
      <p:sp>
        <p:nvSpPr>
          <p:cNvPr id="3" name="Content Placeholder 2"/>
          <p:cNvSpPr>
            <a:spLocks noGrp="1"/>
          </p:cNvSpPr>
          <p:nvPr>
            <p:ph idx="1"/>
          </p:nvPr>
        </p:nvSpPr>
        <p:spPr/>
        <p:txBody>
          <a:bodyPr>
            <a:normAutofit/>
          </a:bodyPr>
          <a:lstStyle/>
          <a:p>
            <a:r>
              <a:rPr lang="en-US" sz="2800" dirty="0" smtClean="0"/>
              <a:t>Data Collection</a:t>
            </a:r>
          </a:p>
          <a:p>
            <a:r>
              <a:rPr lang="en-US" sz="2800" dirty="0" smtClean="0"/>
              <a:t>Data Cleaning</a:t>
            </a:r>
          </a:p>
          <a:p>
            <a:r>
              <a:rPr lang="en-US" sz="2800" dirty="0" smtClean="0"/>
              <a:t>Data Analysis</a:t>
            </a:r>
          </a:p>
          <a:p>
            <a:r>
              <a:rPr lang="en-US" sz="2800" dirty="0" smtClean="0"/>
              <a:t>Insights</a:t>
            </a:r>
          </a:p>
          <a:p>
            <a:r>
              <a:rPr lang="en-US" sz="2800" dirty="0" smtClean="0"/>
              <a:t>Summary</a:t>
            </a:r>
            <a:endParaRPr lang="en-IN" sz="2800" dirty="0"/>
          </a:p>
        </p:txBody>
      </p:sp>
    </p:spTree>
    <p:extLst>
      <p:ext uri="{BB962C8B-B14F-4D97-AF65-F5344CB8AC3E}">
        <p14:creationId xmlns:p14="http://schemas.microsoft.com/office/powerpoint/2010/main" val="3286823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IN" dirty="0"/>
          </a:p>
        </p:txBody>
      </p:sp>
      <p:sp>
        <p:nvSpPr>
          <p:cNvPr id="3" name="Content Placeholder 2"/>
          <p:cNvSpPr>
            <a:spLocks noGrp="1"/>
          </p:cNvSpPr>
          <p:nvPr>
            <p:ph idx="1"/>
          </p:nvPr>
        </p:nvSpPr>
        <p:spPr/>
        <p:txBody>
          <a:bodyPr>
            <a:normAutofit/>
          </a:bodyPr>
          <a:lstStyle/>
          <a:p>
            <a:r>
              <a:rPr lang="en-US" sz="2000" dirty="0" smtClean="0"/>
              <a:t>The Data has been collected in the form of the CS file named “</a:t>
            </a:r>
            <a:r>
              <a:rPr lang="en-US" sz="2000" b="1" dirty="0" smtClean="0"/>
              <a:t>Amazon Sales Data.csv</a:t>
            </a:r>
            <a:r>
              <a:rPr lang="en-US" sz="2000" dirty="0" smtClean="0"/>
              <a:t>”.</a:t>
            </a:r>
          </a:p>
          <a:p>
            <a:r>
              <a:rPr lang="en-US" sz="2000" dirty="0" smtClean="0"/>
              <a:t>The CSV file has the data of sales of products during the timespan of </a:t>
            </a:r>
            <a:r>
              <a:rPr lang="en-US" sz="2000" b="1" dirty="0" smtClean="0"/>
              <a:t>2010</a:t>
            </a:r>
            <a:r>
              <a:rPr lang="en-US" sz="2000" dirty="0" smtClean="0"/>
              <a:t> and </a:t>
            </a:r>
            <a:r>
              <a:rPr lang="en-US" sz="2000" b="1" dirty="0" smtClean="0"/>
              <a:t>2017</a:t>
            </a:r>
            <a:r>
              <a:rPr lang="en-US" sz="2000" dirty="0" smtClean="0"/>
              <a:t>.</a:t>
            </a:r>
            <a:endParaRPr lang="en-IN" sz="2000" dirty="0"/>
          </a:p>
        </p:txBody>
      </p:sp>
    </p:spTree>
    <p:extLst>
      <p:ext uri="{BB962C8B-B14F-4D97-AF65-F5344CB8AC3E}">
        <p14:creationId xmlns:p14="http://schemas.microsoft.com/office/powerpoint/2010/main" val="1764953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IN" dirty="0"/>
          </a:p>
        </p:txBody>
      </p:sp>
      <p:sp>
        <p:nvSpPr>
          <p:cNvPr id="3" name="Content Placeholder 2"/>
          <p:cNvSpPr>
            <a:spLocks noGrp="1"/>
          </p:cNvSpPr>
          <p:nvPr>
            <p:ph idx="1"/>
          </p:nvPr>
        </p:nvSpPr>
        <p:spPr/>
        <p:txBody>
          <a:bodyPr>
            <a:normAutofit/>
          </a:bodyPr>
          <a:lstStyle/>
          <a:p>
            <a:r>
              <a:rPr lang="en-US" sz="2400" dirty="0" smtClean="0"/>
              <a:t>There were no Null values or blank fields.</a:t>
            </a:r>
          </a:p>
          <a:p>
            <a:r>
              <a:rPr lang="en-US" sz="2400" dirty="0" smtClean="0"/>
              <a:t>Some values in ‘</a:t>
            </a:r>
            <a:r>
              <a:rPr lang="en-US" sz="2400" b="1" dirty="0" smtClean="0"/>
              <a:t>Order Date</a:t>
            </a:r>
            <a:r>
              <a:rPr lang="en-US" sz="2400" dirty="0" smtClean="0"/>
              <a:t>’ and ‘</a:t>
            </a:r>
            <a:r>
              <a:rPr lang="en-US" sz="2400" b="1" dirty="0" smtClean="0"/>
              <a:t>Ship Date</a:t>
            </a:r>
            <a:r>
              <a:rPr lang="en-US" sz="2400" dirty="0" smtClean="0"/>
              <a:t>’ columns are in </a:t>
            </a:r>
            <a:r>
              <a:rPr lang="en-US" sz="2400" b="1" dirty="0" smtClean="0"/>
              <a:t>String</a:t>
            </a:r>
            <a:r>
              <a:rPr lang="en-US" sz="2400" dirty="0" smtClean="0"/>
              <a:t> </a:t>
            </a:r>
            <a:r>
              <a:rPr lang="en-US" sz="2400" dirty="0" err="1" smtClean="0"/>
              <a:t>datatype</a:t>
            </a:r>
            <a:r>
              <a:rPr lang="en-US" sz="2400" dirty="0" smtClean="0"/>
              <a:t>.  So we have to convert them to </a:t>
            </a:r>
            <a:r>
              <a:rPr lang="en-US" sz="2400" b="1" dirty="0" smtClean="0"/>
              <a:t>datetime </a:t>
            </a:r>
            <a:r>
              <a:rPr lang="en-US" sz="2400" dirty="0" err="1" smtClean="0"/>
              <a:t>datatype</a:t>
            </a:r>
            <a:r>
              <a:rPr lang="en-US" sz="2400" dirty="0" smtClean="0"/>
              <a:t> using </a:t>
            </a:r>
            <a:r>
              <a:rPr lang="en-US" sz="2400" b="1" dirty="0" smtClean="0"/>
              <a:t>Python</a:t>
            </a:r>
            <a:r>
              <a:rPr lang="en-US" sz="2400" dirty="0"/>
              <a:t>.</a:t>
            </a:r>
            <a:endParaRPr lang="en-US" sz="2400" dirty="0" smtClean="0"/>
          </a:p>
        </p:txBody>
      </p:sp>
    </p:spTree>
    <p:extLst>
      <p:ext uri="{BB962C8B-B14F-4D97-AF65-F5344CB8AC3E}">
        <p14:creationId xmlns:p14="http://schemas.microsoft.com/office/powerpoint/2010/main" val="3841947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420888"/>
            <a:ext cx="7848872" cy="3682775"/>
          </a:xfrm>
          <a:prstGeom prst="rect">
            <a:avLst/>
          </a:prstGeom>
        </p:spPr>
      </p:pic>
    </p:spTree>
    <p:extLst>
      <p:ext uri="{BB962C8B-B14F-4D97-AF65-F5344CB8AC3E}">
        <p14:creationId xmlns:p14="http://schemas.microsoft.com/office/powerpoint/2010/main" val="795503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411602"/>
            <a:ext cx="8460432" cy="3969726"/>
          </a:xfrm>
          <a:prstGeom prst="rect">
            <a:avLst/>
          </a:prstGeom>
        </p:spPr>
      </p:pic>
    </p:spTree>
    <p:extLst>
      <p:ext uri="{BB962C8B-B14F-4D97-AF65-F5344CB8AC3E}">
        <p14:creationId xmlns:p14="http://schemas.microsoft.com/office/powerpoint/2010/main" val="781618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410" y="2420888"/>
            <a:ext cx="8460432" cy="4011475"/>
          </a:xfrm>
          <a:prstGeom prst="rect">
            <a:avLst/>
          </a:prstGeom>
        </p:spPr>
      </p:pic>
    </p:spTree>
    <p:extLst>
      <p:ext uri="{BB962C8B-B14F-4D97-AF65-F5344CB8AC3E}">
        <p14:creationId xmlns:p14="http://schemas.microsoft.com/office/powerpoint/2010/main" val="18095038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Theme1</Template>
  <TotalTime>88</TotalTime>
  <Words>594</Words>
  <Application>Microsoft Office PowerPoint</Application>
  <PresentationFormat>On-screen Show (4:3)</PresentationFormat>
  <Paragraphs>49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Theme1</vt:lpstr>
      <vt:lpstr>AMAZON SALES DATA ANALYSIS REPORT</vt:lpstr>
      <vt:lpstr>INTRODUCTION</vt:lpstr>
      <vt:lpstr>OBJECTIVES</vt:lpstr>
      <vt:lpstr>THE PROCESS</vt:lpstr>
      <vt:lpstr>DATA COLLECTION</vt:lpstr>
      <vt:lpstr>DATA CLEANING</vt:lpstr>
      <vt:lpstr>DATA ANALYSIS</vt:lpstr>
      <vt:lpstr>DATA ANALYSIS</vt:lpstr>
      <vt:lpstr>DATA ANALYSIS</vt:lpstr>
      <vt:lpstr>Data Analysis</vt:lpstr>
      <vt:lpstr>DATA ANALYSIS</vt:lpstr>
      <vt:lpstr>DATA ANALYSIS</vt:lpstr>
      <vt:lpstr>INSIGHTS</vt:lpstr>
      <vt:lpstr>SUMMARY</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ANALYSIS</dc:title>
  <dc:creator>user</dc:creator>
  <cp:lastModifiedBy>user</cp:lastModifiedBy>
  <cp:revision>7</cp:revision>
  <dcterms:created xsi:type="dcterms:W3CDTF">2024-08-03T16:18:59Z</dcterms:created>
  <dcterms:modified xsi:type="dcterms:W3CDTF">2024-08-04T15:11:31Z</dcterms:modified>
</cp:coreProperties>
</file>