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8"/>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90" r:id="rId28"/>
    <p:sldId id="291" r:id="rId29"/>
    <p:sldId id="282" r:id="rId30"/>
    <p:sldId id="283" r:id="rId31"/>
    <p:sldId id="284" r:id="rId32"/>
    <p:sldId id="285" r:id="rId33"/>
    <p:sldId id="286" r:id="rId34"/>
    <p:sldId id="287" r:id="rId35"/>
    <p:sldId id="288" r:id="rId36"/>
    <p:sldId id="289" r:id="rId37"/>
  </p:sldIdLst>
  <p:sldSz cx="9144000" cy="5143500" type="screen16x9"/>
  <p:notesSz cx="6858000" cy="9144000"/>
  <p:embeddedFontLst>
    <p:embeddedFont>
      <p:font typeface="Montserra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C48E937-6806-4D91-A3A2-14A08C723EA8}">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90"/>
            <p14:sldId id="291"/>
            <p14:sldId id="282"/>
            <p14:sldId id="283"/>
            <p14:sldId id="284"/>
            <p14:sldId id="285"/>
            <p14:sldId id="286"/>
            <p14:sldId id="287"/>
            <p14:sldId id="288"/>
            <p14:sldId id="28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8550BA-2C32-4CF4-8F96-21A4AA77CE00}" v="11" dt="2022-12-13T16:34:04.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50287" y="624468"/>
            <a:ext cx="7564445" cy="404897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Bike Sharing Demand Prediction</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3200" b="1" u="sng" dirty="0">
                <a:solidFill>
                  <a:srgbClr val="00B050"/>
                </a:solidFill>
                <a:latin typeface="Montserrat"/>
                <a:ea typeface="Montserrat"/>
                <a:cs typeface="Montserrat"/>
                <a:sym typeface="Montserrat"/>
              </a:rPr>
              <a:t>TEAM MEMBERS</a:t>
            </a:r>
            <a:endParaRPr sz="3200" b="1" u="sng" dirty="0">
              <a:solidFill>
                <a:srgbClr val="00B05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2000" b="1" dirty="0">
                <a:solidFill>
                  <a:schemeClr val="lt1"/>
                </a:solidFill>
                <a:latin typeface="Montserrat"/>
                <a:ea typeface="Montserrat"/>
                <a:cs typeface="Montserrat"/>
                <a:sym typeface="Montserrat"/>
              </a:rPr>
              <a:t>Abhishek Singh Rawat</a:t>
            </a:r>
            <a:br>
              <a:rPr lang="en-US" sz="2000" b="1" dirty="0">
                <a:solidFill>
                  <a:schemeClr val="lt1"/>
                </a:solidFill>
                <a:latin typeface="Montserrat"/>
                <a:ea typeface="Montserrat"/>
                <a:cs typeface="Montserrat"/>
                <a:sym typeface="Montserrat"/>
              </a:rPr>
            </a:br>
            <a:r>
              <a:rPr lang="en-US" sz="2000" b="1" dirty="0" err="1">
                <a:solidFill>
                  <a:schemeClr val="lt1"/>
                </a:solidFill>
                <a:latin typeface="Montserrat"/>
                <a:ea typeface="Montserrat"/>
                <a:cs typeface="Montserrat"/>
                <a:sym typeface="Montserrat"/>
              </a:rPr>
              <a:t>Jatin</a:t>
            </a:r>
            <a:br>
              <a:rPr lang="en-US" sz="2000" b="1" dirty="0">
                <a:solidFill>
                  <a:schemeClr val="lt1"/>
                </a:solidFill>
                <a:latin typeface="Montserrat"/>
                <a:ea typeface="Montserrat"/>
                <a:cs typeface="Montserrat"/>
                <a:sym typeface="Montserrat"/>
              </a:rPr>
            </a:br>
            <a:r>
              <a:rPr lang="en-US" sz="2000" b="1" dirty="0" err="1">
                <a:solidFill>
                  <a:schemeClr val="lt1"/>
                </a:solidFill>
                <a:latin typeface="Montserrat"/>
                <a:ea typeface="Montserrat"/>
                <a:cs typeface="Montserrat"/>
                <a:sym typeface="Montserrat"/>
              </a:rPr>
              <a:t>Abhilasha</a:t>
            </a:r>
            <a:r>
              <a:rPr lang="en-US" sz="2000" b="1" dirty="0">
                <a:solidFill>
                  <a:schemeClr val="lt1"/>
                </a:solidFill>
                <a:latin typeface="Montserrat"/>
                <a:ea typeface="Montserrat"/>
                <a:cs typeface="Montserrat"/>
                <a:sym typeface="Montserrat"/>
              </a:rPr>
              <a:t> .M</a:t>
            </a:r>
            <a:endParaRPr sz="20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933A-CBDD-DC54-6832-171282AF809A}"/>
              </a:ext>
            </a:extLst>
          </p:cNvPr>
          <p:cNvSpPr>
            <a:spLocks noGrp="1"/>
          </p:cNvSpPr>
          <p:nvPr>
            <p:ph type="title"/>
          </p:nvPr>
        </p:nvSpPr>
        <p:spPr>
          <a:xfrm>
            <a:off x="311699" y="88186"/>
            <a:ext cx="8267839" cy="572700"/>
          </a:xfrm>
        </p:spPr>
        <p:txBody>
          <a:bodyPr/>
          <a:lstStyle/>
          <a:p>
            <a:r>
              <a:rPr lang="en-US" sz="2400" b="1" i="0" u="none" strike="noStrike" baseline="0" dirty="0">
                <a:solidFill>
                  <a:srgbClr val="CD0000"/>
                </a:solidFill>
                <a:latin typeface="Montserrat-Bold"/>
              </a:rPr>
              <a:t>   ANALYSIS OF WEEKDAYS_WEEKEND VARIABLE</a:t>
            </a:r>
            <a:endParaRPr lang="en-US" sz="2400" dirty="0"/>
          </a:p>
        </p:txBody>
      </p:sp>
      <p:sp>
        <p:nvSpPr>
          <p:cNvPr id="3" name="Text Placeholder 2">
            <a:extLst>
              <a:ext uri="{FF2B5EF4-FFF2-40B4-BE49-F238E27FC236}">
                <a16:creationId xmlns:a16="http://schemas.microsoft.com/office/drawing/2014/main" id="{CF0D5A36-FB68-B583-406C-870A81C05DA8}"/>
              </a:ext>
            </a:extLst>
          </p:cNvPr>
          <p:cNvSpPr>
            <a:spLocks noGrp="1"/>
          </p:cNvSpPr>
          <p:nvPr>
            <p:ph type="body" idx="1"/>
          </p:nvPr>
        </p:nvSpPr>
        <p:spPr>
          <a:xfrm>
            <a:off x="311699" y="602348"/>
            <a:ext cx="8520600" cy="454115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l">
              <a:buClr>
                <a:schemeClr val="tx1"/>
              </a:buClr>
              <a:buFont typeface="Wingdings" panose="05000000000000000000" pitchFamily="2" charset="2"/>
              <a:buChar char="Ø"/>
            </a:pPr>
            <a:r>
              <a:rPr lang="en-US" sz="1400" b="1" i="0" u="none" strike="noStrike" baseline="0" dirty="0">
                <a:solidFill>
                  <a:srgbClr val="0B044F"/>
                </a:solidFill>
                <a:latin typeface="Arial-BoldMT"/>
              </a:rPr>
              <a:t> </a:t>
            </a:r>
            <a:r>
              <a:rPr lang="en-US" sz="1400" b="1" i="0" u="none" strike="noStrike" baseline="0" dirty="0">
                <a:solidFill>
                  <a:srgbClr val="00B050"/>
                </a:solidFill>
                <a:latin typeface="Montserrat-Bold"/>
              </a:rPr>
              <a:t>From the above point plot and bar plot we can say that in the weekdays which represent in blue color show that the demand of the bike higher because of the office.</a:t>
            </a:r>
          </a:p>
          <a:p>
            <a:pPr algn="l">
              <a:buClr>
                <a:schemeClr val="tx1"/>
              </a:buClr>
              <a:buFont typeface="Wingdings" panose="05000000000000000000" pitchFamily="2" charset="2"/>
              <a:buChar char="Ø"/>
            </a:pPr>
            <a:r>
              <a:rPr lang="en-US" sz="1400" b="1" i="0" u="none" strike="noStrike" baseline="0" dirty="0">
                <a:solidFill>
                  <a:srgbClr val="00B050"/>
                </a:solidFill>
                <a:latin typeface="Montserrat-Bold"/>
              </a:rPr>
              <a:t>Peak Time are 7 am to 9 am and 5 pm to 7 pm</a:t>
            </a:r>
          </a:p>
          <a:p>
            <a:pPr algn="l">
              <a:buClr>
                <a:schemeClr val="tx1"/>
              </a:buClr>
              <a:buFont typeface="Wingdings" panose="05000000000000000000" pitchFamily="2" charset="2"/>
              <a:buChar char="Ø"/>
            </a:pPr>
            <a:r>
              <a:rPr lang="en-US" sz="1400" b="1" i="0" u="none" strike="noStrike" baseline="0" dirty="0">
                <a:solidFill>
                  <a:srgbClr val="00B050"/>
                </a:solidFill>
                <a:latin typeface="Montserrat-Bold"/>
              </a:rPr>
              <a:t>The orange color represent the weekend days, and it show that the demand of rented bikes are very low especially in the morning hour but when the evening start from 4 pm to 8 pm the demand slightly increases.</a:t>
            </a:r>
            <a:endParaRPr lang="en-US" sz="1400" dirty="0">
              <a:solidFill>
                <a:srgbClr val="00B050"/>
              </a:solidFill>
            </a:endParaRPr>
          </a:p>
        </p:txBody>
      </p:sp>
      <p:pic>
        <p:nvPicPr>
          <p:cNvPr id="5" name="Picture 4" descr="Chart, line chart&#10;&#10;Description automatically generated">
            <a:extLst>
              <a:ext uri="{FF2B5EF4-FFF2-40B4-BE49-F238E27FC236}">
                <a16:creationId xmlns:a16="http://schemas.microsoft.com/office/drawing/2014/main" id="{89F9109C-545A-64F9-4F2F-1986D2205F45}"/>
              </a:ext>
            </a:extLst>
          </p:cNvPr>
          <p:cNvPicPr>
            <a:picLocks noChangeAspect="1"/>
          </p:cNvPicPr>
          <p:nvPr/>
        </p:nvPicPr>
        <p:blipFill>
          <a:blip r:embed="rId2"/>
          <a:stretch>
            <a:fillRect/>
          </a:stretch>
        </p:blipFill>
        <p:spPr>
          <a:xfrm>
            <a:off x="311699" y="602349"/>
            <a:ext cx="8520600" cy="2653807"/>
          </a:xfrm>
          <a:prstGeom prst="rect">
            <a:avLst/>
          </a:prstGeom>
        </p:spPr>
      </p:pic>
    </p:spTree>
    <p:extLst>
      <p:ext uri="{BB962C8B-B14F-4D97-AF65-F5344CB8AC3E}">
        <p14:creationId xmlns:p14="http://schemas.microsoft.com/office/powerpoint/2010/main" val="41369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20F7-E466-2DA4-AFA3-0CB136609956}"/>
              </a:ext>
            </a:extLst>
          </p:cNvPr>
          <p:cNvSpPr>
            <a:spLocks noGrp="1"/>
          </p:cNvSpPr>
          <p:nvPr>
            <p:ph type="title"/>
          </p:nvPr>
        </p:nvSpPr>
        <p:spPr>
          <a:xfrm>
            <a:off x="311700" y="58450"/>
            <a:ext cx="8208900" cy="572700"/>
          </a:xfrm>
        </p:spPr>
        <p:txBody>
          <a:bodyPr/>
          <a:lstStyle/>
          <a:p>
            <a:r>
              <a:rPr lang="en-US" sz="3600" b="1" i="0" u="none" strike="noStrike" baseline="0" dirty="0">
                <a:solidFill>
                  <a:srgbClr val="CD0000"/>
                </a:solidFill>
                <a:latin typeface="Montserrat-Bold"/>
              </a:rPr>
              <a:t>   ANALYSIS OF HOUR VARIABLE</a:t>
            </a:r>
            <a:endParaRPr lang="en-US" sz="3600" dirty="0"/>
          </a:p>
        </p:txBody>
      </p:sp>
      <p:sp>
        <p:nvSpPr>
          <p:cNvPr id="3" name="Text Placeholder 2">
            <a:extLst>
              <a:ext uri="{FF2B5EF4-FFF2-40B4-BE49-F238E27FC236}">
                <a16:creationId xmlns:a16="http://schemas.microsoft.com/office/drawing/2014/main" id="{92183252-CFF6-1771-BA8F-649B7EDC8DF5}"/>
              </a:ext>
            </a:extLst>
          </p:cNvPr>
          <p:cNvSpPr>
            <a:spLocks noGrp="1"/>
          </p:cNvSpPr>
          <p:nvPr>
            <p:ph type="body" idx="1"/>
          </p:nvPr>
        </p:nvSpPr>
        <p:spPr>
          <a:xfrm>
            <a:off x="155850" y="713860"/>
            <a:ext cx="8520600" cy="437119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r>
              <a:rPr lang="en-US" b="0" i="0" u="none" strike="noStrike" baseline="0" dirty="0">
                <a:solidFill>
                  <a:schemeClr val="tx1"/>
                </a:solidFill>
                <a:latin typeface="MS-PGothic"/>
              </a:rPr>
              <a:t>➢   </a:t>
            </a:r>
            <a:r>
              <a:rPr lang="en-US" b="1" i="0" u="none" strike="noStrike" baseline="0" dirty="0">
                <a:solidFill>
                  <a:srgbClr val="00B050"/>
                </a:solidFill>
                <a:latin typeface="Montserrat-Bold"/>
              </a:rPr>
              <a:t>In the above plot which shows the use of rented bike according</a:t>
            </a:r>
          </a:p>
          <a:p>
            <a:pPr marL="114300" indent="0" algn="l">
              <a:buNone/>
            </a:pPr>
            <a:r>
              <a:rPr lang="en-US" b="1" dirty="0">
                <a:solidFill>
                  <a:srgbClr val="00B050"/>
                </a:solidFill>
                <a:latin typeface="Montserrat-Bold"/>
              </a:rPr>
              <a:t>     </a:t>
            </a:r>
            <a:r>
              <a:rPr lang="en-US" b="1" i="0" u="none" strike="noStrike" baseline="0" dirty="0">
                <a:solidFill>
                  <a:srgbClr val="00B050"/>
                </a:solidFill>
                <a:latin typeface="Montserrat-Bold"/>
              </a:rPr>
              <a:t> the hours and the data are from all over the year.</a:t>
            </a:r>
          </a:p>
          <a:p>
            <a:pPr marL="114300" indent="0" algn="l">
              <a:buNone/>
            </a:pPr>
            <a:r>
              <a:rPr lang="en-US" b="0" i="0" u="none" strike="noStrike" baseline="0" dirty="0">
                <a:solidFill>
                  <a:schemeClr val="tx1"/>
                </a:solidFill>
                <a:latin typeface="MS-PGothic"/>
              </a:rPr>
              <a:t>➢</a:t>
            </a:r>
            <a:r>
              <a:rPr lang="en-US" b="0" i="0" u="none" strike="noStrike" baseline="0" dirty="0">
                <a:solidFill>
                  <a:srgbClr val="00B050"/>
                </a:solidFill>
                <a:latin typeface="MS-PGothic"/>
              </a:rPr>
              <a:t>  </a:t>
            </a:r>
            <a:r>
              <a:rPr lang="en-US" b="1" i="0" u="none" strike="noStrike" baseline="0" dirty="0">
                <a:solidFill>
                  <a:srgbClr val="00B050"/>
                </a:solidFill>
                <a:latin typeface="Montserrat-Bold"/>
              </a:rPr>
              <a:t>generally people use rented bikes during their working hour</a:t>
            </a:r>
          </a:p>
          <a:p>
            <a:pPr marL="114300" indent="0" algn="l">
              <a:buNone/>
            </a:pPr>
            <a:r>
              <a:rPr lang="en-US" b="1" dirty="0">
                <a:solidFill>
                  <a:srgbClr val="00B050"/>
                </a:solidFill>
                <a:latin typeface="Montserrat-Bold"/>
              </a:rPr>
              <a:t>    </a:t>
            </a:r>
            <a:r>
              <a:rPr lang="en-US" b="1" i="0" u="none" strike="noStrike" baseline="0" dirty="0">
                <a:solidFill>
                  <a:srgbClr val="00B050"/>
                </a:solidFill>
                <a:latin typeface="Montserrat-Bold"/>
              </a:rPr>
              <a:t> from 7am to 9am and 5pm to 7pm.</a:t>
            </a:r>
            <a:endParaRPr lang="en-US" dirty="0">
              <a:solidFill>
                <a:srgbClr val="00B050"/>
              </a:solidFill>
            </a:endParaRPr>
          </a:p>
        </p:txBody>
      </p:sp>
      <p:pic>
        <p:nvPicPr>
          <p:cNvPr id="5" name="Picture 4" descr="Chart, bar chart, histogram&#10;&#10;Description automatically generated">
            <a:extLst>
              <a:ext uri="{FF2B5EF4-FFF2-40B4-BE49-F238E27FC236}">
                <a16:creationId xmlns:a16="http://schemas.microsoft.com/office/drawing/2014/main" id="{77720129-41D0-07EF-D4A8-D3022973B07F}"/>
              </a:ext>
            </a:extLst>
          </p:cNvPr>
          <p:cNvPicPr>
            <a:picLocks noChangeAspect="1"/>
          </p:cNvPicPr>
          <p:nvPr/>
        </p:nvPicPr>
        <p:blipFill>
          <a:blip r:embed="rId2"/>
          <a:stretch>
            <a:fillRect/>
          </a:stretch>
        </p:blipFill>
        <p:spPr>
          <a:xfrm>
            <a:off x="155850" y="713860"/>
            <a:ext cx="8520600" cy="2616638"/>
          </a:xfrm>
          <a:prstGeom prst="rect">
            <a:avLst/>
          </a:prstGeom>
        </p:spPr>
      </p:pic>
    </p:spTree>
    <p:extLst>
      <p:ext uri="{BB962C8B-B14F-4D97-AF65-F5344CB8AC3E}">
        <p14:creationId xmlns:p14="http://schemas.microsoft.com/office/powerpoint/2010/main" val="404986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6A49-C4D5-80CD-EFE5-911148A30AAB}"/>
              </a:ext>
            </a:extLst>
          </p:cNvPr>
          <p:cNvSpPr>
            <a:spLocks noGrp="1"/>
          </p:cNvSpPr>
          <p:nvPr>
            <p:ph type="title"/>
          </p:nvPr>
        </p:nvSpPr>
        <p:spPr>
          <a:xfrm>
            <a:off x="311699" y="88186"/>
            <a:ext cx="8275273" cy="572700"/>
          </a:xfrm>
        </p:spPr>
        <p:txBody>
          <a:bodyPr/>
          <a:lstStyle/>
          <a:p>
            <a:r>
              <a:rPr lang="en-US" sz="2400" b="1" i="0" u="none" strike="noStrike" baseline="0" dirty="0">
                <a:solidFill>
                  <a:srgbClr val="CD0000"/>
                </a:solidFill>
                <a:latin typeface="Montserrat-Bold"/>
              </a:rPr>
              <a:t>     ANALYSIS OF FUNCTIONING DAY VARIABLE</a:t>
            </a:r>
            <a:endParaRPr lang="en-US" sz="2400" dirty="0"/>
          </a:p>
        </p:txBody>
      </p:sp>
      <p:sp>
        <p:nvSpPr>
          <p:cNvPr id="3" name="Text Placeholder 2">
            <a:extLst>
              <a:ext uri="{FF2B5EF4-FFF2-40B4-BE49-F238E27FC236}">
                <a16:creationId xmlns:a16="http://schemas.microsoft.com/office/drawing/2014/main" id="{2C0C783B-D7A1-2458-9B51-4FCA0D440D8A}"/>
              </a:ext>
            </a:extLst>
          </p:cNvPr>
          <p:cNvSpPr>
            <a:spLocks noGrp="1"/>
          </p:cNvSpPr>
          <p:nvPr>
            <p:ph type="body" idx="1"/>
          </p:nvPr>
        </p:nvSpPr>
        <p:spPr>
          <a:xfrm>
            <a:off x="311699" y="660886"/>
            <a:ext cx="8520600" cy="439442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endParaRPr lang="en-US" sz="1800" b="0" i="0" u="none" strike="noStrike" baseline="0" dirty="0">
              <a:solidFill>
                <a:srgbClr val="0B044F"/>
              </a:solidFill>
              <a:latin typeface="MS-PGothic"/>
            </a:endParaRPr>
          </a:p>
          <a:p>
            <a:pPr marL="114300" indent="0" algn="l">
              <a:buNone/>
            </a:pPr>
            <a:endParaRPr lang="en-US" dirty="0">
              <a:solidFill>
                <a:srgbClr val="0B044F"/>
              </a:solidFill>
              <a:latin typeface="MS-PGothic"/>
            </a:endParaRPr>
          </a:p>
          <a:p>
            <a:pPr marL="114300" indent="0" algn="l">
              <a:buNone/>
            </a:pPr>
            <a:r>
              <a:rPr lang="en-US" sz="1800" b="0" i="0" u="none" strike="noStrike" baseline="0" dirty="0">
                <a:solidFill>
                  <a:schemeClr val="tx1"/>
                </a:solidFill>
                <a:latin typeface="MS-PGothic"/>
              </a:rPr>
              <a:t>➢   </a:t>
            </a:r>
            <a:r>
              <a:rPr lang="en-US" sz="1800" b="1" i="0" u="none" strike="noStrike" baseline="0" dirty="0">
                <a:solidFill>
                  <a:srgbClr val="00B050"/>
                </a:solidFill>
                <a:latin typeface="Montserrat-Bold"/>
              </a:rPr>
              <a:t>In the above point plot which shows the use of rented bike in</a:t>
            </a:r>
          </a:p>
          <a:p>
            <a:pPr marL="114300" indent="0" algn="l">
              <a:buNone/>
            </a:pPr>
            <a:r>
              <a:rPr lang="en-US" b="1" dirty="0">
                <a:solidFill>
                  <a:srgbClr val="00B050"/>
                </a:solidFill>
                <a:latin typeface="Montserrat-Bold"/>
              </a:rPr>
              <a:t>     </a:t>
            </a:r>
            <a:r>
              <a:rPr lang="en-US" sz="1800" b="1" i="0" u="none" strike="noStrike" baseline="0" dirty="0">
                <a:solidFill>
                  <a:srgbClr val="00B050"/>
                </a:solidFill>
                <a:latin typeface="Montserrat-Bold"/>
              </a:rPr>
              <a:t> functioning day</a:t>
            </a:r>
            <a:r>
              <a:rPr lang="en-US" b="1" dirty="0">
                <a:solidFill>
                  <a:srgbClr val="00B050"/>
                </a:solidFill>
                <a:latin typeface="Montserrat-Bold"/>
              </a:rPr>
              <a:t> </a:t>
            </a:r>
            <a:r>
              <a:rPr lang="en-US" sz="1800" b="1" i="0" u="none" strike="noStrike" baseline="0" dirty="0">
                <a:solidFill>
                  <a:srgbClr val="00B050"/>
                </a:solidFill>
                <a:latin typeface="Montserrat-Bold"/>
              </a:rPr>
              <a:t>or not, and it clearly shows that,</a:t>
            </a:r>
          </a:p>
          <a:p>
            <a:pPr marL="114300" indent="0" algn="l">
              <a:buNone/>
            </a:pPr>
            <a:r>
              <a:rPr lang="en-US" sz="1800" b="0" i="0" u="none" strike="noStrike" baseline="0" dirty="0">
                <a:solidFill>
                  <a:schemeClr val="tx1"/>
                </a:solidFill>
                <a:latin typeface="MS-PGothic"/>
              </a:rPr>
              <a:t>➢   </a:t>
            </a:r>
            <a:r>
              <a:rPr lang="en-US" sz="1800" b="1" i="0" u="none" strike="noStrike" baseline="0" dirty="0">
                <a:solidFill>
                  <a:srgbClr val="00B050"/>
                </a:solidFill>
                <a:latin typeface="Montserrat-Bold"/>
              </a:rPr>
              <a:t>Peoples don't use rented bikes in no functioning day.</a:t>
            </a:r>
            <a:endParaRPr lang="en-US" dirty="0">
              <a:solidFill>
                <a:srgbClr val="00B050"/>
              </a:solidFill>
            </a:endParaRPr>
          </a:p>
        </p:txBody>
      </p:sp>
      <p:pic>
        <p:nvPicPr>
          <p:cNvPr id="5" name="Picture 4" descr="Chart, line chart&#10;&#10;Description automatically generated">
            <a:extLst>
              <a:ext uri="{FF2B5EF4-FFF2-40B4-BE49-F238E27FC236}">
                <a16:creationId xmlns:a16="http://schemas.microsoft.com/office/drawing/2014/main" id="{5D506968-FE98-E93F-09B1-9F5CEBED09A6}"/>
              </a:ext>
            </a:extLst>
          </p:cNvPr>
          <p:cNvPicPr>
            <a:picLocks noChangeAspect="1"/>
          </p:cNvPicPr>
          <p:nvPr/>
        </p:nvPicPr>
        <p:blipFill>
          <a:blip r:embed="rId2"/>
          <a:stretch>
            <a:fillRect/>
          </a:stretch>
        </p:blipFill>
        <p:spPr>
          <a:xfrm>
            <a:off x="311699" y="660886"/>
            <a:ext cx="8520600" cy="3123094"/>
          </a:xfrm>
          <a:prstGeom prst="rect">
            <a:avLst/>
          </a:prstGeom>
        </p:spPr>
      </p:pic>
    </p:spTree>
    <p:extLst>
      <p:ext uri="{BB962C8B-B14F-4D97-AF65-F5344CB8AC3E}">
        <p14:creationId xmlns:p14="http://schemas.microsoft.com/office/powerpoint/2010/main" val="420132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1892-B6B7-1625-47A3-4EC5345F9833}"/>
              </a:ext>
            </a:extLst>
          </p:cNvPr>
          <p:cNvSpPr>
            <a:spLocks noGrp="1"/>
          </p:cNvSpPr>
          <p:nvPr>
            <p:ph type="title"/>
          </p:nvPr>
        </p:nvSpPr>
        <p:spPr>
          <a:xfrm>
            <a:off x="311699" y="80752"/>
            <a:ext cx="8267839" cy="572700"/>
          </a:xfrm>
        </p:spPr>
        <p:txBody>
          <a:bodyPr/>
          <a:lstStyle/>
          <a:p>
            <a:r>
              <a:rPr lang="en-US" sz="3600" b="1" i="0" u="none" strike="noStrike" baseline="0" dirty="0">
                <a:solidFill>
                  <a:srgbClr val="CD0000"/>
                </a:solidFill>
                <a:latin typeface="Montserrat-Bold"/>
              </a:rPr>
              <a:t>ANALYSIS OF SEASON VARIABLE</a:t>
            </a:r>
            <a:endParaRPr lang="en-US" sz="3600" dirty="0"/>
          </a:p>
        </p:txBody>
      </p:sp>
      <p:sp>
        <p:nvSpPr>
          <p:cNvPr id="3" name="Text Placeholder 2">
            <a:extLst>
              <a:ext uri="{FF2B5EF4-FFF2-40B4-BE49-F238E27FC236}">
                <a16:creationId xmlns:a16="http://schemas.microsoft.com/office/drawing/2014/main" id="{A7068F44-F3E5-FF4B-F726-60B076469120}"/>
              </a:ext>
            </a:extLst>
          </p:cNvPr>
          <p:cNvSpPr>
            <a:spLocks noGrp="1"/>
          </p:cNvSpPr>
          <p:nvPr>
            <p:ph type="body" idx="1"/>
          </p:nvPr>
        </p:nvSpPr>
        <p:spPr>
          <a:xfrm>
            <a:off x="252227" y="773334"/>
            <a:ext cx="8520600" cy="428941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This above bar plot shows the distribution of rented bike count season</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wise</a:t>
            </a:r>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And we can clearly see that that peoples love to ride bike in summer</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seasons and autumn season</a:t>
            </a:r>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But in winter season people don't take any rented bike due to because of</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snowfall</a:t>
            </a:r>
            <a:endParaRPr lang="en-US" sz="1600" dirty="0">
              <a:solidFill>
                <a:srgbClr val="00B050"/>
              </a:solidFill>
            </a:endParaRPr>
          </a:p>
        </p:txBody>
      </p:sp>
      <p:pic>
        <p:nvPicPr>
          <p:cNvPr id="5" name="Picture 4" descr="Chart, bar chart&#10;&#10;Description automatically generated">
            <a:extLst>
              <a:ext uri="{FF2B5EF4-FFF2-40B4-BE49-F238E27FC236}">
                <a16:creationId xmlns:a16="http://schemas.microsoft.com/office/drawing/2014/main" id="{D233ED43-8B6F-469B-588F-7EA1F1D5AABC}"/>
              </a:ext>
            </a:extLst>
          </p:cNvPr>
          <p:cNvPicPr>
            <a:picLocks noChangeAspect="1"/>
          </p:cNvPicPr>
          <p:nvPr/>
        </p:nvPicPr>
        <p:blipFill>
          <a:blip r:embed="rId2"/>
          <a:stretch>
            <a:fillRect/>
          </a:stretch>
        </p:blipFill>
        <p:spPr>
          <a:xfrm>
            <a:off x="252226" y="773334"/>
            <a:ext cx="8520600" cy="2564598"/>
          </a:xfrm>
          <a:prstGeom prst="rect">
            <a:avLst/>
          </a:prstGeom>
        </p:spPr>
      </p:pic>
    </p:spTree>
    <p:extLst>
      <p:ext uri="{BB962C8B-B14F-4D97-AF65-F5344CB8AC3E}">
        <p14:creationId xmlns:p14="http://schemas.microsoft.com/office/powerpoint/2010/main" val="239023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EFDD-9C19-ED2C-53DE-F536A79DB60C}"/>
              </a:ext>
            </a:extLst>
          </p:cNvPr>
          <p:cNvSpPr>
            <a:spLocks noGrp="1"/>
          </p:cNvSpPr>
          <p:nvPr>
            <p:ph type="title"/>
          </p:nvPr>
        </p:nvSpPr>
        <p:spPr>
          <a:xfrm>
            <a:off x="311700" y="65883"/>
            <a:ext cx="8267840" cy="572700"/>
          </a:xfrm>
        </p:spPr>
        <p:txBody>
          <a:bodyPr/>
          <a:lstStyle/>
          <a:p>
            <a:r>
              <a:rPr lang="en-US" sz="3600" b="1" i="0" u="none" strike="noStrike" baseline="0" dirty="0">
                <a:solidFill>
                  <a:srgbClr val="CD0000"/>
                </a:solidFill>
                <a:latin typeface="Montserrat-Bold"/>
              </a:rPr>
              <a:t> ANALYSIS OF SEASON VARIABLE</a:t>
            </a:r>
            <a:endParaRPr lang="en-US" sz="3600" dirty="0"/>
          </a:p>
        </p:txBody>
      </p:sp>
      <p:sp>
        <p:nvSpPr>
          <p:cNvPr id="3" name="Text Placeholder 2">
            <a:extLst>
              <a:ext uri="{FF2B5EF4-FFF2-40B4-BE49-F238E27FC236}">
                <a16:creationId xmlns:a16="http://schemas.microsoft.com/office/drawing/2014/main" id="{D40FD458-114C-88D0-C44F-531F61A9FCF5}"/>
              </a:ext>
            </a:extLst>
          </p:cNvPr>
          <p:cNvSpPr>
            <a:spLocks noGrp="1"/>
          </p:cNvSpPr>
          <p:nvPr>
            <p:ph type="body" idx="1"/>
          </p:nvPr>
        </p:nvSpPr>
        <p:spPr>
          <a:xfrm>
            <a:off x="311700" y="713861"/>
            <a:ext cx="8520600" cy="436375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In the above bar plot and point plot which shows the use of rented bike in</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in four different seasons, and it clearly shows that,</a:t>
            </a:r>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In summer season the use of rented bike is high and peak time is 7am</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-9am and 7pm-5pm.</a:t>
            </a:r>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In winter season the use of rented bike is very low because of snowfall</a:t>
            </a:r>
            <a:endParaRPr lang="en-US" sz="1600" dirty="0">
              <a:solidFill>
                <a:srgbClr val="00B050"/>
              </a:solidFill>
            </a:endParaRPr>
          </a:p>
        </p:txBody>
      </p:sp>
      <p:pic>
        <p:nvPicPr>
          <p:cNvPr id="5" name="Picture 4" descr="Chart&#10;&#10;Description automatically generated">
            <a:extLst>
              <a:ext uri="{FF2B5EF4-FFF2-40B4-BE49-F238E27FC236}">
                <a16:creationId xmlns:a16="http://schemas.microsoft.com/office/drawing/2014/main" id="{2F656C68-1848-AB7D-3956-3BF1B7C0FD61}"/>
              </a:ext>
            </a:extLst>
          </p:cNvPr>
          <p:cNvPicPr>
            <a:picLocks noChangeAspect="1"/>
          </p:cNvPicPr>
          <p:nvPr/>
        </p:nvPicPr>
        <p:blipFill>
          <a:blip r:embed="rId2"/>
          <a:stretch>
            <a:fillRect/>
          </a:stretch>
        </p:blipFill>
        <p:spPr>
          <a:xfrm>
            <a:off x="311701" y="713861"/>
            <a:ext cx="8520600" cy="2512559"/>
          </a:xfrm>
          <a:prstGeom prst="rect">
            <a:avLst/>
          </a:prstGeom>
        </p:spPr>
      </p:pic>
    </p:spTree>
    <p:extLst>
      <p:ext uri="{BB962C8B-B14F-4D97-AF65-F5344CB8AC3E}">
        <p14:creationId xmlns:p14="http://schemas.microsoft.com/office/powerpoint/2010/main" val="97219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EAEA-FFA5-41C7-5820-3190F01CA910}"/>
              </a:ext>
            </a:extLst>
          </p:cNvPr>
          <p:cNvSpPr>
            <a:spLocks noGrp="1"/>
          </p:cNvSpPr>
          <p:nvPr>
            <p:ph type="title"/>
          </p:nvPr>
        </p:nvSpPr>
        <p:spPr>
          <a:xfrm>
            <a:off x="311700" y="73318"/>
            <a:ext cx="8260404" cy="572700"/>
          </a:xfrm>
        </p:spPr>
        <p:txBody>
          <a:bodyPr/>
          <a:lstStyle/>
          <a:p>
            <a:r>
              <a:rPr lang="en-US" sz="3200" b="1" i="0" u="none" strike="noStrike" baseline="0" dirty="0">
                <a:solidFill>
                  <a:srgbClr val="CD0000"/>
                </a:solidFill>
                <a:latin typeface="Montserrat-Bold"/>
              </a:rPr>
              <a:t>ANALYSIS OF HOLIDAY VARIABLE</a:t>
            </a:r>
            <a:endParaRPr lang="en-US" sz="3200" dirty="0"/>
          </a:p>
        </p:txBody>
      </p:sp>
      <p:sp>
        <p:nvSpPr>
          <p:cNvPr id="3" name="Text Placeholder 2">
            <a:extLst>
              <a:ext uri="{FF2B5EF4-FFF2-40B4-BE49-F238E27FC236}">
                <a16:creationId xmlns:a16="http://schemas.microsoft.com/office/drawing/2014/main" id="{10CC5221-1FF1-AFC9-814A-E804AEE5845D}"/>
              </a:ext>
            </a:extLst>
          </p:cNvPr>
          <p:cNvSpPr>
            <a:spLocks noGrp="1"/>
          </p:cNvSpPr>
          <p:nvPr>
            <p:ph type="body" idx="1"/>
          </p:nvPr>
        </p:nvSpPr>
        <p:spPr>
          <a:xfrm>
            <a:off x="311700" y="646018"/>
            <a:ext cx="8520600" cy="442416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r>
              <a:rPr lang="en-US" sz="1800" b="0" i="0" u="none" strike="noStrike" baseline="0" dirty="0">
                <a:solidFill>
                  <a:schemeClr val="tx1"/>
                </a:solidFill>
                <a:latin typeface="MS-PGothic"/>
              </a:rPr>
              <a:t>➢  </a:t>
            </a:r>
            <a:r>
              <a:rPr lang="en-US" sz="1800" b="1" i="0" u="none" strike="noStrike" baseline="0" dirty="0">
                <a:solidFill>
                  <a:srgbClr val="00B050"/>
                </a:solidFill>
                <a:latin typeface="Montserrat-Bold"/>
              </a:rPr>
              <a:t>In the above bar plot and point plot which shows the use of</a:t>
            </a:r>
          </a:p>
          <a:p>
            <a:pPr marL="114300" indent="0" algn="l">
              <a:buNone/>
            </a:pPr>
            <a:r>
              <a:rPr lang="en-US" b="1" dirty="0">
                <a:solidFill>
                  <a:srgbClr val="00B050"/>
                </a:solidFill>
                <a:latin typeface="Montserrat-Bold"/>
              </a:rPr>
              <a:t>    </a:t>
            </a:r>
            <a:r>
              <a:rPr lang="en-US" sz="1800" b="1" i="0" u="none" strike="noStrike" baseline="0" dirty="0">
                <a:solidFill>
                  <a:srgbClr val="00B050"/>
                </a:solidFill>
                <a:latin typeface="Montserrat-Bold"/>
              </a:rPr>
              <a:t> rented bike in a </a:t>
            </a:r>
            <a:r>
              <a:rPr lang="en-US" sz="1800" b="1" i="0" u="none" strike="noStrike" baseline="0" dirty="0" err="1">
                <a:solidFill>
                  <a:srgbClr val="00B050"/>
                </a:solidFill>
                <a:latin typeface="Montserrat-Bold"/>
              </a:rPr>
              <a:t>holiday,and</a:t>
            </a:r>
            <a:r>
              <a:rPr lang="en-US" sz="1800" b="1" i="0" u="none" strike="noStrike" baseline="0" dirty="0">
                <a:solidFill>
                  <a:srgbClr val="00B050"/>
                </a:solidFill>
                <a:latin typeface="Montserrat-Bold"/>
              </a:rPr>
              <a:t> it clearly shows that,</a:t>
            </a:r>
          </a:p>
          <a:p>
            <a:pPr marL="114300" indent="0" algn="l">
              <a:buNone/>
            </a:pPr>
            <a:r>
              <a:rPr lang="en-US" sz="1800" b="0" i="0" u="none" strike="noStrike" baseline="0" dirty="0">
                <a:solidFill>
                  <a:schemeClr val="tx1"/>
                </a:solidFill>
                <a:latin typeface="MS-PGothic"/>
              </a:rPr>
              <a:t>➢  </a:t>
            </a:r>
            <a:r>
              <a:rPr lang="en-US" sz="1800" b="1" i="0" u="none" strike="noStrike" baseline="0" dirty="0">
                <a:solidFill>
                  <a:srgbClr val="00B050"/>
                </a:solidFill>
                <a:latin typeface="Montserrat-Bold"/>
              </a:rPr>
              <a:t>plot shows that in holiday people uses the rented bike from 2pm</a:t>
            </a:r>
          </a:p>
          <a:p>
            <a:pPr marL="114300" indent="0" algn="l">
              <a:buNone/>
            </a:pPr>
            <a:r>
              <a:rPr lang="en-US" b="1" dirty="0">
                <a:solidFill>
                  <a:srgbClr val="00B050"/>
                </a:solidFill>
                <a:latin typeface="Montserrat-Bold"/>
              </a:rPr>
              <a:t>     </a:t>
            </a:r>
            <a:r>
              <a:rPr lang="en-US" sz="1800" b="1" i="0" u="none" strike="noStrike" baseline="0" dirty="0">
                <a:solidFill>
                  <a:srgbClr val="00B050"/>
                </a:solidFill>
                <a:latin typeface="Montserrat-Bold"/>
              </a:rPr>
              <a:t>-8pm</a:t>
            </a:r>
            <a:endParaRPr lang="en-US" dirty="0">
              <a:solidFill>
                <a:srgbClr val="00B050"/>
              </a:solidFill>
            </a:endParaRPr>
          </a:p>
        </p:txBody>
      </p:sp>
      <p:pic>
        <p:nvPicPr>
          <p:cNvPr id="5" name="Picture 4" descr="Chart, line chart&#10;&#10;Description automatically generated">
            <a:extLst>
              <a:ext uri="{FF2B5EF4-FFF2-40B4-BE49-F238E27FC236}">
                <a16:creationId xmlns:a16="http://schemas.microsoft.com/office/drawing/2014/main" id="{2D2499E5-7AFB-4D27-DD51-9A367921AEF1}"/>
              </a:ext>
            </a:extLst>
          </p:cNvPr>
          <p:cNvPicPr>
            <a:picLocks noChangeAspect="1"/>
          </p:cNvPicPr>
          <p:nvPr/>
        </p:nvPicPr>
        <p:blipFill>
          <a:blip r:embed="rId2"/>
          <a:stretch>
            <a:fillRect/>
          </a:stretch>
        </p:blipFill>
        <p:spPr>
          <a:xfrm>
            <a:off x="311700" y="646019"/>
            <a:ext cx="8520600" cy="2550664"/>
          </a:xfrm>
          <a:prstGeom prst="rect">
            <a:avLst/>
          </a:prstGeom>
        </p:spPr>
      </p:pic>
    </p:spTree>
    <p:extLst>
      <p:ext uri="{BB962C8B-B14F-4D97-AF65-F5344CB8AC3E}">
        <p14:creationId xmlns:p14="http://schemas.microsoft.com/office/powerpoint/2010/main" val="2896206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F3FC-556F-EEA2-A5CF-94028BF1252E}"/>
              </a:ext>
            </a:extLst>
          </p:cNvPr>
          <p:cNvSpPr>
            <a:spLocks noGrp="1"/>
          </p:cNvSpPr>
          <p:nvPr>
            <p:ph type="title"/>
          </p:nvPr>
        </p:nvSpPr>
        <p:spPr>
          <a:xfrm>
            <a:off x="311699" y="95621"/>
            <a:ext cx="8267839" cy="572700"/>
          </a:xfrm>
        </p:spPr>
        <p:txBody>
          <a:bodyPr/>
          <a:lstStyle/>
          <a:p>
            <a:r>
              <a:rPr lang="en-US" sz="3200" b="1" i="0" u="none" strike="noStrike" baseline="0" dirty="0">
                <a:solidFill>
                  <a:srgbClr val="CD0000"/>
                </a:solidFill>
                <a:latin typeface="Montserrat-Bold"/>
              </a:rPr>
              <a:t>NUMERICAL VS.RENTED BIKE COUNT </a:t>
            </a:r>
            <a:endParaRPr lang="en-US" sz="3200" dirty="0"/>
          </a:p>
        </p:txBody>
      </p:sp>
      <p:sp>
        <p:nvSpPr>
          <p:cNvPr id="3" name="Text Placeholder 2">
            <a:extLst>
              <a:ext uri="{FF2B5EF4-FFF2-40B4-BE49-F238E27FC236}">
                <a16:creationId xmlns:a16="http://schemas.microsoft.com/office/drawing/2014/main" id="{7A176333-1263-2DF2-A2B8-E247C8407243}"/>
              </a:ext>
            </a:extLst>
          </p:cNvPr>
          <p:cNvSpPr>
            <a:spLocks noGrp="1"/>
          </p:cNvSpPr>
          <p:nvPr>
            <p:ph type="body" idx="1"/>
          </p:nvPr>
        </p:nvSpPr>
        <p:spPr>
          <a:xfrm>
            <a:off x="311699" y="743597"/>
            <a:ext cx="8520600" cy="430428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From the above plot we see that people like to ride bikes when it is pretty</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hot around 25°C in average</a:t>
            </a:r>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From the above plot of "</a:t>
            </a:r>
            <a:r>
              <a:rPr lang="en-US" sz="1600" b="1" i="0" u="none" strike="noStrike" baseline="0" dirty="0" err="1">
                <a:solidFill>
                  <a:srgbClr val="00B050"/>
                </a:solidFill>
                <a:latin typeface="Montserrat-Bold"/>
              </a:rPr>
              <a:t>Dew_point_temperature</a:t>
            </a:r>
            <a:r>
              <a:rPr lang="en-US" sz="1600" b="1" i="0" u="none" strike="noStrike" baseline="0" dirty="0">
                <a:solidFill>
                  <a:srgbClr val="00B050"/>
                </a:solidFill>
                <a:latin typeface="Montserrat-Bold"/>
              </a:rPr>
              <a:t>' is almost same as the</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'temperature' there is some similarity present we can check it in our next</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step</a:t>
            </a:r>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from the above plot we see that, the number of rented bikes is huge,</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when there is solar radiation, the counter of rents is around 1000</a:t>
            </a:r>
            <a:endParaRPr lang="en-US" sz="1600" dirty="0">
              <a:solidFill>
                <a:srgbClr val="00B050"/>
              </a:solidFill>
            </a:endParaRPr>
          </a:p>
        </p:txBody>
      </p:sp>
      <p:pic>
        <p:nvPicPr>
          <p:cNvPr id="5" name="Picture 4" descr="Chart&#10;&#10;Description automatically generated">
            <a:extLst>
              <a:ext uri="{FF2B5EF4-FFF2-40B4-BE49-F238E27FC236}">
                <a16:creationId xmlns:a16="http://schemas.microsoft.com/office/drawing/2014/main" id="{ACB8A741-9F17-B214-6685-6A35207993D2}"/>
              </a:ext>
            </a:extLst>
          </p:cNvPr>
          <p:cNvPicPr>
            <a:picLocks noChangeAspect="1"/>
          </p:cNvPicPr>
          <p:nvPr/>
        </p:nvPicPr>
        <p:blipFill>
          <a:blip r:embed="rId2"/>
          <a:stretch>
            <a:fillRect/>
          </a:stretch>
        </p:blipFill>
        <p:spPr>
          <a:xfrm>
            <a:off x="311700" y="743597"/>
            <a:ext cx="3011364" cy="2356442"/>
          </a:xfrm>
          <a:prstGeom prst="rect">
            <a:avLst/>
          </a:prstGeom>
        </p:spPr>
      </p:pic>
      <p:pic>
        <p:nvPicPr>
          <p:cNvPr id="7" name="Picture 6" descr="Chart, line chart&#10;&#10;Description automatically generated">
            <a:extLst>
              <a:ext uri="{FF2B5EF4-FFF2-40B4-BE49-F238E27FC236}">
                <a16:creationId xmlns:a16="http://schemas.microsoft.com/office/drawing/2014/main" id="{3CC7AA81-4118-00B8-CF65-3FBDEBC06AFD}"/>
              </a:ext>
            </a:extLst>
          </p:cNvPr>
          <p:cNvPicPr>
            <a:picLocks noChangeAspect="1"/>
          </p:cNvPicPr>
          <p:nvPr/>
        </p:nvPicPr>
        <p:blipFill>
          <a:blip r:embed="rId3"/>
          <a:stretch>
            <a:fillRect/>
          </a:stretch>
        </p:blipFill>
        <p:spPr>
          <a:xfrm>
            <a:off x="3323064" y="743597"/>
            <a:ext cx="3011365" cy="2356442"/>
          </a:xfrm>
          <a:prstGeom prst="rect">
            <a:avLst/>
          </a:prstGeom>
        </p:spPr>
      </p:pic>
      <p:pic>
        <p:nvPicPr>
          <p:cNvPr id="9" name="Picture 8" descr="Chart, line chart&#10;&#10;Description automatically generated">
            <a:extLst>
              <a:ext uri="{FF2B5EF4-FFF2-40B4-BE49-F238E27FC236}">
                <a16:creationId xmlns:a16="http://schemas.microsoft.com/office/drawing/2014/main" id="{9E9EF8C5-5925-2600-C7F0-3A20C3563C63}"/>
              </a:ext>
            </a:extLst>
          </p:cNvPr>
          <p:cNvPicPr>
            <a:picLocks noChangeAspect="1"/>
          </p:cNvPicPr>
          <p:nvPr/>
        </p:nvPicPr>
        <p:blipFill>
          <a:blip r:embed="rId4"/>
          <a:stretch>
            <a:fillRect/>
          </a:stretch>
        </p:blipFill>
        <p:spPr>
          <a:xfrm>
            <a:off x="6334428" y="743597"/>
            <a:ext cx="2505305" cy="2356442"/>
          </a:xfrm>
          <a:prstGeom prst="rect">
            <a:avLst/>
          </a:prstGeom>
        </p:spPr>
      </p:pic>
    </p:spTree>
    <p:extLst>
      <p:ext uri="{BB962C8B-B14F-4D97-AF65-F5344CB8AC3E}">
        <p14:creationId xmlns:p14="http://schemas.microsoft.com/office/powerpoint/2010/main" val="35301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7A77-47B3-279B-16ED-87913DCBF500}"/>
              </a:ext>
            </a:extLst>
          </p:cNvPr>
          <p:cNvSpPr>
            <a:spLocks noGrp="1"/>
          </p:cNvSpPr>
          <p:nvPr>
            <p:ph type="title"/>
          </p:nvPr>
        </p:nvSpPr>
        <p:spPr>
          <a:xfrm>
            <a:off x="311700" y="73317"/>
            <a:ext cx="8208900" cy="572700"/>
          </a:xfrm>
        </p:spPr>
        <p:txBody>
          <a:bodyPr/>
          <a:lstStyle/>
          <a:p>
            <a:r>
              <a:rPr lang="en-US" sz="3200" b="1" i="0" u="none" strike="noStrike" baseline="0" dirty="0">
                <a:solidFill>
                  <a:srgbClr val="CD0000"/>
                </a:solidFill>
                <a:latin typeface="Montserrat-Bold"/>
              </a:rPr>
              <a:t>NUMERICAL VS.RENTED BIKE COUNT</a:t>
            </a:r>
            <a:endParaRPr lang="en-US" sz="3200" dirty="0"/>
          </a:p>
        </p:txBody>
      </p:sp>
      <p:sp>
        <p:nvSpPr>
          <p:cNvPr id="3" name="Text Placeholder 2">
            <a:extLst>
              <a:ext uri="{FF2B5EF4-FFF2-40B4-BE49-F238E27FC236}">
                <a16:creationId xmlns:a16="http://schemas.microsoft.com/office/drawing/2014/main" id="{32C49845-7C61-1947-5395-8B4D147BCEC9}"/>
              </a:ext>
            </a:extLst>
          </p:cNvPr>
          <p:cNvSpPr>
            <a:spLocks noGrp="1"/>
          </p:cNvSpPr>
          <p:nvPr>
            <p:ph type="body" idx="1"/>
          </p:nvPr>
        </p:nvSpPr>
        <p:spPr>
          <a:xfrm>
            <a:off x="311700" y="698991"/>
            <a:ext cx="8520600" cy="4371191"/>
          </a:xfrm>
        </p:spPr>
        <p:txBody>
          <a:bodyPr/>
          <a:lstStyle/>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pPr algn="l">
              <a:buClr>
                <a:schemeClr val="tx1"/>
              </a:buClr>
              <a:buFont typeface="Wingdings" panose="05000000000000000000" pitchFamily="2" charset="2"/>
              <a:buChar char="Ø"/>
            </a:pPr>
            <a:r>
              <a:rPr lang="en-US" sz="1400" b="0" i="0" u="none" strike="noStrike" baseline="0" dirty="0">
                <a:solidFill>
                  <a:srgbClr val="00B050"/>
                </a:solidFill>
                <a:latin typeface="ArialMT"/>
              </a:rPr>
              <a:t> </a:t>
            </a:r>
            <a:r>
              <a:rPr lang="en-US" sz="1400" b="1" i="0" u="none" strike="noStrike" baseline="0" dirty="0">
                <a:solidFill>
                  <a:srgbClr val="00B050"/>
                </a:solidFill>
                <a:latin typeface="Montserrat-Bold"/>
              </a:rPr>
              <a:t>In snowfall plot, on the y-axis, the amount of rented bike is very low When we have more than 4 cm of snow, the bike rents is much lower</a:t>
            </a:r>
          </a:p>
          <a:p>
            <a:pPr algn="l">
              <a:buClr>
                <a:schemeClr val="tx1"/>
              </a:buClr>
              <a:buFont typeface="Wingdings" panose="05000000000000000000" pitchFamily="2" charset="2"/>
              <a:buChar char="Ø"/>
            </a:pPr>
            <a:r>
              <a:rPr lang="en-US" sz="1400" b="1" i="0" u="none" strike="noStrike" baseline="0" dirty="0">
                <a:solidFill>
                  <a:srgbClr val="00B050"/>
                </a:solidFill>
                <a:latin typeface="Montserrat-Bold"/>
              </a:rPr>
              <a:t>In rainfall plot if it rains a lot the demand of rent bikes is not decreasing, here for</a:t>
            </a:r>
          </a:p>
          <a:p>
            <a:pPr algn="l"/>
            <a:r>
              <a:rPr lang="en-US" sz="1400" b="1" i="0" u="none" strike="noStrike" baseline="0" dirty="0">
                <a:solidFill>
                  <a:srgbClr val="00B050"/>
                </a:solidFill>
                <a:latin typeface="Montserrat-Bold"/>
              </a:rPr>
              <a:t>example even if we have 20 mm of rain there is a big peak of rented bikes</a:t>
            </a:r>
          </a:p>
          <a:p>
            <a:pPr algn="l">
              <a:buClr>
                <a:schemeClr val="tx1"/>
              </a:buClr>
              <a:buFont typeface="Wingdings" panose="05000000000000000000" pitchFamily="2" charset="2"/>
              <a:buChar char="Ø"/>
            </a:pPr>
            <a:r>
              <a:rPr lang="en-US" sz="1400" b="1" i="0" u="none" strike="noStrike" baseline="0" dirty="0">
                <a:solidFill>
                  <a:srgbClr val="00B050"/>
                </a:solidFill>
                <a:latin typeface="Montserrat-Bold"/>
              </a:rPr>
              <a:t>In wind speed plot that the demand of rented bike is uniformly distribute despite of wind speed but when the speed of wind was 7 m/s then the demand of bike also increase that clearly means peoples love to ride bikes when its little windy</a:t>
            </a:r>
            <a:endParaRPr lang="en-US" sz="1400" dirty="0">
              <a:solidFill>
                <a:srgbClr val="00B050"/>
              </a:solidFill>
            </a:endParaRPr>
          </a:p>
          <a:p>
            <a:endParaRPr lang="en-US" dirty="0"/>
          </a:p>
          <a:p>
            <a:endParaRPr lang="en-US" dirty="0"/>
          </a:p>
        </p:txBody>
      </p:sp>
      <p:pic>
        <p:nvPicPr>
          <p:cNvPr id="5" name="Picture 4" descr="Chart, line chart&#10;&#10;Description automatically generated">
            <a:extLst>
              <a:ext uri="{FF2B5EF4-FFF2-40B4-BE49-F238E27FC236}">
                <a16:creationId xmlns:a16="http://schemas.microsoft.com/office/drawing/2014/main" id="{08A4A1BC-04D4-6E50-A3C2-277949FE4925}"/>
              </a:ext>
            </a:extLst>
          </p:cNvPr>
          <p:cNvPicPr>
            <a:picLocks noChangeAspect="1"/>
          </p:cNvPicPr>
          <p:nvPr/>
        </p:nvPicPr>
        <p:blipFill>
          <a:blip r:embed="rId2"/>
          <a:stretch>
            <a:fillRect/>
          </a:stretch>
        </p:blipFill>
        <p:spPr>
          <a:xfrm>
            <a:off x="311700" y="698991"/>
            <a:ext cx="3078271" cy="2230063"/>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53D7E094-DF5E-51BD-6965-8302F25C03DB}"/>
              </a:ext>
            </a:extLst>
          </p:cNvPr>
          <p:cNvPicPr>
            <a:picLocks noChangeAspect="1"/>
          </p:cNvPicPr>
          <p:nvPr/>
        </p:nvPicPr>
        <p:blipFill>
          <a:blip r:embed="rId3"/>
          <a:stretch>
            <a:fillRect/>
          </a:stretch>
        </p:blipFill>
        <p:spPr>
          <a:xfrm>
            <a:off x="3389971" y="698991"/>
            <a:ext cx="2906751" cy="2230063"/>
          </a:xfrm>
          <a:prstGeom prst="rect">
            <a:avLst/>
          </a:prstGeom>
        </p:spPr>
      </p:pic>
      <p:pic>
        <p:nvPicPr>
          <p:cNvPr id="9" name="Picture 8" descr="Chart, line chart&#10;&#10;Description automatically generated">
            <a:extLst>
              <a:ext uri="{FF2B5EF4-FFF2-40B4-BE49-F238E27FC236}">
                <a16:creationId xmlns:a16="http://schemas.microsoft.com/office/drawing/2014/main" id="{9C2B9399-7AB2-9A31-DFF6-0D0BFE535327}"/>
              </a:ext>
            </a:extLst>
          </p:cNvPr>
          <p:cNvPicPr>
            <a:picLocks noChangeAspect="1"/>
          </p:cNvPicPr>
          <p:nvPr/>
        </p:nvPicPr>
        <p:blipFill>
          <a:blip r:embed="rId4"/>
          <a:stretch>
            <a:fillRect/>
          </a:stretch>
        </p:blipFill>
        <p:spPr>
          <a:xfrm>
            <a:off x="6296722" y="698991"/>
            <a:ext cx="2535578" cy="2230063"/>
          </a:xfrm>
          <a:prstGeom prst="rect">
            <a:avLst/>
          </a:prstGeom>
        </p:spPr>
      </p:pic>
    </p:spTree>
    <p:extLst>
      <p:ext uri="{BB962C8B-B14F-4D97-AF65-F5344CB8AC3E}">
        <p14:creationId xmlns:p14="http://schemas.microsoft.com/office/powerpoint/2010/main" val="174421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240D-B546-05CD-C3DC-E72868601DE6}"/>
              </a:ext>
            </a:extLst>
          </p:cNvPr>
          <p:cNvSpPr>
            <a:spLocks noGrp="1"/>
          </p:cNvSpPr>
          <p:nvPr>
            <p:ph type="title"/>
          </p:nvPr>
        </p:nvSpPr>
        <p:spPr>
          <a:xfrm>
            <a:off x="311699" y="80751"/>
            <a:ext cx="8275273" cy="572700"/>
          </a:xfrm>
        </p:spPr>
        <p:txBody>
          <a:bodyPr/>
          <a:lstStyle/>
          <a:p>
            <a:r>
              <a:rPr lang="en-US" sz="2400" b="1" i="0" u="none" strike="noStrike" baseline="0" dirty="0">
                <a:solidFill>
                  <a:srgbClr val="CD0000"/>
                </a:solidFill>
                <a:latin typeface="Montserrat-Bold"/>
              </a:rPr>
              <a:t>REGRESSION PLOT FOR NUMERICAL VARIABLE</a:t>
            </a:r>
            <a:endParaRPr lang="en-US" sz="2400" dirty="0"/>
          </a:p>
        </p:txBody>
      </p:sp>
      <p:sp>
        <p:nvSpPr>
          <p:cNvPr id="3" name="Text Placeholder 2">
            <a:extLst>
              <a:ext uri="{FF2B5EF4-FFF2-40B4-BE49-F238E27FC236}">
                <a16:creationId xmlns:a16="http://schemas.microsoft.com/office/drawing/2014/main" id="{E1B3E5C3-D168-5452-2EBC-C518F5AFFBB4}"/>
              </a:ext>
            </a:extLst>
          </p:cNvPr>
          <p:cNvSpPr>
            <a:spLocks noGrp="1"/>
          </p:cNvSpPr>
          <p:nvPr>
            <p:ph type="body" idx="1"/>
          </p:nvPr>
        </p:nvSpPr>
        <p:spPr>
          <a:xfrm>
            <a:off x="311699" y="653451"/>
            <a:ext cx="8520600" cy="4409298"/>
          </a:xfrm>
        </p:spPr>
        <p:txBody>
          <a:bodyPr/>
          <a:lstStyle/>
          <a:p>
            <a:endParaRPr lang="en-US" dirty="0"/>
          </a:p>
        </p:txBody>
      </p:sp>
      <p:pic>
        <p:nvPicPr>
          <p:cNvPr id="7" name="Picture 6" descr="Chart, scatter chart&#10;&#10;Description automatically generated">
            <a:extLst>
              <a:ext uri="{FF2B5EF4-FFF2-40B4-BE49-F238E27FC236}">
                <a16:creationId xmlns:a16="http://schemas.microsoft.com/office/drawing/2014/main" id="{A626A260-9D14-66F6-6803-2F573FD192A4}"/>
              </a:ext>
            </a:extLst>
          </p:cNvPr>
          <p:cNvPicPr>
            <a:picLocks noChangeAspect="1"/>
          </p:cNvPicPr>
          <p:nvPr/>
        </p:nvPicPr>
        <p:blipFill>
          <a:blip r:embed="rId2"/>
          <a:stretch>
            <a:fillRect/>
          </a:stretch>
        </p:blipFill>
        <p:spPr>
          <a:xfrm>
            <a:off x="440775" y="653451"/>
            <a:ext cx="4027147" cy="2216129"/>
          </a:xfrm>
          <a:prstGeom prst="rect">
            <a:avLst/>
          </a:prstGeom>
        </p:spPr>
      </p:pic>
      <p:pic>
        <p:nvPicPr>
          <p:cNvPr id="9" name="Picture 8" descr="Chart, scatter chart&#10;&#10;Description automatically generated">
            <a:extLst>
              <a:ext uri="{FF2B5EF4-FFF2-40B4-BE49-F238E27FC236}">
                <a16:creationId xmlns:a16="http://schemas.microsoft.com/office/drawing/2014/main" id="{79C24A35-543A-7F6F-9BCA-CF7CCFF48DB4}"/>
              </a:ext>
            </a:extLst>
          </p:cNvPr>
          <p:cNvPicPr>
            <a:picLocks noChangeAspect="1"/>
          </p:cNvPicPr>
          <p:nvPr/>
        </p:nvPicPr>
        <p:blipFill>
          <a:blip r:embed="rId3"/>
          <a:stretch>
            <a:fillRect/>
          </a:stretch>
        </p:blipFill>
        <p:spPr>
          <a:xfrm>
            <a:off x="4572000" y="653451"/>
            <a:ext cx="4356388" cy="2216129"/>
          </a:xfrm>
          <a:prstGeom prst="rect">
            <a:avLst/>
          </a:prstGeom>
        </p:spPr>
      </p:pic>
      <p:pic>
        <p:nvPicPr>
          <p:cNvPr id="11" name="Picture 10" descr="Chart, scatter chart&#10;&#10;Description automatically generated">
            <a:extLst>
              <a:ext uri="{FF2B5EF4-FFF2-40B4-BE49-F238E27FC236}">
                <a16:creationId xmlns:a16="http://schemas.microsoft.com/office/drawing/2014/main" id="{BD7E28E3-B079-EB02-7AD4-F328E8B75E62}"/>
              </a:ext>
            </a:extLst>
          </p:cNvPr>
          <p:cNvPicPr>
            <a:picLocks noChangeAspect="1"/>
          </p:cNvPicPr>
          <p:nvPr/>
        </p:nvPicPr>
        <p:blipFill>
          <a:blip r:embed="rId4"/>
          <a:stretch>
            <a:fillRect/>
          </a:stretch>
        </p:blipFill>
        <p:spPr>
          <a:xfrm>
            <a:off x="311700" y="2869580"/>
            <a:ext cx="4356388" cy="2071646"/>
          </a:xfrm>
          <a:prstGeom prst="rect">
            <a:avLst/>
          </a:prstGeom>
        </p:spPr>
      </p:pic>
      <p:pic>
        <p:nvPicPr>
          <p:cNvPr id="13" name="Picture 12" descr="Chart, scatter chart&#10;&#10;Description automatically generated">
            <a:extLst>
              <a:ext uri="{FF2B5EF4-FFF2-40B4-BE49-F238E27FC236}">
                <a16:creationId xmlns:a16="http://schemas.microsoft.com/office/drawing/2014/main" id="{F60C99E3-8D43-02D6-7629-AC27B680CD2F}"/>
              </a:ext>
            </a:extLst>
          </p:cNvPr>
          <p:cNvPicPr>
            <a:picLocks noChangeAspect="1"/>
          </p:cNvPicPr>
          <p:nvPr/>
        </p:nvPicPr>
        <p:blipFill>
          <a:blip r:embed="rId5"/>
          <a:stretch>
            <a:fillRect/>
          </a:stretch>
        </p:blipFill>
        <p:spPr>
          <a:xfrm>
            <a:off x="4797163" y="2869579"/>
            <a:ext cx="4035136" cy="2193169"/>
          </a:xfrm>
          <a:prstGeom prst="rect">
            <a:avLst/>
          </a:prstGeom>
        </p:spPr>
      </p:pic>
    </p:spTree>
    <p:extLst>
      <p:ext uri="{BB962C8B-B14F-4D97-AF65-F5344CB8AC3E}">
        <p14:creationId xmlns:p14="http://schemas.microsoft.com/office/powerpoint/2010/main" val="104107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FF7E-526A-7C8E-95CF-7E426604FBA8}"/>
              </a:ext>
            </a:extLst>
          </p:cNvPr>
          <p:cNvSpPr>
            <a:spLocks noGrp="1"/>
          </p:cNvSpPr>
          <p:nvPr>
            <p:ph type="title"/>
          </p:nvPr>
        </p:nvSpPr>
        <p:spPr>
          <a:xfrm>
            <a:off x="311700" y="65883"/>
            <a:ext cx="8208900" cy="572700"/>
          </a:xfrm>
        </p:spPr>
        <p:txBody>
          <a:bodyPr/>
          <a:lstStyle/>
          <a:p>
            <a:r>
              <a:rPr lang="en-US" sz="2400" b="1" i="0" u="none" strike="noStrike" baseline="0" dirty="0">
                <a:solidFill>
                  <a:srgbClr val="CD0000"/>
                </a:solidFill>
                <a:latin typeface="Montserrat-Bold"/>
              </a:rPr>
              <a:t>REGRESSION PLOT FOR NUMERICAL VARIABLE</a:t>
            </a:r>
            <a:endParaRPr lang="en-US" sz="2400" dirty="0"/>
          </a:p>
        </p:txBody>
      </p:sp>
      <p:sp>
        <p:nvSpPr>
          <p:cNvPr id="3" name="Text Placeholder 2">
            <a:extLst>
              <a:ext uri="{FF2B5EF4-FFF2-40B4-BE49-F238E27FC236}">
                <a16:creationId xmlns:a16="http://schemas.microsoft.com/office/drawing/2014/main" id="{15B65A67-A693-FA25-53D0-190F40CE583F}"/>
              </a:ext>
            </a:extLst>
          </p:cNvPr>
          <p:cNvSpPr>
            <a:spLocks noGrp="1"/>
          </p:cNvSpPr>
          <p:nvPr>
            <p:ph type="body" idx="1"/>
          </p:nvPr>
        </p:nvSpPr>
        <p:spPr>
          <a:xfrm>
            <a:off x="400910" y="638583"/>
            <a:ext cx="8520600" cy="4439034"/>
          </a:xfrm>
        </p:spPr>
        <p:txBody>
          <a:bodyPr/>
          <a:lstStyle/>
          <a:p>
            <a:endParaRPr lang="en-US" dirty="0"/>
          </a:p>
        </p:txBody>
      </p:sp>
      <p:pic>
        <p:nvPicPr>
          <p:cNvPr id="5" name="Picture 4" descr="Chart, scatter chart&#10;&#10;Description automatically generated">
            <a:extLst>
              <a:ext uri="{FF2B5EF4-FFF2-40B4-BE49-F238E27FC236}">
                <a16:creationId xmlns:a16="http://schemas.microsoft.com/office/drawing/2014/main" id="{8E941841-51EE-A61D-E3F5-165669A5A2CB}"/>
              </a:ext>
            </a:extLst>
          </p:cNvPr>
          <p:cNvPicPr>
            <a:picLocks noChangeAspect="1"/>
          </p:cNvPicPr>
          <p:nvPr/>
        </p:nvPicPr>
        <p:blipFill>
          <a:blip r:embed="rId2"/>
          <a:stretch>
            <a:fillRect/>
          </a:stretch>
        </p:blipFill>
        <p:spPr>
          <a:xfrm>
            <a:off x="400910" y="638584"/>
            <a:ext cx="4171090" cy="2156656"/>
          </a:xfrm>
          <a:prstGeom prst="rect">
            <a:avLst/>
          </a:prstGeom>
        </p:spPr>
      </p:pic>
      <p:pic>
        <p:nvPicPr>
          <p:cNvPr id="7" name="Picture 6" descr="Chart, scatter chart&#10;&#10;Description automatically generated">
            <a:extLst>
              <a:ext uri="{FF2B5EF4-FFF2-40B4-BE49-F238E27FC236}">
                <a16:creationId xmlns:a16="http://schemas.microsoft.com/office/drawing/2014/main" id="{0F486AAD-B224-C052-E6DC-5C2D0AB11831}"/>
              </a:ext>
            </a:extLst>
          </p:cNvPr>
          <p:cNvPicPr>
            <a:picLocks noChangeAspect="1"/>
          </p:cNvPicPr>
          <p:nvPr/>
        </p:nvPicPr>
        <p:blipFill>
          <a:blip r:embed="rId3"/>
          <a:stretch>
            <a:fillRect/>
          </a:stretch>
        </p:blipFill>
        <p:spPr>
          <a:xfrm>
            <a:off x="4572000" y="625941"/>
            <a:ext cx="4438720" cy="2169299"/>
          </a:xfrm>
          <a:prstGeom prst="rect">
            <a:avLst/>
          </a:prstGeom>
        </p:spPr>
      </p:pic>
      <p:pic>
        <p:nvPicPr>
          <p:cNvPr id="9" name="Picture 8" descr="Chart, scatter chart&#10;&#10;Description automatically generated">
            <a:extLst>
              <a:ext uri="{FF2B5EF4-FFF2-40B4-BE49-F238E27FC236}">
                <a16:creationId xmlns:a16="http://schemas.microsoft.com/office/drawing/2014/main" id="{2813A276-20FB-ADF6-190B-F7E7B468303F}"/>
              </a:ext>
            </a:extLst>
          </p:cNvPr>
          <p:cNvPicPr>
            <a:picLocks noChangeAspect="1"/>
          </p:cNvPicPr>
          <p:nvPr/>
        </p:nvPicPr>
        <p:blipFill>
          <a:blip r:embed="rId4"/>
          <a:stretch>
            <a:fillRect/>
          </a:stretch>
        </p:blipFill>
        <p:spPr>
          <a:xfrm>
            <a:off x="400910" y="2807882"/>
            <a:ext cx="4171090" cy="2249983"/>
          </a:xfrm>
          <a:prstGeom prst="rect">
            <a:avLst/>
          </a:prstGeom>
        </p:spPr>
      </p:pic>
      <p:pic>
        <p:nvPicPr>
          <p:cNvPr id="11" name="Picture 10" descr="Chart, scatter chart&#10;&#10;Description automatically generated">
            <a:extLst>
              <a:ext uri="{FF2B5EF4-FFF2-40B4-BE49-F238E27FC236}">
                <a16:creationId xmlns:a16="http://schemas.microsoft.com/office/drawing/2014/main" id="{647117CA-CA34-0957-3A7A-7F22DD116C28}"/>
              </a:ext>
            </a:extLst>
          </p:cNvPr>
          <p:cNvPicPr>
            <a:picLocks noChangeAspect="1"/>
          </p:cNvPicPr>
          <p:nvPr/>
        </p:nvPicPr>
        <p:blipFill>
          <a:blip r:embed="rId5"/>
          <a:stretch>
            <a:fillRect/>
          </a:stretch>
        </p:blipFill>
        <p:spPr>
          <a:xfrm>
            <a:off x="4839630" y="2807881"/>
            <a:ext cx="4171090" cy="2294589"/>
          </a:xfrm>
          <a:prstGeom prst="rect">
            <a:avLst/>
          </a:prstGeom>
        </p:spPr>
      </p:pic>
    </p:spTree>
    <p:extLst>
      <p:ext uri="{BB962C8B-B14F-4D97-AF65-F5344CB8AC3E}">
        <p14:creationId xmlns:p14="http://schemas.microsoft.com/office/powerpoint/2010/main" val="212297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61F4-72D5-CB43-A486-CE1617F31D37}"/>
              </a:ext>
            </a:extLst>
          </p:cNvPr>
          <p:cNvSpPr>
            <a:spLocks noGrp="1"/>
          </p:cNvSpPr>
          <p:nvPr>
            <p:ph type="title"/>
          </p:nvPr>
        </p:nvSpPr>
        <p:spPr>
          <a:xfrm>
            <a:off x="311700" y="1"/>
            <a:ext cx="8208900" cy="691376"/>
          </a:xfrm>
          <a:solidFill>
            <a:schemeClr val="bg2"/>
          </a:solidFill>
        </p:spPr>
        <p:txBody>
          <a:bodyPr/>
          <a:lstStyle/>
          <a:p>
            <a:r>
              <a:rPr lang="en-US" sz="3600" b="1" dirty="0"/>
              <a:t>     </a:t>
            </a:r>
            <a:r>
              <a:rPr lang="en-US" sz="3600" b="1" u="sng" dirty="0"/>
              <a:t>CONTENT</a:t>
            </a:r>
          </a:p>
        </p:txBody>
      </p:sp>
      <p:sp>
        <p:nvSpPr>
          <p:cNvPr id="3" name="Text Placeholder 2">
            <a:extLst>
              <a:ext uri="{FF2B5EF4-FFF2-40B4-BE49-F238E27FC236}">
                <a16:creationId xmlns:a16="http://schemas.microsoft.com/office/drawing/2014/main" id="{82DAD1A0-F394-3A62-FB51-4CF77797AFF1}"/>
              </a:ext>
            </a:extLst>
          </p:cNvPr>
          <p:cNvSpPr>
            <a:spLocks noGrp="1"/>
          </p:cNvSpPr>
          <p:nvPr>
            <p:ph type="body" idx="1"/>
          </p:nvPr>
        </p:nvSpPr>
        <p:spPr>
          <a:xfrm>
            <a:off x="311700" y="863550"/>
            <a:ext cx="8520600" cy="3416400"/>
          </a:xfrm>
        </p:spPr>
        <p:txBody>
          <a:bodyPr/>
          <a:lstStyle/>
          <a:p>
            <a:pPr algn="l">
              <a:buClr>
                <a:schemeClr val="tx1"/>
              </a:buClr>
              <a:buFont typeface="Wingdings" panose="05000000000000000000" pitchFamily="2" charset="2"/>
              <a:buChar char="q"/>
            </a:pPr>
            <a:r>
              <a:rPr lang="en-US" sz="1800" b="1" i="0" u="none" strike="noStrike" baseline="0" dirty="0">
                <a:solidFill>
                  <a:schemeClr val="tx1"/>
                </a:solidFill>
                <a:latin typeface="Montserrat-Bold"/>
              </a:rPr>
              <a:t>BUSINESS UNDERSTANDING</a:t>
            </a:r>
          </a:p>
          <a:p>
            <a:pPr>
              <a:buClr>
                <a:schemeClr val="tx1"/>
              </a:buClr>
              <a:buFont typeface="Wingdings" panose="05000000000000000000" pitchFamily="2" charset="2"/>
              <a:buChar char="q"/>
            </a:pPr>
            <a:r>
              <a:rPr lang="en-US" sz="1800" b="1" i="0" u="none" strike="noStrike" baseline="0" dirty="0">
                <a:solidFill>
                  <a:schemeClr val="tx1"/>
                </a:solidFill>
                <a:latin typeface="Montserrat-Bold"/>
              </a:rPr>
              <a:t>DATA SUMMARY</a:t>
            </a:r>
          </a:p>
          <a:p>
            <a:pPr>
              <a:buClr>
                <a:schemeClr val="tx1"/>
              </a:buClr>
              <a:buFont typeface="Wingdings" panose="05000000000000000000" pitchFamily="2" charset="2"/>
              <a:buChar char="q"/>
            </a:pPr>
            <a:r>
              <a:rPr lang="en-US" sz="1800" b="1" i="0" u="none" strike="noStrike" baseline="0" dirty="0">
                <a:solidFill>
                  <a:schemeClr val="tx1"/>
                </a:solidFill>
                <a:latin typeface="Montserrat-Bold"/>
              </a:rPr>
              <a:t>FEATURE ANALYSIS</a:t>
            </a:r>
          </a:p>
          <a:p>
            <a:pPr>
              <a:buClr>
                <a:schemeClr val="tx1"/>
              </a:buClr>
              <a:buFont typeface="Wingdings" panose="05000000000000000000" pitchFamily="2" charset="2"/>
              <a:buChar char="q"/>
            </a:pPr>
            <a:r>
              <a:rPr lang="en-US" sz="1800" b="1" i="0" u="none" strike="noStrike" baseline="0" dirty="0">
                <a:solidFill>
                  <a:schemeClr val="tx1"/>
                </a:solidFill>
                <a:latin typeface="Montserrat-Bold"/>
              </a:rPr>
              <a:t>EXPLORATORY DATA ANALYSIS</a:t>
            </a:r>
          </a:p>
          <a:p>
            <a:pPr>
              <a:buClr>
                <a:schemeClr val="tx1"/>
              </a:buClr>
              <a:buFont typeface="Wingdings" panose="05000000000000000000" pitchFamily="2" charset="2"/>
              <a:buChar char="q"/>
            </a:pPr>
            <a:r>
              <a:rPr lang="en-US" sz="1800" b="1" i="0" u="none" strike="noStrike" baseline="0" dirty="0">
                <a:solidFill>
                  <a:schemeClr val="tx1"/>
                </a:solidFill>
                <a:latin typeface="Montserrat-Bold"/>
              </a:rPr>
              <a:t>DATA PREPROCESSING</a:t>
            </a:r>
          </a:p>
          <a:p>
            <a:pPr>
              <a:buClr>
                <a:schemeClr val="tx1"/>
              </a:buClr>
              <a:buFont typeface="Wingdings" panose="05000000000000000000" pitchFamily="2" charset="2"/>
              <a:buChar char="q"/>
            </a:pPr>
            <a:r>
              <a:rPr lang="en-US" sz="1800" b="1" i="0" u="none" strike="noStrike" baseline="0" dirty="0">
                <a:solidFill>
                  <a:schemeClr val="tx1"/>
                </a:solidFill>
                <a:latin typeface="Montserrat-Bold"/>
              </a:rPr>
              <a:t>IMPLEMENTING ALGORITHMS</a:t>
            </a:r>
          </a:p>
          <a:p>
            <a:pPr>
              <a:buClr>
                <a:schemeClr val="tx1"/>
              </a:buClr>
              <a:buFont typeface="Wingdings" panose="05000000000000000000" pitchFamily="2" charset="2"/>
              <a:buChar char="q"/>
            </a:pPr>
            <a:r>
              <a:rPr lang="en-US" sz="1800" b="1" i="0" u="none" strike="noStrike" baseline="0" dirty="0">
                <a:solidFill>
                  <a:schemeClr val="tx1"/>
                </a:solidFill>
                <a:latin typeface="Montserrat-Bold"/>
              </a:rPr>
              <a:t>CHALLENGES</a:t>
            </a:r>
          </a:p>
          <a:p>
            <a:pPr algn="l">
              <a:buClr>
                <a:schemeClr val="tx1"/>
              </a:buClr>
              <a:buFont typeface="Wingdings" panose="05000000000000000000" pitchFamily="2" charset="2"/>
              <a:buChar char="q"/>
            </a:pPr>
            <a:r>
              <a:rPr lang="en-US" sz="1800" b="1" i="0" u="none" strike="noStrike" baseline="0" dirty="0">
                <a:solidFill>
                  <a:schemeClr val="tx1"/>
                </a:solidFill>
                <a:latin typeface="Montserrat-Bold"/>
              </a:rPr>
              <a:t>CONCLUSIONS</a:t>
            </a:r>
          </a:p>
          <a:p>
            <a:pPr algn="l"/>
            <a:endParaRPr lang="en-US" dirty="0"/>
          </a:p>
        </p:txBody>
      </p:sp>
    </p:spTree>
    <p:extLst>
      <p:ext uri="{BB962C8B-B14F-4D97-AF65-F5344CB8AC3E}">
        <p14:creationId xmlns:p14="http://schemas.microsoft.com/office/powerpoint/2010/main" val="315374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DBDC-98D7-C8EB-7717-847ED6FA7D30}"/>
              </a:ext>
            </a:extLst>
          </p:cNvPr>
          <p:cNvSpPr>
            <a:spLocks noGrp="1"/>
          </p:cNvSpPr>
          <p:nvPr>
            <p:ph type="title"/>
          </p:nvPr>
        </p:nvSpPr>
        <p:spPr>
          <a:xfrm>
            <a:off x="311700" y="73317"/>
            <a:ext cx="8282708" cy="1079158"/>
          </a:xfrm>
        </p:spPr>
        <p:txBody>
          <a:bodyPr/>
          <a:lstStyle/>
          <a:p>
            <a:r>
              <a:rPr lang="en-US" sz="3200" b="1" i="0" u="none" strike="noStrike" baseline="0" dirty="0">
                <a:solidFill>
                  <a:srgbClr val="CD0000"/>
                </a:solidFill>
                <a:latin typeface="Montserrat-Bold"/>
              </a:rPr>
              <a:t>REGRESSION PLOT FOR NUMERICAL VARIABLE</a:t>
            </a:r>
            <a:endParaRPr lang="en-US" sz="3200" dirty="0"/>
          </a:p>
        </p:txBody>
      </p:sp>
      <p:sp>
        <p:nvSpPr>
          <p:cNvPr id="3" name="Text Placeholder 2">
            <a:extLst>
              <a:ext uri="{FF2B5EF4-FFF2-40B4-BE49-F238E27FC236}">
                <a16:creationId xmlns:a16="http://schemas.microsoft.com/office/drawing/2014/main" id="{611F0C2F-49F7-7DDD-0FD7-244CE7DC2A4A}"/>
              </a:ext>
            </a:extLst>
          </p:cNvPr>
          <p:cNvSpPr>
            <a:spLocks noGrp="1"/>
          </p:cNvSpPr>
          <p:nvPr>
            <p:ph type="body" idx="1"/>
          </p:nvPr>
        </p:nvSpPr>
        <p:spPr>
          <a:xfrm>
            <a:off x="311700" y="1152474"/>
            <a:ext cx="8520600" cy="3991025"/>
          </a:xfrm>
        </p:spPr>
        <p:txBody>
          <a:bodyPr/>
          <a:lstStyle/>
          <a:p>
            <a:pPr marL="114300" indent="0" algn="l">
              <a:buNone/>
            </a:pPr>
            <a:r>
              <a:rPr lang="en-US" sz="2000" b="0" i="0" u="none" strike="noStrike" baseline="0" dirty="0">
                <a:solidFill>
                  <a:schemeClr val="tx1"/>
                </a:solidFill>
                <a:latin typeface="MS-PGothic"/>
              </a:rPr>
              <a:t>➢  </a:t>
            </a:r>
            <a:r>
              <a:rPr lang="en-US" sz="2000" b="1" i="0" u="none" strike="noStrike" baseline="0" dirty="0">
                <a:solidFill>
                  <a:srgbClr val="00B050"/>
                </a:solidFill>
                <a:latin typeface="Montserrat-Bold"/>
              </a:rPr>
              <a:t>From the above regression plot of all numerical features</a:t>
            </a:r>
          </a:p>
          <a:p>
            <a:pPr marL="114300" indent="0" algn="l">
              <a:buNone/>
            </a:pPr>
            <a:r>
              <a:rPr lang="en-US" sz="2000" b="1" dirty="0">
                <a:solidFill>
                  <a:srgbClr val="00B050"/>
                </a:solidFill>
                <a:latin typeface="Montserrat-Bold"/>
              </a:rPr>
              <a:t>    </a:t>
            </a:r>
            <a:r>
              <a:rPr lang="en-US" sz="2000" b="1" i="0" u="none" strike="noStrike" baseline="0" dirty="0">
                <a:solidFill>
                  <a:srgbClr val="00B050"/>
                </a:solidFill>
                <a:latin typeface="Montserrat-Bold"/>
              </a:rPr>
              <a:t> we see that the columns 'Temperature', '</a:t>
            </a:r>
            <a:r>
              <a:rPr lang="en-US" sz="2000" b="1" i="0" u="none" strike="noStrike" baseline="0" dirty="0" err="1">
                <a:solidFill>
                  <a:srgbClr val="00B050"/>
                </a:solidFill>
                <a:latin typeface="Montserrat-Bold"/>
              </a:rPr>
              <a:t>Wind_speed</a:t>
            </a:r>
            <a:r>
              <a:rPr lang="en-US" sz="2000" b="1" i="0" u="none" strike="noStrike" baseline="0" dirty="0">
                <a:solidFill>
                  <a:srgbClr val="00B050"/>
                </a:solidFill>
                <a:latin typeface="Montserrat-Bold"/>
              </a:rPr>
              <a:t>’,</a:t>
            </a:r>
          </a:p>
          <a:p>
            <a:pPr marL="114300" indent="0" algn="l">
              <a:buNone/>
            </a:pPr>
            <a:r>
              <a:rPr lang="en-US" sz="2000" b="1" dirty="0">
                <a:solidFill>
                  <a:srgbClr val="00B050"/>
                </a:solidFill>
                <a:latin typeface="Montserrat-Bold"/>
              </a:rPr>
              <a:t>    </a:t>
            </a:r>
            <a:r>
              <a:rPr lang="en-US" sz="2000" b="1" i="0" u="none" strike="noStrike" baseline="0" dirty="0">
                <a:solidFill>
                  <a:srgbClr val="00B050"/>
                </a:solidFill>
                <a:latin typeface="Montserrat-Bold"/>
              </a:rPr>
              <a:t> 'Visibility','</a:t>
            </a:r>
            <a:r>
              <a:rPr lang="en-US" sz="2000" b="1" i="0" u="none" strike="noStrike" baseline="0" dirty="0" err="1">
                <a:solidFill>
                  <a:srgbClr val="00B050"/>
                </a:solidFill>
                <a:latin typeface="Montserrat-Bold"/>
              </a:rPr>
              <a:t>Dew_point_temperature</a:t>
            </a:r>
            <a:r>
              <a:rPr lang="en-US" sz="2000" b="1" i="0" u="none" strike="noStrike" baseline="0" dirty="0">
                <a:solidFill>
                  <a:srgbClr val="00B050"/>
                </a:solidFill>
                <a:latin typeface="Montserrat-Bold"/>
              </a:rPr>
              <a:t>', 'Solar_Radiation' are</a:t>
            </a:r>
          </a:p>
          <a:p>
            <a:pPr marL="114300" indent="0" algn="l">
              <a:buNone/>
            </a:pPr>
            <a:r>
              <a:rPr lang="en-US" sz="2000" b="1" dirty="0">
                <a:solidFill>
                  <a:srgbClr val="00B050"/>
                </a:solidFill>
                <a:latin typeface="Montserrat-Bold"/>
              </a:rPr>
              <a:t>    </a:t>
            </a:r>
            <a:r>
              <a:rPr lang="en-US" sz="2000" b="1" i="0" u="none" strike="noStrike" baseline="0" dirty="0">
                <a:solidFill>
                  <a:srgbClr val="00B050"/>
                </a:solidFill>
                <a:latin typeface="Montserrat-Bold"/>
              </a:rPr>
              <a:t> positively relation to the target variable.</a:t>
            </a:r>
          </a:p>
          <a:p>
            <a:pPr marL="114300" indent="0" algn="l">
              <a:buNone/>
            </a:pPr>
            <a:r>
              <a:rPr lang="en-US" sz="2000" b="0" i="0" u="none" strike="noStrike" baseline="0" dirty="0">
                <a:solidFill>
                  <a:schemeClr val="tx1"/>
                </a:solidFill>
                <a:latin typeface="MS-PGothic"/>
              </a:rPr>
              <a:t>➢  </a:t>
            </a:r>
            <a:r>
              <a:rPr lang="en-US" sz="2000" b="1" i="0" u="none" strike="noStrike" baseline="0" dirty="0">
                <a:solidFill>
                  <a:srgbClr val="00B050"/>
                </a:solidFill>
                <a:latin typeface="Montserrat-Bold"/>
              </a:rPr>
              <a:t>which means the rented bike count increases with</a:t>
            </a:r>
          </a:p>
          <a:p>
            <a:pPr marL="114300" indent="0" algn="l">
              <a:buNone/>
            </a:pPr>
            <a:r>
              <a:rPr lang="en-US" sz="2000" b="1" dirty="0">
                <a:solidFill>
                  <a:srgbClr val="00B050"/>
                </a:solidFill>
                <a:latin typeface="Montserrat-Bold"/>
              </a:rPr>
              <a:t>    </a:t>
            </a:r>
            <a:r>
              <a:rPr lang="en-US" sz="2000" b="1" i="0" u="none" strike="noStrike" baseline="0" dirty="0">
                <a:solidFill>
                  <a:srgbClr val="00B050"/>
                </a:solidFill>
                <a:latin typeface="Montserrat-Bold"/>
              </a:rPr>
              <a:t> increase of these features.</a:t>
            </a:r>
          </a:p>
          <a:p>
            <a:pPr marL="114300" indent="0" algn="l">
              <a:buNone/>
            </a:pPr>
            <a:r>
              <a:rPr lang="en-US" sz="2000" b="0" i="0" u="none" strike="noStrike" baseline="0" dirty="0">
                <a:solidFill>
                  <a:schemeClr val="tx1"/>
                </a:solidFill>
                <a:latin typeface="MS-PGothic"/>
              </a:rPr>
              <a:t>➢ </a:t>
            </a:r>
            <a:r>
              <a:rPr lang="en-US" sz="2000" b="1" i="0" u="none" strike="noStrike" baseline="0" dirty="0">
                <a:solidFill>
                  <a:srgbClr val="00B050"/>
                </a:solidFill>
                <a:latin typeface="Montserrat-Bold"/>
              </a:rPr>
              <a:t>'</a:t>
            </a:r>
            <a:r>
              <a:rPr lang="en-US" sz="2000" b="1" i="0" u="none" strike="noStrike" baseline="0" dirty="0" err="1">
                <a:solidFill>
                  <a:srgbClr val="00B050"/>
                </a:solidFill>
                <a:latin typeface="Montserrat-Bold"/>
              </a:rPr>
              <a:t>Rainfall','Snowfall','Humidity</a:t>
            </a:r>
            <a:r>
              <a:rPr lang="en-US" sz="2000" b="1" i="0" u="none" strike="noStrike" baseline="0" dirty="0">
                <a:solidFill>
                  <a:srgbClr val="00B050"/>
                </a:solidFill>
                <a:latin typeface="Montserrat-Bold"/>
              </a:rPr>
              <a:t>' these features are negatively</a:t>
            </a:r>
          </a:p>
          <a:p>
            <a:pPr marL="114300" indent="0" algn="l">
              <a:buNone/>
            </a:pPr>
            <a:r>
              <a:rPr lang="en-US" sz="2000" b="1" dirty="0">
                <a:solidFill>
                  <a:srgbClr val="00B050"/>
                </a:solidFill>
                <a:latin typeface="Montserrat-Bold"/>
              </a:rPr>
              <a:t>    </a:t>
            </a:r>
            <a:r>
              <a:rPr lang="en-US" sz="2000" b="1" i="0" u="none" strike="noStrike" baseline="0" dirty="0">
                <a:solidFill>
                  <a:srgbClr val="00B050"/>
                </a:solidFill>
                <a:latin typeface="Montserrat-Bold"/>
              </a:rPr>
              <a:t> related with the target variable which means the rented</a:t>
            </a:r>
          </a:p>
          <a:p>
            <a:pPr marL="114300" indent="0" algn="l">
              <a:buNone/>
            </a:pPr>
            <a:r>
              <a:rPr lang="en-US" sz="2000" b="1" dirty="0">
                <a:solidFill>
                  <a:srgbClr val="00B050"/>
                </a:solidFill>
                <a:latin typeface="Montserrat-Bold"/>
              </a:rPr>
              <a:t>    </a:t>
            </a:r>
            <a:r>
              <a:rPr lang="en-US" sz="2000" b="1" i="0" u="none" strike="noStrike" baseline="0" dirty="0">
                <a:solidFill>
                  <a:srgbClr val="00B050"/>
                </a:solidFill>
                <a:latin typeface="Montserrat-Bold"/>
              </a:rPr>
              <a:t> bike count decreases when these features increase.</a:t>
            </a:r>
            <a:endParaRPr lang="en-US" sz="2000" dirty="0">
              <a:solidFill>
                <a:srgbClr val="00B050"/>
              </a:solidFill>
            </a:endParaRPr>
          </a:p>
        </p:txBody>
      </p:sp>
    </p:spTree>
    <p:extLst>
      <p:ext uri="{BB962C8B-B14F-4D97-AF65-F5344CB8AC3E}">
        <p14:creationId xmlns:p14="http://schemas.microsoft.com/office/powerpoint/2010/main" val="4029746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F3A4-7E55-FB56-B448-7AC1A9E5F262}"/>
              </a:ext>
            </a:extLst>
          </p:cNvPr>
          <p:cNvSpPr>
            <a:spLocks noGrp="1"/>
          </p:cNvSpPr>
          <p:nvPr>
            <p:ph type="title"/>
          </p:nvPr>
        </p:nvSpPr>
        <p:spPr>
          <a:xfrm>
            <a:off x="311700" y="58450"/>
            <a:ext cx="8208900" cy="572700"/>
          </a:xfrm>
        </p:spPr>
        <p:txBody>
          <a:bodyPr/>
          <a:lstStyle/>
          <a:p>
            <a:r>
              <a:rPr lang="en-US" sz="3600" b="1" i="0" u="none" strike="noStrike" baseline="0" dirty="0">
                <a:solidFill>
                  <a:srgbClr val="CD0000"/>
                </a:solidFill>
                <a:latin typeface="Montserrat-Bold"/>
              </a:rPr>
              <a:t>         OLS REGRESSION MODEL</a:t>
            </a:r>
            <a:endParaRPr lang="en-US" sz="3600" dirty="0"/>
          </a:p>
        </p:txBody>
      </p:sp>
      <p:sp>
        <p:nvSpPr>
          <p:cNvPr id="3" name="Text Placeholder 2">
            <a:extLst>
              <a:ext uri="{FF2B5EF4-FFF2-40B4-BE49-F238E27FC236}">
                <a16:creationId xmlns:a16="http://schemas.microsoft.com/office/drawing/2014/main" id="{E72514E7-5D10-4D89-7D57-1B4D369BC2CA}"/>
              </a:ext>
            </a:extLst>
          </p:cNvPr>
          <p:cNvSpPr>
            <a:spLocks noGrp="1"/>
          </p:cNvSpPr>
          <p:nvPr>
            <p:ph type="body" idx="1"/>
          </p:nvPr>
        </p:nvSpPr>
        <p:spPr>
          <a:xfrm>
            <a:off x="252227" y="706426"/>
            <a:ext cx="8520600" cy="4378624"/>
          </a:xfrm>
        </p:spPr>
        <p:txBody>
          <a:bodyPr/>
          <a:lstStyle/>
          <a:p>
            <a:pPr algn="l"/>
            <a:endParaRPr lang="en-US" sz="1800" b="0" i="0" u="none" strike="noStrike" baseline="0" dirty="0">
              <a:solidFill>
                <a:srgbClr val="0B044F"/>
              </a:solidFill>
              <a:latin typeface="MS-PGothic"/>
            </a:endParaRPr>
          </a:p>
          <a:p>
            <a:pPr marL="114300" indent="0" algn="l">
              <a:buNone/>
            </a:pPr>
            <a:r>
              <a:rPr lang="en-US" sz="1800" b="0" i="0" u="none" strike="noStrike" baseline="0" dirty="0">
                <a:solidFill>
                  <a:schemeClr val="tx1"/>
                </a:solidFill>
                <a:latin typeface="MS-PGothic"/>
              </a:rPr>
              <a:t>➢ </a:t>
            </a:r>
            <a:r>
              <a:rPr lang="en-US" sz="1800" b="1" i="0" u="none" strike="noStrike" baseline="0" dirty="0">
                <a:solidFill>
                  <a:srgbClr val="00B050"/>
                </a:solidFill>
                <a:latin typeface="Montserrat-Bold"/>
              </a:rPr>
              <a:t>R square and Adj Square are near</a:t>
            </a:r>
          </a:p>
          <a:p>
            <a:pPr algn="l"/>
            <a:r>
              <a:rPr lang="en-US" sz="1800" b="1" i="0" u="none" strike="noStrike" baseline="0" dirty="0">
                <a:solidFill>
                  <a:srgbClr val="00B050"/>
                </a:solidFill>
                <a:latin typeface="Montserrat-Bold"/>
              </a:rPr>
              <a:t>to each other. 40% of variance in</a:t>
            </a:r>
          </a:p>
          <a:p>
            <a:pPr algn="l"/>
            <a:r>
              <a:rPr lang="en-US" sz="1800" b="1" i="0" u="none" strike="noStrike" baseline="0" dirty="0">
                <a:solidFill>
                  <a:srgbClr val="00B050"/>
                </a:solidFill>
                <a:latin typeface="Montserrat-Bold"/>
              </a:rPr>
              <a:t>the Rented Bike count is</a:t>
            </a:r>
          </a:p>
          <a:p>
            <a:pPr algn="l"/>
            <a:r>
              <a:rPr lang="en-US" sz="1800" b="1" i="0" u="none" strike="noStrike" baseline="0" dirty="0">
                <a:solidFill>
                  <a:srgbClr val="00B050"/>
                </a:solidFill>
                <a:latin typeface="Montserrat-Bold"/>
              </a:rPr>
              <a:t>explained by the model.</a:t>
            </a:r>
          </a:p>
          <a:p>
            <a:pPr algn="l"/>
            <a:endParaRPr lang="en-US" b="1" dirty="0">
              <a:solidFill>
                <a:srgbClr val="0B044F"/>
              </a:solidFill>
              <a:latin typeface="Montserrat-Bold"/>
            </a:endParaRPr>
          </a:p>
          <a:p>
            <a:pPr marL="114300" indent="0" algn="l">
              <a:buNone/>
            </a:pPr>
            <a:endParaRPr lang="en-US" sz="1800" b="1" i="0" u="none" strike="noStrike" baseline="0" dirty="0">
              <a:solidFill>
                <a:srgbClr val="0B044F"/>
              </a:solidFill>
              <a:latin typeface="Montserrat-Bold"/>
            </a:endParaRPr>
          </a:p>
          <a:p>
            <a:pPr marL="114300" indent="0" algn="l">
              <a:buNone/>
            </a:pPr>
            <a:r>
              <a:rPr lang="en-US" sz="1800" b="0" i="0" u="none" strike="noStrike" baseline="0" dirty="0">
                <a:solidFill>
                  <a:schemeClr val="tx1"/>
                </a:solidFill>
                <a:latin typeface="MS-PGothic"/>
              </a:rPr>
              <a:t>➢</a:t>
            </a:r>
            <a:r>
              <a:rPr lang="en-US" sz="1800" b="0" i="0" u="none" strike="noStrike" baseline="0" dirty="0">
                <a:solidFill>
                  <a:srgbClr val="0B044F"/>
                </a:solidFill>
                <a:latin typeface="MS-PGothic"/>
              </a:rPr>
              <a:t> </a:t>
            </a:r>
            <a:r>
              <a:rPr lang="en-US" sz="1800" b="1" i="0" u="none" strike="noStrike" baseline="0" dirty="0">
                <a:solidFill>
                  <a:srgbClr val="00B050"/>
                </a:solidFill>
                <a:latin typeface="Montserrat-Bold"/>
              </a:rPr>
              <a:t>P value of dew point temp and</a:t>
            </a:r>
          </a:p>
          <a:p>
            <a:pPr algn="l"/>
            <a:r>
              <a:rPr lang="en-US" sz="1800" b="1" i="0" u="none" strike="noStrike" baseline="0" dirty="0">
                <a:solidFill>
                  <a:srgbClr val="00B050"/>
                </a:solidFill>
                <a:latin typeface="Montserrat-Bold"/>
              </a:rPr>
              <a:t>visibility are very high and they</a:t>
            </a:r>
          </a:p>
          <a:p>
            <a:pPr algn="l"/>
            <a:r>
              <a:rPr lang="en-US" sz="1800" b="1" i="0" u="none" strike="noStrike" baseline="0" dirty="0">
                <a:solidFill>
                  <a:srgbClr val="00B050"/>
                </a:solidFill>
                <a:latin typeface="Montserrat-Bold"/>
              </a:rPr>
              <a:t>are not significant.</a:t>
            </a:r>
            <a:endParaRPr lang="en-US" dirty="0">
              <a:solidFill>
                <a:srgbClr val="00B050"/>
              </a:solidFill>
            </a:endParaRPr>
          </a:p>
        </p:txBody>
      </p:sp>
      <p:pic>
        <p:nvPicPr>
          <p:cNvPr id="5" name="Picture 4" descr="A black background with white text&#10;&#10;Description automatically generated with low confidence">
            <a:extLst>
              <a:ext uri="{FF2B5EF4-FFF2-40B4-BE49-F238E27FC236}">
                <a16:creationId xmlns:a16="http://schemas.microsoft.com/office/drawing/2014/main" id="{D92502E6-CD14-B581-E80A-A6075C898191}"/>
              </a:ext>
            </a:extLst>
          </p:cNvPr>
          <p:cNvPicPr>
            <a:picLocks noChangeAspect="1"/>
          </p:cNvPicPr>
          <p:nvPr/>
        </p:nvPicPr>
        <p:blipFill>
          <a:blip r:embed="rId2"/>
          <a:stretch>
            <a:fillRect/>
          </a:stretch>
        </p:blipFill>
        <p:spPr>
          <a:xfrm>
            <a:off x="5435685" y="706426"/>
            <a:ext cx="3337142" cy="3330315"/>
          </a:xfrm>
          <a:prstGeom prst="rect">
            <a:avLst/>
          </a:prstGeom>
        </p:spPr>
      </p:pic>
      <p:pic>
        <p:nvPicPr>
          <p:cNvPr id="7" name="Picture 6" descr="Text&#10;&#10;Description automatically generated">
            <a:extLst>
              <a:ext uri="{FF2B5EF4-FFF2-40B4-BE49-F238E27FC236}">
                <a16:creationId xmlns:a16="http://schemas.microsoft.com/office/drawing/2014/main" id="{0C2FE72E-90BC-69A0-E01B-DD70C0DBADAA}"/>
              </a:ext>
            </a:extLst>
          </p:cNvPr>
          <p:cNvPicPr>
            <a:picLocks noChangeAspect="1"/>
          </p:cNvPicPr>
          <p:nvPr/>
        </p:nvPicPr>
        <p:blipFill>
          <a:blip r:embed="rId3"/>
          <a:stretch>
            <a:fillRect/>
          </a:stretch>
        </p:blipFill>
        <p:spPr>
          <a:xfrm>
            <a:off x="5435683" y="4036741"/>
            <a:ext cx="3337143" cy="1086002"/>
          </a:xfrm>
          <a:prstGeom prst="rect">
            <a:avLst/>
          </a:prstGeom>
        </p:spPr>
      </p:pic>
    </p:spTree>
    <p:extLst>
      <p:ext uri="{BB962C8B-B14F-4D97-AF65-F5344CB8AC3E}">
        <p14:creationId xmlns:p14="http://schemas.microsoft.com/office/powerpoint/2010/main" val="185912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AA2E-81F9-DC72-ADB1-C40FF2CAAFCE}"/>
              </a:ext>
            </a:extLst>
          </p:cNvPr>
          <p:cNvSpPr>
            <a:spLocks noGrp="1"/>
          </p:cNvSpPr>
          <p:nvPr>
            <p:ph type="title"/>
          </p:nvPr>
        </p:nvSpPr>
        <p:spPr>
          <a:xfrm>
            <a:off x="311699" y="80752"/>
            <a:ext cx="8267839" cy="572700"/>
          </a:xfrm>
        </p:spPr>
        <p:txBody>
          <a:bodyPr/>
          <a:lstStyle/>
          <a:p>
            <a:r>
              <a:rPr lang="en-US" sz="4000" b="1" i="0" u="none" strike="noStrike" baseline="0" dirty="0">
                <a:solidFill>
                  <a:srgbClr val="CD0000"/>
                </a:solidFill>
                <a:latin typeface="Montserrat-Bold"/>
              </a:rPr>
              <a:t>       CORRELATION MATRIX</a:t>
            </a:r>
            <a:br>
              <a:rPr lang="en-US" sz="1800" b="1" i="0" u="none" strike="noStrike" baseline="0" dirty="0">
                <a:solidFill>
                  <a:srgbClr val="CD0000"/>
                </a:solidFill>
                <a:latin typeface="Montserrat-Bold"/>
              </a:rPr>
            </a:br>
            <a:endParaRPr lang="en-US" dirty="0"/>
          </a:p>
        </p:txBody>
      </p:sp>
      <p:sp>
        <p:nvSpPr>
          <p:cNvPr id="3" name="Text Placeholder 2">
            <a:extLst>
              <a:ext uri="{FF2B5EF4-FFF2-40B4-BE49-F238E27FC236}">
                <a16:creationId xmlns:a16="http://schemas.microsoft.com/office/drawing/2014/main" id="{DE576E11-E498-98E0-99A1-B0C1AE981277}"/>
              </a:ext>
            </a:extLst>
          </p:cNvPr>
          <p:cNvSpPr>
            <a:spLocks noGrp="1"/>
          </p:cNvSpPr>
          <p:nvPr>
            <p:ph type="body" idx="1"/>
          </p:nvPr>
        </p:nvSpPr>
        <p:spPr>
          <a:xfrm>
            <a:off x="311699" y="765898"/>
            <a:ext cx="8520600" cy="429684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endParaRPr lang="en-US" sz="1800" b="0" i="0" u="none" strike="noStrike" baseline="0" dirty="0">
              <a:solidFill>
                <a:schemeClr val="tx1"/>
              </a:solidFill>
              <a:latin typeface="MS-PGothic"/>
            </a:endParaRPr>
          </a:p>
          <a:p>
            <a:pPr marL="114300" indent="0" algn="l">
              <a:buNone/>
            </a:pPr>
            <a:r>
              <a:rPr lang="en-US" sz="1800" b="0" i="0" u="none" strike="noStrike" baseline="0" dirty="0">
                <a:solidFill>
                  <a:schemeClr val="tx1"/>
                </a:solidFill>
                <a:latin typeface="MS-PGothic"/>
              </a:rPr>
              <a:t>➢   </a:t>
            </a:r>
            <a:r>
              <a:rPr lang="en-US" sz="1800" b="1" i="0" u="none" strike="noStrike" baseline="0" dirty="0">
                <a:solidFill>
                  <a:srgbClr val="00B050"/>
                </a:solidFill>
                <a:latin typeface="Montserrat-Bold"/>
              </a:rPr>
              <a:t>Variables like Dew Point Temperature, and Temperature are</a:t>
            </a:r>
          </a:p>
          <a:p>
            <a:pPr marL="114300" indent="0" algn="l">
              <a:buNone/>
            </a:pPr>
            <a:r>
              <a:rPr lang="en-US" b="1" dirty="0">
                <a:solidFill>
                  <a:srgbClr val="00B050"/>
                </a:solidFill>
                <a:latin typeface="Montserrat-Bold"/>
              </a:rPr>
              <a:t>     </a:t>
            </a:r>
            <a:r>
              <a:rPr lang="en-US" sz="1800" b="1" i="0" u="none" strike="noStrike" baseline="0" dirty="0">
                <a:solidFill>
                  <a:srgbClr val="00B050"/>
                </a:solidFill>
                <a:latin typeface="Montserrat-Bold"/>
              </a:rPr>
              <a:t> highly correlated.</a:t>
            </a:r>
            <a:endParaRPr lang="en-US" dirty="0">
              <a:solidFill>
                <a:srgbClr val="00B050"/>
              </a:solidFill>
            </a:endParaRPr>
          </a:p>
        </p:txBody>
      </p:sp>
      <p:pic>
        <p:nvPicPr>
          <p:cNvPr id="5" name="Picture 4" descr="A picture containing chart&#10;&#10;Description automatically generated">
            <a:extLst>
              <a:ext uri="{FF2B5EF4-FFF2-40B4-BE49-F238E27FC236}">
                <a16:creationId xmlns:a16="http://schemas.microsoft.com/office/drawing/2014/main" id="{B39091AD-DC80-8B43-C337-1935F2DD20CB}"/>
              </a:ext>
            </a:extLst>
          </p:cNvPr>
          <p:cNvPicPr>
            <a:picLocks noChangeAspect="1"/>
          </p:cNvPicPr>
          <p:nvPr/>
        </p:nvPicPr>
        <p:blipFill>
          <a:blip r:embed="rId2"/>
          <a:stretch>
            <a:fillRect/>
          </a:stretch>
        </p:blipFill>
        <p:spPr>
          <a:xfrm>
            <a:off x="311699" y="765898"/>
            <a:ext cx="8520600" cy="3278278"/>
          </a:xfrm>
          <a:prstGeom prst="rect">
            <a:avLst/>
          </a:prstGeom>
        </p:spPr>
      </p:pic>
    </p:spTree>
    <p:extLst>
      <p:ext uri="{BB962C8B-B14F-4D97-AF65-F5344CB8AC3E}">
        <p14:creationId xmlns:p14="http://schemas.microsoft.com/office/powerpoint/2010/main" val="103108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04E5-AC46-0FEE-DB8A-0B6F11F1A80A}"/>
              </a:ext>
            </a:extLst>
          </p:cNvPr>
          <p:cNvSpPr>
            <a:spLocks noGrp="1"/>
          </p:cNvSpPr>
          <p:nvPr>
            <p:ph type="title"/>
          </p:nvPr>
        </p:nvSpPr>
        <p:spPr>
          <a:xfrm>
            <a:off x="311700" y="88186"/>
            <a:ext cx="8208900" cy="572700"/>
          </a:xfrm>
        </p:spPr>
        <p:txBody>
          <a:bodyPr/>
          <a:lstStyle/>
          <a:p>
            <a:r>
              <a:rPr lang="en-US" sz="4000" b="1" i="0" u="none" strike="noStrike" baseline="0" dirty="0">
                <a:solidFill>
                  <a:srgbClr val="CD0000"/>
                </a:solidFill>
                <a:latin typeface="Montserrat-Bold"/>
              </a:rPr>
              <a:t>              MODEL BUILDING</a:t>
            </a:r>
            <a:endParaRPr lang="en-US" sz="4000" dirty="0"/>
          </a:p>
        </p:txBody>
      </p:sp>
      <p:sp>
        <p:nvSpPr>
          <p:cNvPr id="3" name="Text Placeholder 2">
            <a:extLst>
              <a:ext uri="{FF2B5EF4-FFF2-40B4-BE49-F238E27FC236}">
                <a16:creationId xmlns:a16="http://schemas.microsoft.com/office/drawing/2014/main" id="{F959551F-43CB-809D-4C9A-CB3EF54FC462}"/>
              </a:ext>
            </a:extLst>
          </p:cNvPr>
          <p:cNvSpPr>
            <a:spLocks noGrp="1"/>
          </p:cNvSpPr>
          <p:nvPr>
            <p:ph type="body" idx="1"/>
          </p:nvPr>
        </p:nvSpPr>
        <p:spPr>
          <a:xfrm>
            <a:off x="311700" y="788202"/>
            <a:ext cx="8520600" cy="4267112"/>
          </a:xfrm>
        </p:spPr>
        <p:txBody>
          <a:bodyPr/>
          <a:lstStyle/>
          <a:p>
            <a:pPr marL="114300" indent="0" algn="l">
              <a:buNone/>
            </a:pPr>
            <a:r>
              <a:rPr lang="en-US" sz="2800" b="0" i="0" u="none" strike="noStrike" baseline="0" dirty="0">
                <a:solidFill>
                  <a:schemeClr val="tx1"/>
                </a:solidFill>
                <a:latin typeface="MS-PGothic"/>
              </a:rPr>
              <a:t>➢ </a:t>
            </a:r>
            <a:r>
              <a:rPr lang="en-US" sz="2800" b="1" i="0" u="none" strike="noStrike" baseline="0" dirty="0">
                <a:solidFill>
                  <a:srgbClr val="00B050"/>
                </a:solidFill>
                <a:latin typeface="Montserrat-Bold"/>
              </a:rPr>
              <a:t>LINEAR REGRESSION</a:t>
            </a:r>
          </a:p>
          <a:p>
            <a:pPr marL="114300" indent="0" algn="l">
              <a:buNone/>
            </a:pPr>
            <a:r>
              <a:rPr lang="en-US" sz="2800" b="0" i="0" u="none" strike="noStrike" baseline="0" dirty="0">
                <a:solidFill>
                  <a:schemeClr val="tx1"/>
                </a:solidFill>
                <a:latin typeface="MS-PGothic"/>
              </a:rPr>
              <a:t>➢ </a:t>
            </a:r>
            <a:r>
              <a:rPr lang="en-US" sz="2800" b="1" i="0" u="none" strike="noStrike" baseline="0" dirty="0">
                <a:solidFill>
                  <a:srgbClr val="00B050"/>
                </a:solidFill>
                <a:latin typeface="Montserrat-Bold"/>
              </a:rPr>
              <a:t>LASSO REGRESSION</a:t>
            </a:r>
          </a:p>
          <a:p>
            <a:pPr marL="114300" indent="0" algn="l">
              <a:buNone/>
            </a:pPr>
            <a:r>
              <a:rPr lang="en-US" sz="2800" b="0" i="0" u="none" strike="noStrike" baseline="0" dirty="0">
                <a:solidFill>
                  <a:schemeClr val="tx1"/>
                </a:solidFill>
                <a:latin typeface="MS-PGothic"/>
              </a:rPr>
              <a:t>➢ </a:t>
            </a:r>
            <a:r>
              <a:rPr lang="en-US" sz="2800" b="1" i="0" u="none" strike="noStrike" baseline="0" dirty="0">
                <a:solidFill>
                  <a:srgbClr val="00B050"/>
                </a:solidFill>
                <a:latin typeface="Montserrat-Bold"/>
              </a:rPr>
              <a:t>RIDGE REGRESSION</a:t>
            </a:r>
          </a:p>
          <a:p>
            <a:pPr marL="114300" indent="0" algn="l">
              <a:buNone/>
            </a:pPr>
            <a:r>
              <a:rPr lang="en-US" sz="2800" b="0" i="0" u="none" strike="noStrike" baseline="0" dirty="0">
                <a:solidFill>
                  <a:schemeClr val="tx1"/>
                </a:solidFill>
                <a:latin typeface="MS-PGothic"/>
              </a:rPr>
              <a:t>➢ </a:t>
            </a:r>
            <a:r>
              <a:rPr lang="en-US" sz="2800" b="1" i="0" u="none" strike="noStrike" baseline="0" dirty="0">
                <a:solidFill>
                  <a:srgbClr val="00B050"/>
                </a:solidFill>
                <a:latin typeface="Montserrat-Bold"/>
              </a:rPr>
              <a:t>DECISION TREES REGRESSOR</a:t>
            </a:r>
          </a:p>
          <a:p>
            <a:pPr marL="114300" indent="0" algn="l">
              <a:buNone/>
            </a:pPr>
            <a:r>
              <a:rPr lang="en-US" sz="2800" b="0" i="0" u="none" strike="noStrike" baseline="0" dirty="0">
                <a:solidFill>
                  <a:schemeClr val="tx1"/>
                </a:solidFill>
                <a:latin typeface="MS-PGothic"/>
              </a:rPr>
              <a:t>➢ </a:t>
            </a:r>
            <a:r>
              <a:rPr lang="en-US" sz="2800" b="1" i="0" u="none" strike="noStrike" baseline="0" dirty="0">
                <a:solidFill>
                  <a:srgbClr val="00B050"/>
                </a:solidFill>
                <a:latin typeface="Montserrat-Bold"/>
              </a:rPr>
              <a:t>RANDOM FOREST REGRESSOR</a:t>
            </a:r>
          </a:p>
          <a:p>
            <a:pPr marL="114300" indent="0" algn="l">
              <a:buNone/>
            </a:pPr>
            <a:r>
              <a:rPr lang="en-US" sz="2800" b="0" i="0" u="none" strike="noStrike" baseline="0" dirty="0">
                <a:solidFill>
                  <a:schemeClr val="tx1"/>
                </a:solidFill>
                <a:latin typeface="MS-PGothic"/>
              </a:rPr>
              <a:t>➢ </a:t>
            </a:r>
            <a:r>
              <a:rPr lang="en-US" sz="2800" b="1" i="0" u="none" strike="noStrike" baseline="0" dirty="0">
                <a:solidFill>
                  <a:srgbClr val="00B050"/>
                </a:solidFill>
                <a:latin typeface="Montserrat-Bold"/>
              </a:rPr>
              <a:t>GRADIENT BOOSTED REGRESSOR</a:t>
            </a:r>
          </a:p>
          <a:p>
            <a:pPr marL="114300" indent="0" algn="l">
              <a:buNone/>
            </a:pPr>
            <a:r>
              <a:rPr lang="en-US" sz="2800" b="0" i="0" u="none" strike="noStrike" baseline="0" dirty="0">
                <a:solidFill>
                  <a:schemeClr val="tx1"/>
                </a:solidFill>
                <a:latin typeface="MS-PGothic"/>
              </a:rPr>
              <a:t>➢</a:t>
            </a:r>
            <a:r>
              <a:rPr lang="en-US" sz="2800" b="0" i="0" u="none" strike="noStrike" baseline="0" dirty="0">
                <a:solidFill>
                  <a:srgbClr val="00B050"/>
                </a:solidFill>
                <a:latin typeface="MS-PGothic"/>
              </a:rPr>
              <a:t> </a:t>
            </a:r>
            <a:r>
              <a:rPr lang="en-US" sz="2800" b="1" i="0" u="none" strike="noStrike" baseline="0" dirty="0">
                <a:solidFill>
                  <a:srgbClr val="00B050"/>
                </a:solidFill>
                <a:latin typeface="Montserrat-Bold"/>
              </a:rPr>
              <a:t>GRADIENT BOOSTING REGRESSOR WITH</a:t>
            </a:r>
          </a:p>
          <a:p>
            <a:pPr marL="114300" indent="0" algn="l">
              <a:buNone/>
            </a:pPr>
            <a:r>
              <a:rPr lang="en-US" sz="2800" b="1" dirty="0">
                <a:solidFill>
                  <a:schemeClr val="tx1"/>
                </a:solidFill>
                <a:latin typeface="Montserrat-Bold"/>
              </a:rPr>
              <a:t>   </a:t>
            </a:r>
            <a:r>
              <a:rPr lang="en-US" sz="2800" b="1" i="0" u="none" strike="noStrike" baseline="0" dirty="0">
                <a:solidFill>
                  <a:schemeClr val="tx1"/>
                </a:solidFill>
                <a:latin typeface="Montserrat-Bold"/>
              </a:rPr>
              <a:t> </a:t>
            </a:r>
            <a:r>
              <a:rPr lang="en-US" sz="2800" b="1" i="0" u="none" strike="noStrike" baseline="0" dirty="0">
                <a:solidFill>
                  <a:srgbClr val="00B050"/>
                </a:solidFill>
                <a:latin typeface="Montserrat-Bold"/>
              </a:rPr>
              <a:t>GRIDSEARCHCV</a:t>
            </a:r>
            <a:endParaRPr lang="en-US" sz="2800" dirty="0">
              <a:solidFill>
                <a:srgbClr val="00B050"/>
              </a:solidFill>
            </a:endParaRPr>
          </a:p>
        </p:txBody>
      </p:sp>
    </p:spTree>
    <p:extLst>
      <p:ext uri="{BB962C8B-B14F-4D97-AF65-F5344CB8AC3E}">
        <p14:creationId xmlns:p14="http://schemas.microsoft.com/office/powerpoint/2010/main" val="3538621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01AD-1851-CFE5-B3D3-94C59AA760A1}"/>
              </a:ext>
            </a:extLst>
          </p:cNvPr>
          <p:cNvSpPr>
            <a:spLocks noGrp="1"/>
          </p:cNvSpPr>
          <p:nvPr>
            <p:ph type="title"/>
          </p:nvPr>
        </p:nvSpPr>
        <p:spPr>
          <a:xfrm>
            <a:off x="311700" y="125356"/>
            <a:ext cx="8245002" cy="572700"/>
          </a:xfrm>
        </p:spPr>
        <p:txBody>
          <a:bodyPr/>
          <a:lstStyle/>
          <a:p>
            <a:r>
              <a:rPr lang="en-US" sz="2400" b="1" i="0" u="none" strike="noStrike" baseline="0" dirty="0">
                <a:solidFill>
                  <a:srgbClr val="CD0000"/>
                </a:solidFill>
                <a:latin typeface="Montserrat-Bold"/>
              </a:rPr>
              <a:t>LINEAR REGRESSION                  DECISION TREE</a:t>
            </a:r>
            <a:endParaRPr lang="en-US" sz="2400" dirty="0"/>
          </a:p>
        </p:txBody>
      </p:sp>
      <p:sp>
        <p:nvSpPr>
          <p:cNvPr id="3" name="Text Placeholder 2">
            <a:extLst>
              <a:ext uri="{FF2B5EF4-FFF2-40B4-BE49-F238E27FC236}">
                <a16:creationId xmlns:a16="http://schemas.microsoft.com/office/drawing/2014/main" id="{FDB000D0-8EE6-3F6A-B5C4-8E7B6EB6B5DC}"/>
              </a:ext>
            </a:extLst>
          </p:cNvPr>
          <p:cNvSpPr>
            <a:spLocks noGrp="1"/>
          </p:cNvSpPr>
          <p:nvPr>
            <p:ph type="body" idx="1"/>
          </p:nvPr>
        </p:nvSpPr>
        <p:spPr>
          <a:xfrm>
            <a:off x="311700" y="698055"/>
            <a:ext cx="3999900" cy="4245651"/>
          </a:xfrm>
        </p:spPr>
        <p:txBody>
          <a:bodyPr/>
          <a:lstStyle/>
          <a:p>
            <a:pPr marL="139700" indent="0">
              <a:buNone/>
            </a:pPr>
            <a:r>
              <a:rPr lang="en-US" b="1" dirty="0">
                <a:solidFill>
                  <a:schemeClr val="accent5"/>
                </a:solidFill>
              </a:rPr>
              <a:t>Train Set Results                Test Set Results</a:t>
            </a:r>
          </a:p>
        </p:txBody>
      </p:sp>
      <p:sp>
        <p:nvSpPr>
          <p:cNvPr id="4" name="Text Placeholder 3">
            <a:extLst>
              <a:ext uri="{FF2B5EF4-FFF2-40B4-BE49-F238E27FC236}">
                <a16:creationId xmlns:a16="http://schemas.microsoft.com/office/drawing/2014/main" id="{54F38270-9CA3-12FD-1D93-960B00468790}"/>
              </a:ext>
            </a:extLst>
          </p:cNvPr>
          <p:cNvSpPr>
            <a:spLocks noGrp="1"/>
          </p:cNvSpPr>
          <p:nvPr>
            <p:ph type="body" idx="2"/>
          </p:nvPr>
        </p:nvSpPr>
        <p:spPr>
          <a:xfrm>
            <a:off x="4832400" y="698054"/>
            <a:ext cx="3999900" cy="4245651"/>
          </a:xfrm>
        </p:spPr>
        <p:txBody>
          <a:bodyPr/>
          <a:lstStyle/>
          <a:p>
            <a:pPr marL="139700" indent="0">
              <a:buNone/>
            </a:pPr>
            <a:r>
              <a:rPr lang="en-US" b="1" dirty="0">
                <a:solidFill>
                  <a:srgbClr val="00B0F0"/>
                </a:solidFill>
              </a:rPr>
              <a:t>Train Set Results                Test Set Results</a:t>
            </a:r>
          </a:p>
        </p:txBody>
      </p:sp>
      <p:pic>
        <p:nvPicPr>
          <p:cNvPr id="6" name="Picture 5" descr="Text, chat or text message&#10;&#10;Description automatically generated">
            <a:extLst>
              <a:ext uri="{FF2B5EF4-FFF2-40B4-BE49-F238E27FC236}">
                <a16:creationId xmlns:a16="http://schemas.microsoft.com/office/drawing/2014/main" id="{964A6A70-AA61-D147-6386-C593E5557C49}"/>
              </a:ext>
            </a:extLst>
          </p:cNvPr>
          <p:cNvPicPr>
            <a:picLocks noChangeAspect="1"/>
          </p:cNvPicPr>
          <p:nvPr/>
        </p:nvPicPr>
        <p:blipFill>
          <a:blip r:embed="rId2"/>
          <a:stretch>
            <a:fillRect/>
          </a:stretch>
        </p:blipFill>
        <p:spPr>
          <a:xfrm>
            <a:off x="311700" y="1091850"/>
            <a:ext cx="2186173" cy="1339115"/>
          </a:xfrm>
          <a:prstGeom prst="rect">
            <a:avLst/>
          </a:prstGeom>
        </p:spPr>
      </p:pic>
      <p:pic>
        <p:nvPicPr>
          <p:cNvPr id="8" name="Picture 7" descr="Text, chat or text message&#10;&#10;Description automatically generated">
            <a:extLst>
              <a:ext uri="{FF2B5EF4-FFF2-40B4-BE49-F238E27FC236}">
                <a16:creationId xmlns:a16="http://schemas.microsoft.com/office/drawing/2014/main" id="{81BDE02E-058E-9E9F-ECF8-8FD7A849CA90}"/>
              </a:ext>
            </a:extLst>
          </p:cNvPr>
          <p:cNvPicPr>
            <a:picLocks noChangeAspect="1"/>
          </p:cNvPicPr>
          <p:nvPr/>
        </p:nvPicPr>
        <p:blipFill>
          <a:blip r:embed="rId3"/>
          <a:stretch>
            <a:fillRect/>
          </a:stretch>
        </p:blipFill>
        <p:spPr>
          <a:xfrm>
            <a:off x="2624620" y="1091850"/>
            <a:ext cx="1947380" cy="1339115"/>
          </a:xfrm>
          <a:prstGeom prst="rect">
            <a:avLst/>
          </a:prstGeom>
        </p:spPr>
      </p:pic>
      <p:pic>
        <p:nvPicPr>
          <p:cNvPr id="10" name="Picture 9" descr="Chart&#10;&#10;Description automatically generated">
            <a:extLst>
              <a:ext uri="{FF2B5EF4-FFF2-40B4-BE49-F238E27FC236}">
                <a16:creationId xmlns:a16="http://schemas.microsoft.com/office/drawing/2014/main" id="{3F9FA66C-A41A-20F8-2A02-3F4164CA7DD4}"/>
              </a:ext>
            </a:extLst>
          </p:cNvPr>
          <p:cNvPicPr>
            <a:picLocks noChangeAspect="1"/>
          </p:cNvPicPr>
          <p:nvPr/>
        </p:nvPicPr>
        <p:blipFill>
          <a:blip r:embed="rId4"/>
          <a:stretch>
            <a:fillRect/>
          </a:stretch>
        </p:blipFill>
        <p:spPr>
          <a:xfrm>
            <a:off x="311701" y="2691256"/>
            <a:ext cx="4260300" cy="2252449"/>
          </a:xfrm>
          <a:prstGeom prst="rect">
            <a:avLst/>
          </a:prstGeom>
        </p:spPr>
      </p:pic>
      <p:pic>
        <p:nvPicPr>
          <p:cNvPr id="12" name="Picture 11" descr="Text&#10;&#10;Description automatically generated">
            <a:extLst>
              <a:ext uri="{FF2B5EF4-FFF2-40B4-BE49-F238E27FC236}">
                <a16:creationId xmlns:a16="http://schemas.microsoft.com/office/drawing/2014/main" id="{6999C231-ED4B-1684-C9DD-C68A5FE0F6AF}"/>
              </a:ext>
            </a:extLst>
          </p:cNvPr>
          <p:cNvPicPr>
            <a:picLocks noChangeAspect="1"/>
          </p:cNvPicPr>
          <p:nvPr/>
        </p:nvPicPr>
        <p:blipFill>
          <a:blip r:embed="rId5"/>
          <a:stretch>
            <a:fillRect/>
          </a:stretch>
        </p:blipFill>
        <p:spPr>
          <a:xfrm>
            <a:off x="4956138" y="1091850"/>
            <a:ext cx="1942750" cy="1339115"/>
          </a:xfrm>
          <a:prstGeom prst="rect">
            <a:avLst/>
          </a:prstGeom>
        </p:spPr>
      </p:pic>
      <p:pic>
        <p:nvPicPr>
          <p:cNvPr id="14" name="Picture 13" descr="Text&#10;&#10;Description automatically generated">
            <a:extLst>
              <a:ext uri="{FF2B5EF4-FFF2-40B4-BE49-F238E27FC236}">
                <a16:creationId xmlns:a16="http://schemas.microsoft.com/office/drawing/2014/main" id="{CA727BD3-59DC-0FDB-3B32-E782A9DB2864}"/>
              </a:ext>
            </a:extLst>
          </p:cNvPr>
          <p:cNvPicPr>
            <a:picLocks noChangeAspect="1"/>
          </p:cNvPicPr>
          <p:nvPr/>
        </p:nvPicPr>
        <p:blipFill>
          <a:blip r:embed="rId6"/>
          <a:stretch>
            <a:fillRect/>
          </a:stretch>
        </p:blipFill>
        <p:spPr>
          <a:xfrm>
            <a:off x="7018572" y="1083392"/>
            <a:ext cx="1813727" cy="1347573"/>
          </a:xfrm>
          <a:prstGeom prst="rect">
            <a:avLst/>
          </a:prstGeom>
        </p:spPr>
      </p:pic>
      <p:pic>
        <p:nvPicPr>
          <p:cNvPr id="16" name="Picture 15" descr="Chart&#10;&#10;Description automatically generated">
            <a:extLst>
              <a:ext uri="{FF2B5EF4-FFF2-40B4-BE49-F238E27FC236}">
                <a16:creationId xmlns:a16="http://schemas.microsoft.com/office/drawing/2014/main" id="{A7CBA111-438B-7288-B291-101250C62336}"/>
              </a:ext>
            </a:extLst>
          </p:cNvPr>
          <p:cNvPicPr>
            <a:picLocks noChangeAspect="1"/>
          </p:cNvPicPr>
          <p:nvPr/>
        </p:nvPicPr>
        <p:blipFill>
          <a:blip r:embed="rId7"/>
          <a:stretch>
            <a:fillRect/>
          </a:stretch>
        </p:blipFill>
        <p:spPr>
          <a:xfrm>
            <a:off x="4956137" y="2451276"/>
            <a:ext cx="3876161" cy="2492430"/>
          </a:xfrm>
          <a:prstGeom prst="rect">
            <a:avLst/>
          </a:prstGeom>
        </p:spPr>
      </p:pic>
    </p:spTree>
    <p:extLst>
      <p:ext uri="{BB962C8B-B14F-4D97-AF65-F5344CB8AC3E}">
        <p14:creationId xmlns:p14="http://schemas.microsoft.com/office/powerpoint/2010/main" val="1208744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B67EE4-3E89-86A0-75CB-7BA63E90D6A7}"/>
              </a:ext>
            </a:extLst>
          </p:cNvPr>
          <p:cNvGraphicFramePr>
            <a:graphicFrameLocks noGrp="1"/>
          </p:cNvGraphicFramePr>
          <p:nvPr>
            <p:extLst>
              <p:ext uri="{D42A27DB-BD31-4B8C-83A1-F6EECF244321}">
                <p14:modId xmlns:p14="http://schemas.microsoft.com/office/powerpoint/2010/main" val="2714760907"/>
              </p:ext>
            </p:extLst>
          </p:nvPr>
        </p:nvGraphicFramePr>
        <p:xfrm>
          <a:off x="0" y="334537"/>
          <a:ext cx="2579649" cy="4808963"/>
        </p:xfrm>
        <a:graphic>
          <a:graphicData uri="http://schemas.openxmlformats.org/drawingml/2006/table">
            <a:tbl>
              <a:tblPr firstRow="1"/>
              <a:tblGrid>
                <a:gridCol w="2579649">
                  <a:extLst>
                    <a:ext uri="{9D8B030D-6E8A-4147-A177-3AD203B41FA5}">
                      <a16:colId xmlns:a16="http://schemas.microsoft.com/office/drawing/2014/main" val="3796622320"/>
                    </a:ext>
                  </a:extLst>
                </a:gridCol>
              </a:tblGrid>
              <a:tr h="4808963">
                <a:tc>
                  <a:txBody>
                    <a:bodyPr/>
                    <a:lstStyle/>
                    <a:p>
                      <a:r>
                        <a:rPr lang="en-US" sz="2400" b="1" i="0" u="none" strike="noStrike" cap="none" baseline="0" dirty="0">
                          <a:solidFill>
                            <a:schemeClr val="tx1"/>
                          </a:solidFill>
                          <a:latin typeface="+mn-lt"/>
                          <a:ea typeface="+mn-ea"/>
                          <a:cs typeface="+mn-cs"/>
                          <a:sym typeface="Arial"/>
                        </a:rPr>
                        <a:t>LASSO</a:t>
                      </a:r>
                    </a:p>
                    <a:p>
                      <a:r>
                        <a:rPr lang="en-US" sz="2400" b="1" i="0" u="none" strike="noStrike" cap="none" baseline="0" dirty="0">
                          <a:solidFill>
                            <a:schemeClr val="tx1"/>
                          </a:solidFill>
                          <a:latin typeface="+mn-lt"/>
                          <a:ea typeface="+mn-ea"/>
                          <a:cs typeface="+mn-cs"/>
                          <a:sym typeface="Arial"/>
                        </a:rPr>
                        <a:t>REGRESSION</a:t>
                      </a:r>
                    </a:p>
                    <a:p>
                      <a:endParaRPr lang="en-US" sz="2400" b="1" i="0" u="none" strike="noStrike" cap="none" baseline="0" dirty="0">
                        <a:solidFill>
                          <a:schemeClr val="tx1"/>
                        </a:solidFill>
                        <a:latin typeface="+mn-lt"/>
                        <a:ea typeface="+mn-ea"/>
                        <a:cs typeface="+mn-cs"/>
                        <a:sym typeface="Arial"/>
                      </a:endParaRPr>
                    </a:p>
                    <a:p>
                      <a:r>
                        <a:rPr lang="en-US" sz="1400" b="1" i="0" u="none" strike="noStrike" cap="none" baseline="0" dirty="0">
                          <a:solidFill>
                            <a:srgbClr val="00B0F0"/>
                          </a:solidFill>
                          <a:latin typeface="+mn-lt"/>
                          <a:ea typeface="+mn-ea"/>
                          <a:cs typeface="+mn-cs"/>
                          <a:sym typeface="Arial"/>
                        </a:rPr>
                        <a:t>Train Set Results</a:t>
                      </a: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r>
                        <a:rPr lang="en-US" sz="1400" b="1" i="0" u="none" strike="noStrike" cap="none" baseline="0" dirty="0">
                          <a:solidFill>
                            <a:schemeClr val="tx1"/>
                          </a:solidFill>
                          <a:latin typeface="+mn-lt"/>
                          <a:ea typeface="+mn-ea"/>
                          <a:cs typeface="+mn-cs"/>
                          <a:sym typeface="Arial"/>
                        </a:rPr>
                        <a:t> </a:t>
                      </a:r>
                      <a:r>
                        <a:rPr lang="en-US" sz="1400" b="1" i="0" u="none" strike="noStrike" cap="none" baseline="0" dirty="0">
                          <a:solidFill>
                            <a:srgbClr val="00B0F0"/>
                          </a:solidFill>
                          <a:latin typeface="+mn-lt"/>
                          <a:ea typeface="+mn-ea"/>
                          <a:cs typeface="+mn-cs"/>
                          <a:sym typeface="Arial"/>
                        </a:rPr>
                        <a:t>Test Set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65247926"/>
                  </a:ext>
                </a:extLst>
              </a:tr>
            </a:tbl>
          </a:graphicData>
        </a:graphic>
      </p:graphicFrame>
      <p:graphicFrame>
        <p:nvGraphicFramePr>
          <p:cNvPr id="3" name="Table 2">
            <a:extLst>
              <a:ext uri="{FF2B5EF4-FFF2-40B4-BE49-F238E27FC236}">
                <a16:creationId xmlns:a16="http://schemas.microsoft.com/office/drawing/2014/main" id="{488F6FCA-72FF-0F98-4424-A72F53410B5D}"/>
              </a:ext>
            </a:extLst>
          </p:cNvPr>
          <p:cNvGraphicFramePr>
            <a:graphicFrameLocks noGrp="1"/>
          </p:cNvGraphicFramePr>
          <p:nvPr>
            <p:extLst>
              <p:ext uri="{D42A27DB-BD31-4B8C-83A1-F6EECF244321}">
                <p14:modId xmlns:p14="http://schemas.microsoft.com/office/powerpoint/2010/main" val="2891611334"/>
              </p:ext>
            </p:extLst>
          </p:nvPr>
        </p:nvGraphicFramePr>
        <p:xfrm>
          <a:off x="2943922" y="338254"/>
          <a:ext cx="2579648" cy="4739268"/>
        </p:xfrm>
        <a:graphic>
          <a:graphicData uri="http://schemas.openxmlformats.org/drawingml/2006/table">
            <a:tbl>
              <a:tblPr/>
              <a:tblGrid>
                <a:gridCol w="2579648">
                  <a:extLst>
                    <a:ext uri="{9D8B030D-6E8A-4147-A177-3AD203B41FA5}">
                      <a16:colId xmlns:a16="http://schemas.microsoft.com/office/drawing/2014/main" val="3610815899"/>
                    </a:ext>
                  </a:extLst>
                </a:gridCol>
              </a:tblGrid>
              <a:tr h="4739268">
                <a:tc>
                  <a:txBody>
                    <a:bodyPr/>
                    <a:lstStyle/>
                    <a:p>
                      <a:r>
                        <a:rPr lang="en-US" sz="2400" b="1" i="0" u="none" strike="noStrike" cap="none" baseline="0" dirty="0">
                          <a:solidFill>
                            <a:schemeClr val="tx1"/>
                          </a:solidFill>
                          <a:latin typeface="+mn-lt"/>
                          <a:ea typeface="+mn-ea"/>
                          <a:cs typeface="+mn-cs"/>
                          <a:sym typeface="Arial"/>
                        </a:rPr>
                        <a:t>RIDGE</a:t>
                      </a:r>
                    </a:p>
                    <a:p>
                      <a:r>
                        <a:rPr lang="en-US" sz="2400" b="1" i="0" u="none" strike="noStrike" cap="none" baseline="0" dirty="0">
                          <a:solidFill>
                            <a:schemeClr val="tx1"/>
                          </a:solidFill>
                          <a:latin typeface="+mn-lt"/>
                          <a:ea typeface="+mn-ea"/>
                          <a:cs typeface="+mn-cs"/>
                          <a:sym typeface="Arial"/>
                        </a:rPr>
                        <a:t>REGRESSION</a:t>
                      </a:r>
                    </a:p>
                    <a:p>
                      <a:endParaRPr lang="en-US" sz="2400" b="1" i="0" u="none" strike="noStrike" cap="none" baseline="0" dirty="0">
                        <a:solidFill>
                          <a:schemeClr val="tx1"/>
                        </a:solidFill>
                        <a:latin typeface="+mn-lt"/>
                        <a:ea typeface="+mn-ea"/>
                        <a:cs typeface="+mn-cs"/>
                        <a:sym typeface="Arial"/>
                      </a:endParaRPr>
                    </a:p>
                    <a:p>
                      <a:r>
                        <a:rPr lang="en-US" sz="1400" b="1" i="0" u="none" strike="noStrike" cap="none" baseline="0" dirty="0">
                          <a:solidFill>
                            <a:srgbClr val="00B0F0"/>
                          </a:solidFill>
                          <a:latin typeface="+mn-lt"/>
                          <a:ea typeface="+mn-ea"/>
                          <a:cs typeface="+mn-cs"/>
                          <a:sym typeface="Arial"/>
                        </a:rPr>
                        <a:t>Train Set Results</a:t>
                      </a: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r>
                        <a:rPr lang="en-US" sz="1400" b="1" i="0" u="none" strike="noStrike" cap="none" baseline="0" dirty="0">
                          <a:solidFill>
                            <a:schemeClr val="tx1"/>
                          </a:solidFill>
                          <a:latin typeface="+mn-lt"/>
                          <a:ea typeface="+mn-ea"/>
                          <a:cs typeface="+mn-cs"/>
                          <a:sym typeface="Arial"/>
                        </a:rPr>
                        <a:t> </a:t>
                      </a:r>
                      <a:r>
                        <a:rPr lang="en-US" sz="1400" b="1" i="0" u="none" strike="noStrike" cap="none" baseline="0" dirty="0">
                          <a:solidFill>
                            <a:srgbClr val="00B0F0"/>
                          </a:solidFill>
                          <a:latin typeface="+mn-lt"/>
                          <a:ea typeface="+mn-ea"/>
                          <a:cs typeface="+mn-cs"/>
                          <a:sym typeface="Arial"/>
                        </a:rPr>
                        <a:t>Test Set Results</a:t>
                      </a:r>
                      <a:endParaRPr lang="en-US" sz="1400" dirty="0">
                        <a:solidFill>
                          <a:srgbClr val="00B0F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89041519"/>
                  </a:ext>
                </a:extLst>
              </a:tr>
            </a:tbl>
          </a:graphicData>
        </a:graphic>
      </p:graphicFrame>
      <p:graphicFrame>
        <p:nvGraphicFramePr>
          <p:cNvPr id="4" name="Table 3">
            <a:extLst>
              <a:ext uri="{FF2B5EF4-FFF2-40B4-BE49-F238E27FC236}">
                <a16:creationId xmlns:a16="http://schemas.microsoft.com/office/drawing/2014/main" id="{9697087D-FBFE-B937-DDFC-EDDEC80BAAC2}"/>
              </a:ext>
            </a:extLst>
          </p:cNvPr>
          <p:cNvGraphicFramePr>
            <a:graphicFrameLocks noGrp="1"/>
          </p:cNvGraphicFramePr>
          <p:nvPr>
            <p:extLst>
              <p:ext uri="{D42A27DB-BD31-4B8C-83A1-F6EECF244321}">
                <p14:modId xmlns:p14="http://schemas.microsoft.com/office/powerpoint/2010/main" val="3416044987"/>
              </p:ext>
            </p:extLst>
          </p:nvPr>
        </p:nvGraphicFramePr>
        <p:xfrm>
          <a:off x="5887841" y="356838"/>
          <a:ext cx="2579649" cy="4720683"/>
        </p:xfrm>
        <a:graphic>
          <a:graphicData uri="http://schemas.openxmlformats.org/drawingml/2006/table">
            <a:tbl>
              <a:tblPr/>
              <a:tblGrid>
                <a:gridCol w="2579649">
                  <a:extLst>
                    <a:ext uri="{9D8B030D-6E8A-4147-A177-3AD203B41FA5}">
                      <a16:colId xmlns:a16="http://schemas.microsoft.com/office/drawing/2014/main" val="2105000270"/>
                    </a:ext>
                  </a:extLst>
                </a:gridCol>
              </a:tblGrid>
              <a:tr h="4720683">
                <a:tc>
                  <a:txBody>
                    <a:bodyPr/>
                    <a:lstStyle/>
                    <a:p>
                      <a:r>
                        <a:rPr lang="en-US" sz="2400" b="1" i="0" u="none" strike="noStrike" cap="none" baseline="0" dirty="0">
                          <a:solidFill>
                            <a:schemeClr val="tx1"/>
                          </a:solidFill>
                          <a:latin typeface="+mn-lt"/>
                          <a:ea typeface="+mn-ea"/>
                          <a:cs typeface="+mn-cs"/>
                          <a:sym typeface="Arial"/>
                        </a:rPr>
                        <a:t>ELASTIC NET</a:t>
                      </a:r>
                    </a:p>
                    <a:p>
                      <a:r>
                        <a:rPr lang="en-US" sz="2400" b="1" i="0" u="none" strike="noStrike" cap="none" baseline="0" dirty="0">
                          <a:solidFill>
                            <a:schemeClr val="tx1"/>
                          </a:solidFill>
                          <a:latin typeface="+mn-lt"/>
                          <a:ea typeface="+mn-ea"/>
                          <a:cs typeface="+mn-cs"/>
                          <a:sym typeface="Arial"/>
                        </a:rPr>
                        <a:t>REGRESSION</a:t>
                      </a:r>
                    </a:p>
                    <a:p>
                      <a:endParaRPr lang="en-US" sz="2400" b="1" i="0" u="none" strike="noStrike" cap="none" baseline="0" dirty="0">
                        <a:solidFill>
                          <a:schemeClr val="tx1"/>
                        </a:solidFill>
                        <a:latin typeface="+mn-lt"/>
                        <a:ea typeface="+mn-ea"/>
                        <a:cs typeface="+mn-cs"/>
                        <a:sym typeface="Arial"/>
                      </a:endParaRPr>
                    </a:p>
                    <a:p>
                      <a:r>
                        <a:rPr lang="en-US" sz="1400" b="1" i="0" u="none" strike="noStrike" cap="none" baseline="0" dirty="0">
                          <a:solidFill>
                            <a:srgbClr val="00B0F0"/>
                          </a:solidFill>
                          <a:latin typeface="+mn-lt"/>
                          <a:ea typeface="+mn-ea"/>
                          <a:cs typeface="+mn-cs"/>
                          <a:sym typeface="Arial"/>
                        </a:rPr>
                        <a:t>Train Set Results</a:t>
                      </a: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endParaRPr lang="en-US" sz="1400" b="1" i="0" u="none" strike="noStrike" cap="none" baseline="0" dirty="0">
                        <a:solidFill>
                          <a:schemeClr val="tx1"/>
                        </a:solidFill>
                        <a:latin typeface="+mn-lt"/>
                        <a:ea typeface="+mn-ea"/>
                        <a:cs typeface="+mn-cs"/>
                        <a:sym typeface="Arial"/>
                      </a:endParaRPr>
                    </a:p>
                    <a:p>
                      <a:r>
                        <a:rPr lang="en-US" sz="1400" b="1" i="0" u="none" strike="noStrike" cap="none" baseline="0" dirty="0">
                          <a:solidFill>
                            <a:srgbClr val="00B0F0"/>
                          </a:solidFill>
                          <a:latin typeface="+mn-lt"/>
                          <a:ea typeface="+mn-ea"/>
                          <a:cs typeface="+mn-cs"/>
                          <a:sym typeface="Arial"/>
                        </a:rPr>
                        <a:t> Test Set Results</a:t>
                      </a:r>
                      <a:endParaRPr lang="en-US" sz="1400" dirty="0">
                        <a:solidFill>
                          <a:srgbClr val="00B0F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80070049"/>
                  </a:ext>
                </a:extLst>
              </a:tr>
            </a:tbl>
          </a:graphicData>
        </a:graphic>
      </p:graphicFrame>
      <p:pic>
        <p:nvPicPr>
          <p:cNvPr id="6" name="Picture 5" descr="Text&#10;&#10;Description automatically generated">
            <a:extLst>
              <a:ext uri="{FF2B5EF4-FFF2-40B4-BE49-F238E27FC236}">
                <a16:creationId xmlns:a16="http://schemas.microsoft.com/office/drawing/2014/main" id="{79071AC5-5E6A-9F47-BCDD-9231E4CB3FF8}"/>
              </a:ext>
            </a:extLst>
          </p:cNvPr>
          <p:cNvPicPr>
            <a:picLocks noChangeAspect="1"/>
          </p:cNvPicPr>
          <p:nvPr/>
        </p:nvPicPr>
        <p:blipFill>
          <a:blip r:embed="rId2"/>
          <a:stretch>
            <a:fillRect/>
          </a:stretch>
        </p:blipFill>
        <p:spPr>
          <a:xfrm>
            <a:off x="0" y="1784803"/>
            <a:ext cx="2579649" cy="1276528"/>
          </a:xfrm>
          <a:prstGeom prst="rect">
            <a:avLst/>
          </a:prstGeom>
        </p:spPr>
      </p:pic>
      <p:pic>
        <p:nvPicPr>
          <p:cNvPr id="8" name="Picture 7" descr="Text&#10;&#10;Description automatically generated">
            <a:extLst>
              <a:ext uri="{FF2B5EF4-FFF2-40B4-BE49-F238E27FC236}">
                <a16:creationId xmlns:a16="http://schemas.microsoft.com/office/drawing/2014/main" id="{633C1843-3AEF-EF48-9936-889AAD74110B}"/>
              </a:ext>
            </a:extLst>
          </p:cNvPr>
          <p:cNvPicPr>
            <a:picLocks noChangeAspect="1"/>
          </p:cNvPicPr>
          <p:nvPr/>
        </p:nvPicPr>
        <p:blipFill>
          <a:blip r:embed="rId3"/>
          <a:stretch>
            <a:fillRect/>
          </a:stretch>
        </p:blipFill>
        <p:spPr>
          <a:xfrm>
            <a:off x="1" y="3511783"/>
            <a:ext cx="2579648" cy="1379885"/>
          </a:xfrm>
          <a:prstGeom prst="rect">
            <a:avLst/>
          </a:prstGeom>
        </p:spPr>
      </p:pic>
      <p:pic>
        <p:nvPicPr>
          <p:cNvPr id="10" name="Picture 9" descr="Text, chat or text message&#10;&#10;Description automatically generated">
            <a:extLst>
              <a:ext uri="{FF2B5EF4-FFF2-40B4-BE49-F238E27FC236}">
                <a16:creationId xmlns:a16="http://schemas.microsoft.com/office/drawing/2014/main" id="{F0DD907B-E441-5E98-05A5-B2FF1CE11CDD}"/>
              </a:ext>
            </a:extLst>
          </p:cNvPr>
          <p:cNvPicPr>
            <a:picLocks noChangeAspect="1"/>
          </p:cNvPicPr>
          <p:nvPr/>
        </p:nvPicPr>
        <p:blipFill>
          <a:blip r:embed="rId4"/>
          <a:stretch>
            <a:fillRect/>
          </a:stretch>
        </p:blipFill>
        <p:spPr>
          <a:xfrm>
            <a:off x="2947761" y="1784803"/>
            <a:ext cx="2575809" cy="1286054"/>
          </a:xfrm>
          <a:prstGeom prst="rect">
            <a:avLst/>
          </a:prstGeom>
        </p:spPr>
      </p:pic>
      <p:pic>
        <p:nvPicPr>
          <p:cNvPr id="12" name="Picture 11" descr="Text&#10;&#10;Description automatically generated">
            <a:extLst>
              <a:ext uri="{FF2B5EF4-FFF2-40B4-BE49-F238E27FC236}">
                <a16:creationId xmlns:a16="http://schemas.microsoft.com/office/drawing/2014/main" id="{1038E581-A852-EE92-D702-BC0052E0FE03}"/>
              </a:ext>
            </a:extLst>
          </p:cNvPr>
          <p:cNvPicPr>
            <a:picLocks noChangeAspect="1"/>
          </p:cNvPicPr>
          <p:nvPr/>
        </p:nvPicPr>
        <p:blipFill>
          <a:blip r:embed="rId5"/>
          <a:stretch>
            <a:fillRect/>
          </a:stretch>
        </p:blipFill>
        <p:spPr>
          <a:xfrm>
            <a:off x="2943920" y="3511783"/>
            <a:ext cx="2575809" cy="1379885"/>
          </a:xfrm>
          <a:prstGeom prst="rect">
            <a:avLst/>
          </a:prstGeom>
        </p:spPr>
      </p:pic>
      <p:pic>
        <p:nvPicPr>
          <p:cNvPr id="14" name="Picture 13" descr="Text&#10;&#10;Description automatically generated">
            <a:extLst>
              <a:ext uri="{FF2B5EF4-FFF2-40B4-BE49-F238E27FC236}">
                <a16:creationId xmlns:a16="http://schemas.microsoft.com/office/drawing/2014/main" id="{357C0B88-BA7D-82C2-E865-AEA5B85BBB96}"/>
              </a:ext>
            </a:extLst>
          </p:cNvPr>
          <p:cNvPicPr>
            <a:picLocks noChangeAspect="1"/>
          </p:cNvPicPr>
          <p:nvPr/>
        </p:nvPicPr>
        <p:blipFill>
          <a:blip r:embed="rId6"/>
          <a:stretch>
            <a:fillRect/>
          </a:stretch>
        </p:blipFill>
        <p:spPr>
          <a:xfrm>
            <a:off x="5887841" y="1784803"/>
            <a:ext cx="2575809" cy="1276528"/>
          </a:xfrm>
          <a:prstGeom prst="rect">
            <a:avLst/>
          </a:prstGeom>
        </p:spPr>
      </p:pic>
      <p:pic>
        <p:nvPicPr>
          <p:cNvPr id="16" name="Picture 15" descr="Text&#10;&#10;Description automatically generated">
            <a:extLst>
              <a:ext uri="{FF2B5EF4-FFF2-40B4-BE49-F238E27FC236}">
                <a16:creationId xmlns:a16="http://schemas.microsoft.com/office/drawing/2014/main" id="{FA91C890-9B1B-38DC-9F6A-7C0BEB0D9B9F}"/>
              </a:ext>
            </a:extLst>
          </p:cNvPr>
          <p:cNvPicPr>
            <a:picLocks noChangeAspect="1"/>
          </p:cNvPicPr>
          <p:nvPr/>
        </p:nvPicPr>
        <p:blipFill>
          <a:blip r:embed="rId7"/>
          <a:stretch>
            <a:fillRect/>
          </a:stretch>
        </p:blipFill>
        <p:spPr>
          <a:xfrm>
            <a:off x="5884001" y="3511783"/>
            <a:ext cx="2575810" cy="1379885"/>
          </a:xfrm>
          <a:prstGeom prst="rect">
            <a:avLst/>
          </a:prstGeom>
        </p:spPr>
      </p:pic>
    </p:spTree>
    <p:extLst>
      <p:ext uri="{BB962C8B-B14F-4D97-AF65-F5344CB8AC3E}">
        <p14:creationId xmlns:p14="http://schemas.microsoft.com/office/powerpoint/2010/main" val="219022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853E-16C1-FEE7-53E6-2DF17054440B}"/>
              </a:ext>
            </a:extLst>
          </p:cNvPr>
          <p:cNvSpPr>
            <a:spLocks noGrp="1"/>
          </p:cNvSpPr>
          <p:nvPr>
            <p:ph type="title"/>
          </p:nvPr>
        </p:nvSpPr>
        <p:spPr>
          <a:xfrm>
            <a:off x="311700" y="117923"/>
            <a:ext cx="8208900" cy="572700"/>
          </a:xfrm>
        </p:spPr>
        <p:txBody>
          <a:bodyPr/>
          <a:lstStyle/>
          <a:p>
            <a:r>
              <a:rPr lang="en-US" sz="3600" b="1" i="0" u="none" strike="noStrike" baseline="0" dirty="0">
                <a:solidFill>
                  <a:srgbClr val="CD0000"/>
                </a:solidFill>
                <a:latin typeface="Montserrat-Bold"/>
              </a:rPr>
              <a:t>               RANDOM FOREST</a:t>
            </a:r>
            <a:endParaRPr lang="en-US" sz="3600" dirty="0"/>
          </a:p>
        </p:txBody>
      </p:sp>
      <p:sp>
        <p:nvSpPr>
          <p:cNvPr id="3" name="Text Placeholder 2">
            <a:extLst>
              <a:ext uri="{FF2B5EF4-FFF2-40B4-BE49-F238E27FC236}">
                <a16:creationId xmlns:a16="http://schemas.microsoft.com/office/drawing/2014/main" id="{DFE0C1D0-FCFB-C46D-A821-BF2D04F5D2F6}"/>
              </a:ext>
            </a:extLst>
          </p:cNvPr>
          <p:cNvSpPr>
            <a:spLocks noGrp="1"/>
          </p:cNvSpPr>
          <p:nvPr>
            <p:ph type="body" idx="1"/>
          </p:nvPr>
        </p:nvSpPr>
        <p:spPr>
          <a:xfrm>
            <a:off x="185854" y="750849"/>
            <a:ext cx="8749990" cy="4274728"/>
          </a:xfrm>
        </p:spPr>
        <p:txBody>
          <a:bodyPr/>
          <a:lstStyle/>
          <a:p>
            <a:pPr marL="114300" indent="0">
              <a:buNone/>
            </a:pPr>
            <a:endParaRPr lang="en-US" sz="1400" dirty="0"/>
          </a:p>
          <a:p>
            <a:pPr marL="114300" indent="0">
              <a:buNone/>
            </a:pPr>
            <a:r>
              <a:rPr lang="en-US" sz="1600" dirty="0">
                <a:solidFill>
                  <a:srgbClr val="00B0F0"/>
                </a:solidFill>
              </a:rPr>
              <a:t>Train Set Results</a:t>
            </a:r>
          </a:p>
          <a:p>
            <a:pPr marL="114300" indent="0">
              <a:buNone/>
            </a:pPr>
            <a:endParaRPr lang="en-US" sz="1400" dirty="0">
              <a:solidFill>
                <a:srgbClr val="00B0F0"/>
              </a:solidFill>
            </a:endParaRPr>
          </a:p>
          <a:p>
            <a:pPr marL="114300" indent="0">
              <a:buNone/>
            </a:pPr>
            <a:endParaRPr lang="en-US" sz="1400" dirty="0">
              <a:solidFill>
                <a:srgbClr val="00B0F0"/>
              </a:solidFill>
            </a:endParaRPr>
          </a:p>
          <a:p>
            <a:pPr marL="114300" indent="0">
              <a:buNone/>
            </a:pPr>
            <a:endParaRPr lang="en-US" sz="1400" dirty="0">
              <a:solidFill>
                <a:srgbClr val="00B0F0"/>
              </a:solidFill>
            </a:endParaRPr>
          </a:p>
          <a:p>
            <a:pPr marL="114300" indent="0">
              <a:buNone/>
            </a:pPr>
            <a:endParaRPr lang="en-US" sz="1400" dirty="0">
              <a:solidFill>
                <a:srgbClr val="00B0F0"/>
              </a:solidFill>
            </a:endParaRPr>
          </a:p>
          <a:p>
            <a:pPr marL="114300" indent="0">
              <a:buNone/>
            </a:pPr>
            <a:endParaRPr lang="en-US" sz="1400" dirty="0">
              <a:solidFill>
                <a:srgbClr val="00B0F0"/>
              </a:solidFill>
            </a:endParaRPr>
          </a:p>
          <a:p>
            <a:pPr marL="114300" indent="0">
              <a:buNone/>
            </a:pPr>
            <a:endParaRPr lang="en-US" sz="1400" dirty="0">
              <a:solidFill>
                <a:srgbClr val="00B0F0"/>
              </a:solidFill>
            </a:endParaRPr>
          </a:p>
          <a:p>
            <a:pPr marL="114300" indent="0">
              <a:buNone/>
            </a:pPr>
            <a:r>
              <a:rPr lang="en-US" sz="1600" dirty="0">
                <a:solidFill>
                  <a:srgbClr val="00B0F0"/>
                </a:solidFill>
              </a:rPr>
              <a:t>Test Set Results</a:t>
            </a:r>
          </a:p>
        </p:txBody>
      </p:sp>
      <p:pic>
        <p:nvPicPr>
          <p:cNvPr id="5" name="Picture 4" descr="Text&#10;&#10;Description automatically generated">
            <a:extLst>
              <a:ext uri="{FF2B5EF4-FFF2-40B4-BE49-F238E27FC236}">
                <a16:creationId xmlns:a16="http://schemas.microsoft.com/office/drawing/2014/main" id="{1264C984-81C9-55E2-2F81-44DB5DCE369D}"/>
              </a:ext>
            </a:extLst>
          </p:cNvPr>
          <p:cNvPicPr>
            <a:picLocks noChangeAspect="1"/>
          </p:cNvPicPr>
          <p:nvPr/>
        </p:nvPicPr>
        <p:blipFill>
          <a:blip r:embed="rId2"/>
          <a:stretch>
            <a:fillRect/>
          </a:stretch>
        </p:blipFill>
        <p:spPr>
          <a:xfrm>
            <a:off x="311701" y="1353845"/>
            <a:ext cx="2728866" cy="1409897"/>
          </a:xfrm>
          <a:prstGeom prst="rect">
            <a:avLst/>
          </a:prstGeom>
        </p:spPr>
      </p:pic>
      <p:pic>
        <p:nvPicPr>
          <p:cNvPr id="7" name="Picture 6" descr="Text, application, chat or text message&#10;&#10;Description automatically generated">
            <a:extLst>
              <a:ext uri="{FF2B5EF4-FFF2-40B4-BE49-F238E27FC236}">
                <a16:creationId xmlns:a16="http://schemas.microsoft.com/office/drawing/2014/main" id="{51398FB3-68B2-AEB2-F120-1F8B7B35C69D}"/>
              </a:ext>
            </a:extLst>
          </p:cNvPr>
          <p:cNvPicPr>
            <a:picLocks noChangeAspect="1"/>
          </p:cNvPicPr>
          <p:nvPr/>
        </p:nvPicPr>
        <p:blipFill>
          <a:blip r:embed="rId3"/>
          <a:stretch>
            <a:fillRect/>
          </a:stretch>
        </p:blipFill>
        <p:spPr>
          <a:xfrm>
            <a:off x="311700" y="3220912"/>
            <a:ext cx="2728866" cy="1409897"/>
          </a:xfrm>
          <a:prstGeom prst="rect">
            <a:avLst/>
          </a:prstGeom>
        </p:spPr>
      </p:pic>
      <p:pic>
        <p:nvPicPr>
          <p:cNvPr id="9" name="Picture 8" descr="A picture containing text, monitor, screen, black&#10;&#10;Description automatically generated">
            <a:extLst>
              <a:ext uri="{FF2B5EF4-FFF2-40B4-BE49-F238E27FC236}">
                <a16:creationId xmlns:a16="http://schemas.microsoft.com/office/drawing/2014/main" id="{7B30E216-4C1D-0F1B-0845-AAD9660A6064}"/>
              </a:ext>
            </a:extLst>
          </p:cNvPr>
          <p:cNvPicPr>
            <a:picLocks noChangeAspect="1"/>
          </p:cNvPicPr>
          <p:nvPr/>
        </p:nvPicPr>
        <p:blipFill>
          <a:blip r:embed="rId4"/>
          <a:stretch>
            <a:fillRect/>
          </a:stretch>
        </p:blipFill>
        <p:spPr>
          <a:xfrm>
            <a:off x="3233951" y="1353845"/>
            <a:ext cx="2297054" cy="3306119"/>
          </a:xfrm>
          <a:prstGeom prst="rect">
            <a:avLst/>
          </a:prstGeom>
        </p:spPr>
      </p:pic>
      <p:pic>
        <p:nvPicPr>
          <p:cNvPr id="11" name="Picture 10" descr="Chart&#10;&#10;Description automatically generated with medium confidence">
            <a:extLst>
              <a:ext uri="{FF2B5EF4-FFF2-40B4-BE49-F238E27FC236}">
                <a16:creationId xmlns:a16="http://schemas.microsoft.com/office/drawing/2014/main" id="{EE4E7F8E-61AA-2310-00D7-7234CB85E77E}"/>
              </a:ext>
            </a:extLst>
          </p:cNvPr>
          <p:cNvPicPr>
            <a:picLocks noChangeAspect="1"/>
          </p:cNvPicPr>
          <p:nvPr/>
        </p:nvPicPr>
        <p:blipFill>
          <a:blip r:embed="rId5"/>
          <a:stretch>
            <a:fillRect/>
          </a:stretch>
        </p:blipFill>
        <p:spPr>
          <a:xfrm>
            <a:off x="5724389" y="1353844"/>
            <a:ext cx="3107910" cy="3306119"/>
          </a:xfrm>
          <a:prstGeom prst="rect">
            <a:avLst/>
          </a:prstGeom>
        </p:spPr>
      </p:pic>
    </p:spTree>
    <p:extLst>
      <p:ext uri="{BB962C8B-B14F-4D97-AF65-F5344CB8AC3E}">
        <p14:creationId xmlns:p14="http://schemas.microsoft.com/office/powerpoint/2010/main" val="3110377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DFF0-2FD9-C9DD-62CD-23BE070EF060}"/>
              </a:ext>
            </a:extLst>
          </p:cNvPr>
          <p:cNvSpPr>
            <a:spLocks noGrp="1"/>
          </p:cNvSpPr>
          <p:nvPr>
            <p:ph type="title"/>
          </p:nvPr>
        </p:nvSpPr>
        <p:spPr>
          <a:xfrm>
            <a:off x="311700" y="103054"/>
            <a:ext cx="8208900" cy="572700"/>
          </a:xfrm>
        </p:spPr>
        <p:txBody>
          <a:bodyPr/>
          <a:lstStyle/>
          <a:p>
            <a:r>
              <a:rPr lang="en-US" sz="3600" b="1" i="0" u="none" strike="noStrike" baseline="0" dirty="0">
                <a:solidFill>
                  <a:srgbClr val="CD0000"/>
                </a:solidFill>
                <a:latin typeface="Montserrat-Bold"/>
              </a:rPr>
              <a:t>            GRADIENT BOOSTING</a:t>
            </a:r>
            <a:endParaRPr lang="en-US" sz="3600" dirty="0"/>
          </a:p>
        </p:txBody>
      </p:sp>
      <p:sp>
        <p:nvSpPr>
          <p:cNvPr id="3" name="Text Placeholder 2">
            <a:extLst>
              <a:ext uri="{FF2B5EF4-FFF2-40B4-BE49-F238E27FC236}">
                <a16:creationId xmlns:a16="http://schemas.microsoft.com/office/drawing/2014/main" id="{577A360F-9CD0-AD11-009A-3BE4D574220F}"/>
              </a:ext>
            </a:extLst>
          </p:cNvPr>
          <p:cNvSpPr>
            <a:spLocks noGrp="1"/>
          </p:cNvSpPr>
          <p:nvPr>
            <p:ph type="body" idx="1"/>
          </p:nvPr>
        </p:nvSpPr>
        <p:spPr>
          <a:xfrm>
            <a:off x="311700" y="921834"/>
            <a:ext cx="8520600" cy="4118612"/>
          </a:xfrm>
        </p:spPr>
        <p:txBody>
          <a:bodyPr/>
          <a:lstStyle/>
          <a:p>
            <a:pPr marL="114300" indent="0">
              <a:buNone/>
            </a:pPr>
            <a:r>
              <a:rPr lang="en-US" dirty="0">
                <a:solidFill>
                  <a:srgbClr val="00B0F0"/>
                </a:solidFill>
              </a:rPr>
              <a:t>Train Set Results</a:t>
            </a:r>
          </a:p>
          <a:p>
            <a:pPr marL="114300" indent="0">
              <a:buNone/>
            </a:pPr>
            <a:endParaRPr lang="en-US" dirty="0">
              <a:solidFill>
                <a:srgbClr val="00B0F0"/>
              </a:solidFill>
            </a:endParaRPr>
          </a:p>
          <a:p>
            <a:pPr marL="114300" indent="0">
              <a:buNone/>
            </a:pPr>
            <a:endParaRPr lang="en-US" dirty="0">
              <a:solidFill>
                <a:srgbClr val="00B0F0"/>
              </a:solidFill>
            </a:endParaRPr>
          </a:p>
          <a:p>
            <a:pPr marL="114300" indent="0">
              <a:buNone/>
            </a:pPr>
            <a:endParaRPr lang="en-US" dirty="0">
              <a:solidFill>
                <a:srgbClr val="00B0F0"/>
              </a:solidFill>
            </a:endParaRPr>
          </a:p>
          <a:p>
            <a:pPr marL="114300" indent="0">
              <a:buNone/>
            </a:pPr>
            <a:endParaRPr lang="en-US" dirty="0">
              <a:solidFill>
                <a:srgbClr val="00B0F0"/>
              </a:solidFill>
            </a:endParaRPr>
          </a:p>
          <a:p>
            <a:pPr marL="114300" indent="0">
              <a:buNone/>
            </a:pPr>
            <a:endParaRPr lang="en-US" dirty="0">
              <a:solidFill>
                <a:srgbClr val="00B0F0"/>
              </a:solidFill>
            </a:endParaRPr>
          </a:p>
          <a:p>
            <a:pPr marL="114300" indent="0">
              <a:buNone/>
            </a:pPr>
            <a:r>
              <a:rPr lang="en-US" dirty="0">
                <a:solidFill>
                  <a:srgbClr val="00B0F0"/>
                </a:solidFill>
              </a:rPr>
              <a:t>Test Set Results</a:t>
            </a:r>
          </a:p>
        </p:txBody>
      </p:sp>
      <p:pic>
        <p:nvPicPr>
          <p:cNvPr id="5" name="Picture 4" descr="Text&#10;&#10;Description automatically generated">
            <a:extLst>
              <a:ext uri="{FF2B5EF4-FFF2-40B4-BE49-F238E27FC236}">
                <a16:creationId xmlns:a16="http://schemas.microsoft.com/office/drawing/2014/main" id="{159C3629-3DD2-B81E-BAF9-4F1ECBB7EAF0}"/>
              </a:ext>
            </a:extLst>
          </p:cNvPr>
          <p:cNvPicPr>
            <a:picLocks noChangeAspect="1"/>
          </p:cNvPicPr>
          <p:nvPr/>
        </p:nvPicPr>
        <p:blipFill>
          <a:blip r:embed="rId2"/>
          <a:stretch>
            <a:fillRect/>
          </a:stretch>
        </p:blipFill>
        <p:spPr>
          <a:xfrm>
            <a:off x="311700" y="1435043"/>
            <a:ext cx="3143689" cy="1381318"/>
          </a:xfrm>
          <a:prstGeom prst="rect">
            <a:avLst/>
          </a:prstGeom>
        </p:spPr>
      </p:pic>
      <p:pic>
        <p:nvPicPr>
          <p:cNvPr id="7" name="Picture 6" descr="Text&#10;&#10;Description automatically generated">
            <a:extLst>
              <a:ext uri="{FF2B5EF4-FFF2-40B4-BE49-F238E27FC236}">
                <a16:creationId xmlns:a16="http://schemas.microsoft.com/office/drawing/2014/main" id="{77A29A58-D32C-9935-658A-BFC3DFB0CC20}"/>
              </a:ext>
            </a:extLst>
          </p:cNvPr>
          <p:cNvPicPr>
            <a:picLocks noChangeAspect="1"/>
          </p:cNvPicPr>
          <p:nvPr/>
        </p:nvPicPr>
        <p:blipFill>
          <a:blip r:embed="rId3"/>
          <a:stretch>
            <a:fillRect/>
          </a:stretch>
        </p:blipFill>
        <p:spPr>
          <a:xfrm>
            <a:off x="311700" y="3230053"/>
            <a:ext cx="3162741" cy="1381318"/>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4DCD9347-C14F-0BA1-74BC-DFBF21E915E4}"/>
              </a:ext>
            </a:extLst>
          </p:cNvPr>
          <p:cNvPicPr>
            <a:picLocks noChangeAspect="1"/>
          </p:cNvPicPr>
          <p:nvPr/>
        </p:nvPicPr>
        <p:blipFill>
          <a:blip r:embed="rId4"/>
          <a:stretch>
            <a:fillRect/>
          </a:stretch>
        </p:blipFill>
        <p:spPr>
          <a:xfrm>
            <a:off x="3541122" y="1077952"/>
            <a:ext cx="2147492" cy="3552038"/>
          </a:xfrm>
          <a:prstGeom prst="rect">
            <a:avLst/>
          </a:prstGeom>
        </p:spPr>
      </p:pic>
      <p:pic>
        <p:nvPicPr>
          <p:cNvPr id="11" name="Picture 10" descr="Chart, bar chart&#10;&#10;Description automatically generated">
            <a:extLst>
              <a:ext uri="{FF2B5EF4-FFF2-40B4-BE49-F238E27FC236}">
                <a16:creationId xmlns:a16="http://schemas.microsoft.com/office/drawing/2014/main" id="{042D5D94-1244-4860-CF9A-EE7674ECAE88}"/>
              </a:ext>
            </a:extLst>
          </p:cNvPr>
          <p:cNvPicPr>
            <a:picLocks noChangeAspect="1"/>
          </p:cNvPicPr>
          <p:nvPr/>
        </p:nvPicPr>
        <p:blipFill>
          <a:blip r:embed="rId5"/>
          <a:stretch>
            <a:fillRect/>
          </a:stretch>
        </p:blipFill>
        <p:spPr>
          <a:xfrm>
            <a:off x="5688613" y="1077952"/>
            <a:ext cx="3403348" cy="3552038"/>
          </a:xfrm>
          <a:prstGeom prst="rect">
            <a:avLst/>
          </a:prstGeom>
        </p:spPr>
      </p:pic>
    </p:spTree>
    <p:extLst>
      <p:ext uri="{BB962C8B-B14F-4D97-AF65-F5344CB8AC3E}">
        <p14:creationId xmlns:p14="http://schemas.microsoft.com/office/powerpoint/2010/main" val="2435689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ED96-A720-1DE3-01C6-3DFC0795962E}"/>
              </a:ext>
            </a:extLst>
          </p:cNvPr>
          <p:cNvSpPr>
            <a:spLocks noGrp="1"/>
          </p:cNvSpPr>
          <p:nvPr>
            <p:ph type="title"/>
          </p:nvPr>
        </p:nvSpPr>
        <p:spPr>
          <a:xfrm>
            <a:off x="311700" y="88185"/>
            <a:ext cx="8208900" cy="982331"/>
          </a:xfrm>
        </p:spPr>
        <p:txBody>
          <a:bodyPr/>
          <a:lstStyle/>
          <a:p>
            <a:r>
              <a:rPr lang="en-US" b="1" i="0" u="none" strike="noStrike" baseline="0" dirty="0">
                <a:solidFill>
                  <a:srgbClr val="CD0000"/>
                </a:solidFill>
                <a:latin typeface="Montserrat-Bold"/>
              </a:rPr>
              <a:t>GRADIENT BOOSTING REGRESSOR WITH</a:t>
            </a:r>
            <a:br>
              <a:rPr lang="en-US" b="1" i="0" u="none" strike="noStrike" baseline="0" dirty="0">
                <a:solidFill>
                  <a:srgbClr val="CD0000"/>
                </a:solidFill>
                <a:latin typeface="Montserrat-Bold"/>
              </a:rPr>
            </a:br>
            <a:r>
              <a:rPr lang="en-US" b="1" i="0" u="none" strike="noStrike" baseline="0" dirty="0">
                <a:solidFill>
                  <a:srgbClr val="CD0000"/>
                </a:solidFill>
                <a:latin typeface="Montserrat-Bold"/>
              </a:rPr>
              <a:t>GRIDSEARCHCV</a:t>
            </a:r>
            <a:endParaRPr lang="en-US" dirty="0"/>
          </a:p>
        </p:txBody>
      </p:sp>
      <p:sp>
        <p:nvSpPr>
          <p:cNvPr id="3" name="Text Placeholder 2">
            <a:extLst>
              <a:ext uri="{FF2B5EF4-FFF2-40B4-BE49-F238E27FC236}">
                <a16:creationId xmlns:a16="http://schemas.microsoft.com/office/drawing/2014/main" id="{B96B9E32-A1C7-6962-C2F3-D1E0C5DE60C4}"/>
              </a:ext>
            </a:extLst>
          </p:cNvPr>
          <p:cNvSpPr>
            <a:spLocks noGrp="1"/>
          </p:cNvSpPr>
          <p:nvPr>
            <p:ph type="body" idx="1"/>
          </p:nvPr>
        </p:nvSpPr>
        <p:spPr>
          <a:xfrm>
            <a:off x="311700" y="1070516"/>
            <a:ext cx="8520600" cy="3984799"/>
          </a:xfrm>
        </p:spPr>
        <p:txBody>
          <a:bodyPr/>
          <a:lstStyle/>
          <a:p>
            <a:pPr marL="114300" indent="0">
              <a:buNone/>
            </a:pPr>
            <a:r>
              <a:rPr lang="en-US" dirty="0">
                <a:solidFill>
                  <a:srgbClr val="00B0F0"/>
                </a:solidFill>
              </a:rPr>
              <a:t>Train Set Results</a:t>
            </a:r>
          </a:p>
          <a:p>
            <a:pPr marL="114300" indent="0">
              <a:buNone/>
            </a:pPr>
            <a:endParaRPr lang="en-US" dirty="0">
              <a:solidFill>
                <a:srgbClr val="00B0F0"/>
              </a:solidFill>
            </a:endParaRPr>
          </a:p>
          <a:p>
            <a:pPr marL="114300" indent="0">
              <a:buNone/>
            </a:pPr>
            <a:endParaRPr lang="en-US" dirty="0">
              <a:solidFill>
                <a:srgbClr val="00B0F0"/>
              </a:solidFill>
            </a:endParaRPr>
          </a:p>
          <a:p>
            <a:pPr marL="114300" indent="0">
              <a:buNone/>
            </a:pPr>
            <a:endParaRPr lang="en-US" dirty="0">
              <a:solidFill>
                <a:srgbClr val="00B0F0"/>
              </a:solidFill>
            </a:endParaRPr>
          </a:p>
          <a:p>
            <a:pPr marL="114300" indent="0">
              <a:buNone/>
            </a:pPr>
            <a:r>
              <a:rPr lang="en-US" dirty="0">
                <a:solidFill>
                  <a:srgbClr val="00B0F0"/>
                </a:solidFill>
              </a:rPr>
              <a:t>Test Set Results</a:t>
            </a:r>
          </a:p>
          <a:p>
            <a:pPr marL="114300" indent="0">
              <a:buNone/>
            </a:pPr>
            <a:endParaRPr lang="en-US" dirty="0">
              <a:solidFill>
                <a:srgbClr val="00B0F0"/>
              </a:solidFill>
            </a:endParaRPr>
          </a:p>
          <a:p>
            <a:pPr marL="114300" indent="0">
              <a:buNone/>
            </a:pPr>
            <a:endParaRPr lang="en-US" dirty="0">
              <a:solidFill>
                <a:srgbClr val="00B0F0"/>
              </a:solidFill>
            </a:endParaRPr>
          </a:p>
          <a:p>
            <a:pPr marL="114300" indent="0">
              <a:buNone/>
            </a:pPr>
            <a:endParaRPr lang="en-US" dirty="0">
              <a:solidFill>
                <a:srgbClr val="00B0F0"/>
              </a:solidFill>
            </a:endParaRPr>
          </a:p>
          <a:p>
            <a:pPr marL="114300" indent="0">
              <a:buNone/>
            </a:pPr>
            <a:r>
              <a:rPr lang="en-US" dirty="0">
                <a:solidFill>
                  <a:srgbClr val="00B0F0"/>
                </a:solidFill>
              </a:rPr>
              <a:t>Hyper Parameter</a:t>
            </a:r>
          </a:p>
        </p:txBody>
      </p:sp>
      <p:pic>
        <p:nvPicPr>
          <p:cNvPr id="5" name="Picture 4" descr="Text&#10;&#10;Description automatically generated">
            <a:extLst>
              <a:ext uri="{FF2B5EF4-FFF2-40B4-BE49-F238E27FC236}">
                <a16:creationId xmlns:a16="http://schemas.microsoft.com/office/drawing/2014/main" id="{569CB47A-40EB-F01F-F9C2-07742826937D}"/>
              </a:ext>
            </a:extLst>
          </p:cNvPr>
          <p:cNvPicPr>
            <a:picLocks noChangeAspect="1"/>
          </p:cNvPicPr>
          <p:nvPr/>
        </p:nvPicPr>
        <p:blipFill>
          <a:blip r:embed="rId2"/>
          <a:stretch>
            <a:fillRect/>
          </a:stretch>
        </p:blipFill>
        <p:spPr>
          <a:xfrm>
            <a:off x="438615" y="1448635"/>
            <a:ext cx="2200507" cy="982331"/>
          </a:xfrm>
          <a:prstGeom prst="rect">
            <a:avLst/>
          </a:prstGeom>
        </p:spPr>
      </p:pic>
      <p:pic>
        <p:nvPicPr>
          <p:cNvPr id="7" name="Picture 6" descr="Text&#10;&#10;Description automatically generated">
            <a:extLst>
              <a:ext uri="{FF2B5EF4-FFF2-40B4-BE49-F238E27FC236}">
                <a16:creationId xmlns:a16="http://schemas.microsoft.com/office/drawing/2014/main" id="{623D0C3F-BDFF-582A-EFD0-6053AFC1722E}"/>
              </a:ext>
            </a:extLst>
          </p:cNvPr>
          <p:cNvPicPr>
            <a:picLocks noChangeAspect="1"/>
          </p:cNvPicPr>
          <p:nvPr/>
        </p:nvPicPr>
        <p:blipFill>
          <a:blip r:embed="rId3"/>
          <a:stretch>
            <a:fillRect/>
          </a:stretch>
        </p:blipFill>
        <p:spPr>
          <a:xfrm>
            <a:off x="438615" y="2712535"/>
            <a:ext cx="2200507" cy="982331"/>
          </a:xfrm>
          <a:prstGeom prst="rect">
            <a:avLst/>
          </a:prstGeom>
        </p:spPr>
      </p:pic>
      <p:pic>
        <p:nvPicPr>
          <p:cNvPr id="9" name="Picture 8" descr="Text&#10;&#10;Description automatically generated">
            <a:extLst>
              <a:ext uri="{FF2B5EF4-FFF2-40B4-BE49-F238E27FC236}">
                <a16:creationId xmlns:a16="http://schemas.microsoft.com/office/drawing/2014/main" id="{300B07F7-192F-F5CB-D3F1-E999AF766F78}"/>
              </a:ext>
            </a:extLst>
          </p:cNvPr>
          <p:cNvPicPr>
            <a:picLocks noChangeAspect="1"/>
          </p:cNvPicPr>
          <p:nvPr/>
        </p:nvPicPr>
        <p:blipFill>
          <a:blip r:embed="rId4"/>
          <a:stretch>
            <a:fillRect/>
          </a:stretch>
        </p:blipFill>
        <p:spPr>
          <a:xfrm>
            <a:off x="438615" y="3976435"/>
            <a:ext cx="2200507" cy="990738"/>
          </a:xfrm>
          <a:prstGeom prst="rect">
            <a:avLst/>
          </a:prstGeom>
        </p:spPr>
      </p:pic>
      <p:pic>
        <p:nvPicPr>
          <p:cNvPr id="11" name="Picture 10" descr="A picture containing text, monitor, screen, black&#10;&#10;Description automatically generated">
            <a:extLst>
              <a:ext uri="{FF2B5EF4-FFF2-40B4-BE49-F238E27FC236}">
                <a16:creationId xmlns:a16="http://schemas.microsoft.com/office/drawing/2014/main" id="{7D6E2599-74A3-BF81-3388-46E9AFCEB89D}"/>
              </a:ext>
            </a:extLst>
          </p:cNvPr>
          <p:cNvPicPr>
            <a:picLocks noChangeAspect="1"/>
          </p:cNvPicPr>
          <p:nvPr/>
        </p:nvPicPr>
        <p:blipFill>
          <a:blip r:embed="rId5"/>
          <a:stretch>
            <a:fillRect/>
          </a:stretch>
        </p:blipFill>
        <p:spPr>
          <a:xfrm>
            <a:off x="2766037" y="1070516"/>
            <a:ext cx="2125631" cy="3895493"/>
          </a:xfrm>
          <a:prstGeom prst="rect">
            <a:avLst/>
          </a:prstGeom>
        </p:spPr>
      </p:pic>
      <p:pic>
        <p:nvPicPr>
          <p:cNvPr id="13" name="Picture 12" descr="Chart, bar chart&#10;&#10;Description automatically generated">
            <a:extLst>
              <a:ext uri="{FF2B5EF4-FFF2-40B4-BE49-F238E27FC236}">
                <a16:creationId xmlns:a16="http://schemas.microsoft.com/office/drawing/2014/main" id="{32922A5A-B989-C161-567A-E2F633C83477}"/>
              </a:ext>
            </a:extLst>
          </p:cNvPr>
          <p:cNvPicPr>
            <a:picLocks noChangeAspect="1"/>
          </p:cNvPicPr>
          <p:nvPr/>
        </p:nvPicPr>
        <p:blipFill>
          <a:blip r:embed="rId6"/>
          <a:stretch>
            <a:fillRect/>
          </a:stretch>
        </p:blipFill>
        <p:spPr>
          <a:xfrm>
            <a:off x="4997293" y="1070515"/>
            <a:ext cx="3961922" cy="3895493"/>
          </a:xfrm>
          <a:prstGeom prst="rect">
            <a:avLst/>
          </a:prstGeom>
        </p:spPr>
      </p:pic>
    </p:spTree>
    <p:extLst>
      <p:ext uri="{BB962C8B-B14F-4D97-AF65-F5344CB8AC3E}">
        <p14:creationId xmlns:p14="http://schemas.microsoft.com/office/powerpoint/2010/main" val="532068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EF3D-FEE4-A0EA-2B24-530B87231D3F}"/>
              </a:ext>
            </a:extLst>
          </p:cNvPr>
          <p:cNvSpPr>
            <a:spLocks noGrp="1"/>
          </p:cNvSpPr>
          <p:nvPr>
            <p:ph type="title"/>
          </p:nvPr>
        </p:nvSpPr>
        <p:spPr>
          <a:xfrm>
            <a:off x="311700" y="73317"/>
            <a:ext cx="8208900" cy="572700"/>
          </a:xfrm>
        </p:spPr>
        <p:txBody>
          <a:bodyPr/>
          <a:lstStyle/>
          <a:p>
            <a:r>
              <a:rPr lang="en-US" sz="3600" b="1" i="0" u="none" strike="noStrike" baseline="0" dirty="0">
                <a:solidFill>
                  <a:srgbClr val="CD0000"/>
                </a:solidFill>
                <a:latin typeface="Montserrat-Bold"/>
              </a:rPr>
              <a:t>                   CHALLENGES</a:t>
            </a:r>
            <a:br>
              <a:rPr lang="en-US" sz="3600" b="1" i="0" u="none" strike="noStrike" baseline="0" dirty="0">
                <a:solidFill>
                  <a:srgbClr val="CD0000"/>
                </a:solidFill>
                <a:latin typeface="Montserrat-Bold"/>
              </a:rPr>
            </a:br>
            <a:endParaRPr lang="en-US" sz="3600" dirty="0"/>
          </a:p>
        </p:txBody>
      </p:sp>
      <p:sp>
        <p:nvSpPr>
          <p:cNvPr id="3" name="Text Placeholder 2">
            <a:extLst>
              <a:ext uri="{FF2B5EF4-FFF2-40B4-BE49-F238E27FC236}">
                <a16:creationId xmlns:a16="http://schemas.microsoft.com/office/drawing/2014/main" id="{B9D03336-F919-E1F4-23E8-A3836F0A3027}"/>
              </a:ext>
            </a:extLst>
          </p:cNvPr>
          <p:cNvSpPr>
            <a:spLocks noGrp="1"/>
          </p:cNvSpPr>
          <p:nvPr>
            <p:ph type="body" idx="1"/>
          </p:nvPr>
        </p:nvSpPr>
        <p:spPr/>
        <p:txBody>
          <a:bodyPr/>
          <a:lstStyle/>
          <a:p>
            <a:pPr marL="114300" indent="0" algn="l">
              <a:buNone/>
            </a:pPr>
            <a:r>
              <a:rPr lang="en-US" sz="2400" b="0" i="0" u="none" strike="noStrike" baseline="0" dirty="0">
                <a:solidFill>
                  <a:schemeClr val="tx1"/>
                </a:solidFill>
                <a:latin typeface="MS-PGothic"/>
              </a:rPr>
              <a:t>➢  </a:t>
            </a:r>
            <a:r>
              <a:rPr lang="en-US" sz="2400" b="1" i="0" u="none" strike="noStrike" baseline="0" dirty="0">
                <a:solidFill>
                  <a:srgbClr val="00B050"/>
                </a:solidFill>
                <a:latin typeface="Montserrat-Bold"/>
              </a:rPr>
              <a:t>Large Dataset to handle.</a:t>
            </a:r>
          </a:p>
          <a:p>
            <a:pPr marL="114300" indent="0" algn="l">
              <a:buNone/>
            </a:pPr>
            <a:r>
              <a:rPr lang="en-US" sz="2400" b="0" i="0" u="none" strike="noStrike" baseline="0" dirty="0">
                <a:solidFill>
                  <a:schemeClr val="tx1"/>
                </a:solidFill>
                <a:latin typeface="MS-PGothic"/>
              </a:rPr>
              <a:t>➢  </a:t>
            </a:r>
            <a:r>
              <a:rPr lang="en-US" sz="2400" b="1" i="0" u="none" strike="noStrike" baseline="0" dirty="0">
                <a:solidFill>
                  <a:srgbClr val="00B050"/>
                </a:solidFill>
                <a:latin typeface="Montserrat-Bold"/>
              </a:rPr>
              <a:t>Needs to plot lot of Graphs to analyze.</a:t>
            </a:r>
          </a:p>
          <a:p>
            <a:pPr marL="114300" indent="0" algn="l">
              <a:buNone/>
            </a:pPr>
            <a:r>
              <a:rPr lang="en-US" sz="2400" b="0" i="0" u="none" strike="noStrike" baseline="0" dirty="0">
                <a:solidFill>
                  <a:schemeClr val="tx1"/>
                </a:solidFill>
                <a:latin typeface="MS-PGothic"/>
              </a:rPr>
              <a:t>➢  </a:t>
            </a:r>
            <a:r>
              <a:rPr lang="en-US" sz="2400" b="1" i="0" u="none" strike="noStrike" baseline="0" dirty="0">
                <a:solidFill>
                  <a:srgbClr val="00B050"/>
                </a:solidFill>
                <a:latin typeface="Montserrat-Bold"/>
              </a:rPr>
              <a:t>Feature engineering</a:t>
            </a:r>
          </a:p>
          <a:p>
            <a:pPr marL="114300" indent="0" algn="l">
              <a:buNone/>
            </a:pPr>
            <a:r>
              <a:rPr lang="en-US" sz="2400" b="0" i="0" u="none" strike="noStrike" baseline="0" dirty="0">
                <a:solidFill>
                  <a:schemeClr val="tx1"/>
                </a:solidFill>
                <a:latin typeface="MS-PGothic"/>
              </a:rPr>
              <a:t>➢  </a:t>
            </a:r>
            <a:r>
              <a:rPr lang="en-US" sz="2400" b="1" i="0" u="none" strike="noStrike" baseline="0" dirty="0">
                <a:solidFill>
                  <a:srgbClr val="00B050"/>
                </a:solidFill>
                <a:latin typeface="Montserrat-Bold"/>
              </a:rPr>
              <a:t>Feature selection</a:t>
            </a:r>
          </a:p>
          <a:p>
            <a:pPr marL="114300" indent="0" algn="l">
              <a:buNone/>
            </a:pPr>
            <a:r>
              <a:rPr lang="en-US" sz="2400" b="0" i="0" u="none" strike="noStrike" baseline="0" dirty="0">
                <a:solidFill>
                  <a:schemeClr val="tx1"/>
                </a:solidFill>
                <a:latin typeface="MS-PGothic"/>
              </a:rPr>
              <a:t>➢  </a:t>
            </a:r>
            <a:r>
              <a:rPr lang="en-US" sz="2400" b="1" i="0" u="none" strike="noStrike" baseline="0" dirty="0">
                <a:solidFill>
                  <a:srgbClr val="00B050"/>
                </a:solidFill>
                <a:latin typeface="Montserrat-Bold"/>
              </a:rPr>
              <a:t>Optimizing the model</a:t>
            </a:r>
          </a:p>
          <a:p>
            <a:pPr marL="114300" indent="0" algn="l">
              <a:buNone/>
            </a:pPr>
            <a:r>
              <a:rPr lang="en-US" sz="2400" b="0" i="0" u="none" strike="noStrike" baseline="0" dirty="0">
                <a:solidFill>
                  <a:schemeClr val="tx1"/>
                </a:solidFill>
                <a:latin typeface="MS-PGothic"/>
              </a:rPr>
              <a:t>➢  </a:t>
            </a:r>
            <a:r>
              <a:rPr lang="en-US" sz="2400" b="1" i="0" u="none" strike="noStrike" baseline="0" dirty="0">
                <a:solidFill>
                  <a:srgbClr val="00B050"/>
                </a:solidFill>
                <a:latin typeface="Montserrat-Bold"/>
              </a:rPr>
              <a:t>Carefully tuned Hyperparameters as it affects</a:t>
            </a:r>
          </a:p>
          <a:p>
            <a:pPr algn="l"/>
            <a:r>
              <a:rPr lang="en-US" sz="2400" b="1" dirty="0">
                <a:solidFill>
                  <a:srgbClr val="00B050"/>
                </a:solidFill>
                <a:latin typeface="Montserrat-Bold"/>
              </a:rPr>
              <a:t> </a:t>
            </a:r>
            <a:r>
              <a:rPr lang="en-US" sz="2400" b="1" i="0" u="none" strike="noStrike" baseline="0" dirty="0">
                <a:solidFill>
                  <a:srgbClr val="00B050"/>
                </a:solidFill>
                <a:latin typeface="Montserrat-Bold"/>
              </a:rPr>
              <a:t>the R2 score.</a:t>
            </a:r>
            <a:endParaRPr lang="en-US" sz="2400" dirty="0">
              <a:solidFill>
                <a:srgbClr val="00B050"/>
              </a:solidFill>
            </a:endParaRPr>
          </a:p>
        </p:txBody>
      </p:sp>
    </p:spTree>
    <p:extLst>
      <p:ext uri="{BB962C8B-B14F-4D97-AF65-F5344CB8AC3E}">
        <p14:creationId xmlns:p14="http://schemas.microsoft.com/office/powerpoint/2010/main" val="165349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BDCA-C9D8-3045-D20E-94F559B4D5F5}"/>
              </a:ext>
            </a:extLst>
          </p:cNvPr>
          <p:cNvSpPr>
            <a:spLocks noGrp="1"/>
          </p:cNvSpPr>
          <p:nvPr>
            <p:ph type="title"/>
          </p:nvPr>
        </p:nvSpPr>
        <p:spPr>
          <a:xfrm>
            <a:off x="311699" y="106003"/>
            <a:ext cx="8267839" cy="572700"/>
          </a:xfrm>
          <a:solidFill>
            <a:schemeClr val="bg2"/>
          </a:solidFill>
        </p:spPr>
        <p:txBody>
          <a:bodyPr/>
          <a:lstStyle/>
          <a:p>
            <a:r>
              <a:rPr lang="en-US" sz="3600" b="1" i="0" u="none" strike="noStrike" baseline="0" dirty="0">
                <a:solidFill>
                  <a:srgbClr val="CD0000"/>
                </a:solidFill>
                <a:latin typeface="Montserrat-Bold"/>
              </a:rPr>
              <a:t>      BUSINESS UNDERSTANDING</a:t>
            </a:r>
            <a:endParaRPr lang="en-US" sz="3600" dirty="0"/>
          </a:p>
        </p:txBody>
      </p:sp>
      <p:sp>
        <p:nvSpPr>
          <p:cNvPr id="3" name="Text Placeholder 2">
            <a:extLst>
              <a:ext uri="{FF2B5EF4-FFF2-40B4-BE49-F238E27FC236}">
                <a16:creationId xmlns:a16="http://schemas.microsoft.com/office/drawing/2014/main" id="{522D20EB-E0C9-E1C4-5E48-572270BC2416}"/>
              </a:ext>
            </a:extLst>
          </p:cNvPr>
          <p:cNvSpPr>
            <a:spLocks noGrp="1"/>
          </p:cNvSpPr>
          <p:nvPr>
            <p:ph type="body" idx="1"/>
          </p:nvPr>
        </p:nvSpPr>
        <p:spPr>
          <a:xfrm>
            <a:off x="311699" y="863549"/>
            <a:ext cx="8520600" cy="4173947"/>
          </a:xfrm>
        </p:spPr>
        <p:txBody>
          <a:bodyPr/>
          <a:lstStyle/>
          <a:p>
            <a:pPr algn="l">
              <a:buClr>
                <a:schemeClr val="tx1"/>
              </a:buClr>
              <a:buFont typeface="Wingdings" panose="05000000000000000000" pitchFamily="2" charset="2"/>
              <a:buChar char="Ø"/>
            </a:pPr>
            <a:r>
              <a:rPr lang="en-US" sz="1800" b="1" i="0" u="none" strike="noStrike" baseline="0" dirty="0">
                <a:solidFill>
                  <a:srgbClr val="00B050"/>
                </a:solidFill>
                <a:latin typeface="Montserrat-Bold"/>
              </a:rPr>
              <a:t>Bike rentals have become a popular service in recent years and it</a:t>
            </a:r>
          </a:p>
          <a:p>
            <a:pPr algn="l"/>
            <a:r>
              <a:rPr lang="en-US" sz="1800" b="1" i="0" u="none" strike="noStrike" baseline="0" dirty="0">
                <a:solidFill>
                  <a:srgbClr val="00B050"/>
                </a:solidFill>
                <a:latin typeface="Montserrat-Bold"/>
              </a:rPr>
              <a:t>seems people are using it more often. With relatively cheaper</a:t>
            </a:r>
          </a:p>
          <a:p>
            <a:pPr algn="l"/>
            <a:r>
              <a:rPr lang="en-US" sz="1800" b="1" i="0" u="none" strike="noStrike" baseline="0" dirty="0">
                <a:solidFill>
                  <a:srgbClr val="00B050"/>
                </a:solidFill>
                <a:latin typeface="Montserrat-Bold"/>
              </a:rPr>
              <a:t>rates and ease of pick up and drop at own convenience is what making this business thrive.</a:t>
            </a:r>
          </a:p>
          <a:p>
            <a:pPr>
              <a:buClr>
                <a:schemeClr val="tx1"/>
              </a:buClr>
              <a:buFont typeface="Wingdings" panose="05000000000000000000" pitchFamily="2" charset="2"/>
              <a:buChar char="Ø"/>
            </a:pPr>
            <a:r>
              <a:rPr lang="en-US" sz="1800" b="1" i="0" u="none" strike="noStrike" baseline="0" dirty="0">
                <a:solidFill>
                  <a:srgbClr val="00B050"/>
                </a:solidFill>
                <a:latin typeface="Montserrat-Bold"/>
              </a:rPr>
              <a:t>Mostly used by people having no personal vehicles and also to avoid congested public transport which that’s why they prefer rental bikes.</a:t>
            </a:r>
          </a:p>
          <a:p>
            <a:pPr algn="l">
              <a:buClr>
                <a:schemeClr val="tx1"/>
              </a:buClr>
              <a:buFont typeface="Wingdings" panose="05000000000000000000" pitchFamily="2" charset="2"/>
              <a:buChar char="Ø"/>
            </a:pPr>
            <a:r>
              <a:rPr lang="en-US" sz="1800" b="1" i="0" u="none" strike="noStrike" baseline="0" dirty="0">
                <a:solidFill>
                  <a:srgbClr val="00B050"/>
                </a:solidFill>
                <a:latin typeface="Montserrat-Bold"/>
              </a:rPr>
              <a:t>Therefore, the business to strive and profit more, it has to be always ready and supply no. of bikes at different locations, to fulfil the demand.</a:t>
            </a:r>
          </a:p>
          <a:p>
            <a:pPr algn="l">
              <a:buClr>
                <a:schemeClr val="tx1"/>
              </a:buClr>
              <a:buFont typeface="Wingdings" panose="05000000000000000000" pitchFamily="2" charset="2"/>
              <a:buChar char="Ø"/>
            </a:pPr>
            <a:r>
              <a:rPr lang="en-US" sz="1800" b="1" i="0" u="none" strike="noStrike" baseline="0" dirty="0">
                <a:solidFill>
                  <a:srgbClr val="00B050"/>
                </a:solidFill>
                <a:latin typeface="Montserrat-Bold"/>
              </a:rPr>
              <a:t>Our project goal is a pre planned set of bike count values that can be a handy solution to meet all demands.</a:t>
            </a:r>
          </a:p>
          <a:p>
            <a:pPr algn="l"/>
            <a:endParaRPr lang="en-US" sz="1000" dirty="0">
              <a:solidFill>
                <a:srgbClr val="00B050"/>
              </a:solidFill>
            </a:endParaRPr>
          </a:p>
        </p:txBody>
      </p:sp>
    </p:spTree>
    <p:extLst>
      <p:ext uri="{BB962C8B-B14F-4D97-AF65-F5344CB8AC3E}">
        <p14:creationId xmlns:p14="http://schemas.microsoft.com/office/powerpoint/2010/main" val="1168562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D8C6-4148-7109-E0D6-05788DDBDC40}"/>
              </a:ext>
            </a:extLst>
          </p:cNvPr>
          <p:cNvSpPr>
            <a:spLocks noGrp="1"/>
          </p:cNvSpPr>
          <p:nvPr>
            <p:ph type="title"/>
          </p:nvPr>
        </p:nvSpPr>
        <p:spPr>
          <a:xfrm>
            <a:off x="311700" y="95620"/>
            <a:ext cx="8208900" cy="572700"/>
          </a:xfrm>
        </p:spPr>
        <p:txBody>
          <a:bodyPr/>
          <a:lstStyle/>
          <a:p>
            <a:r>
              <a:rPr lang="en-US" sz="3600" b="1" i="0" u="none" strike="noStrike" baseline="0" dirty="0">
                <a:solidFill>
                  <a:srgbClr val="CD0000"/>
                </a:solidFill>
                <a:latin typeface="Montserrat-Bold"/>
              </a:rPr>
              <a:t>                  CONCLUSION</a:t>
            </a:r>
            <a:br>
              <a:rPr lang="en-US" sz="1800" b="1" i="0" u="none" strike="noStrike" baseline="0" dirty="0">
                <a:solidFill>
                  <a:srgbClr val="CD0000"/>
                </a:solidFill>
                <a:latin typeface="Montserrat-Bold"/>
              </a:rPr>
            </a:br>
            <a:endParaRPr lang="en-US" dirty="0"/>
          </a:p>
        </p:txBody>
      </p:sp>
      <p:sp>
        <p:nvSpPr>
          <p:cNvPr id="3" name="Text Placeholder 2">
            <a:extLst>
              <a:ext uri="{FF2B5EF4-FFF2-40B4-BE49-F238E27FC236}">
                <a16:creationId xmlns:a16="http://schemas.microsoft.com/office/drawing/2014/main" id="{5330AE7B-2611-7CED-7010-D98E3DDE64F6}"/>
              </a:ext>
            </a:extLst>
          </p:cNvPr>
          <p:cNvSpPr>
            <a:spLocks noGrp="1"/>
          </p:cNvSpPr>
          <p:nvPr>
            <p:ph type="body" idx="1"/>
          </p:nvPr>
        </p:nvSpPr>
        <p:spPr>
          <a:xfrm>
            <a:off x="311700" y="721112"/>
            <a:ext cx="8520600" cy="4326767"/>
          </a:xfrm>
        </p:spPr>
        <p:txBody>
          <a:bodyPr/>
          <a:lstStyle/>
          <a:p>
            <a:pPr marL="114300" indent="0" algn="l">
              <a:buNone/>
            </a:pPr>
            <a:r>
              <a:rPr lang="en-US" b="0" i="0" u="none" strike="noStrike" baseline="0" dirty="0">
                <a:solidFill>
                  <a:schemeClr val="tx1"/>
                </a:solidFill>
                <a:latin typeface="MS-PGothic"/>
              </a:rPr>
              <a:t>➢   </a:t>
            </a:r>
            <a:r>
              <a:rPr lang="en-US" b="1" i="0" u="none" strike="noStrike" baseline="0" dirty="0">
                <a:solidFill>
                  <a:srgbClr val="00B050"/>
                </a:solidFill>
                <a:latin typeface="Montserrat-Bold"/>
              </a:rPr>
              <a:t>‘Hour’ of the day holds the most important feature.</a:t>
            </a:r>
          </a:p>
          <a:p>
            <a:pPr marL="114300" indent="0" algn="l">
              <a:buNone/>
            </a:pPr>
            <a:r>
              <a:rPr lang="en-US" b="0" i="0" u="none" strike="noStrike" baseline="0" dirty="0">
                <a:solidFill>
                  <a:schemeClr val="tx1"/>
                </a:solidFill>
                <a:latin typeface="MS-PGothic"/>
              </a:rPr>
              <a:t>➢   </a:t>
            </a:r>
            <a:r>
              <a:rPr lang="en-US" b="1" i="0" u="none" strike="noStrike" baseline="0" dirty="0">
                <a:solidFill>
                  <a:srgbClr val="00B050"/>
                </a:solidFill>
                <a:latin typeface="Montserrat-Bold"/>
              </a:rPr>
              <a:t>Bike rental count is mostly correlated with the time of the day as</a:t>
            </a:r>
          </a:p>
          <a:p>
            <a:pPr marL="114300" indent="0" algn="l">
              <a:buNone/>
            </a:pPr>
            <a:r>
              <a:rPr lang="en-US" b="1" dirty="0">
                <a:solidFill>
                  <a:srgbClr val="00B050"/>
                </a:solidFill>
                <a:latin typeface="Montserrat-Bold"/>
              </a:rPr>
              <a:t>     </a:t>
            </a:r>
            <a:r>
              <a:rPr lang="en-US" b="1" i="0" u="none" strike="noStrike" baseline="0" dirty="0">
                <a:solidFill>
                  <a:srgbClr val="00B050"/>
                </a:solidFill>
                <a:latin typeface="Montserrat-Bold"/>
              </a:rPr>
              <a:t> it is peak at 10am morning and 8 pm at evening.</a:t>
            </a:r>
          </a:p>
          <a:p>
            <a:pPr marL="114300" indent="0" algn="l">
              <a:buNone/>
            </a:pPr>
            <a:r>
              <a:rPr lang="en-US" b="0" i="0" u="none" strike="noStrike" baseline="0" dirty="0">
                <a:solidFill>
                  <a:schemeClr val="tx1"/>
                </a:solidFill>
                <a:latin typeface="MS-PGothic"/>
              </a:rPr>
              <a:t>➢   </a:t>
            </a:r>
            <a:r>
              <a:rPr lang="en-US" b="1" i="0" u="none" strike="noStrike" baseline="0" dirty="0">
                <a:solidFill>
                  <a:srgbClr val="00B050"/>
                </a:solidFill>
                <a:latin typeface="Montserrat-Bold"/>
              </a:rPr>
              <a:t>We observed that bike rental count is high during working days</a:t>
            </a:r>
          </a:p>
          <a:p>
            <a:pPr marL="114300" indent="0" algn="l">
              <a:buNone/>
            </a:pPr>
            <a:r>
              <a:rPr lang="en-US" b="1" dirty="0">
                <a:solidFill>
                  <a:srgbClr val="00B050"/>
                </a:solidFill>
                <a:latin typeface="Montserrat-Bold"/>
              </a:rPr>
              <a:t>     </a:t>
            </a:r>
            <a:r>
              <a:rPr lang="en-US" b="1" i="0" u="none" strike="noStrike" baseline="0" dirty="0">
                <a:solidFill>
                  <a:srgbClr val="00B050"/>
                </a:solidFill>
                <a:latin typeface="Montserrat-Bold"/>
              </a:rPr>
              <a:t> than nonworking day.</a:t>
            </a:r>
          </a:p>
          <a:p>
            <a:pPr marL="114300" indent="0" algn="l">
              <a:buNone/>
            </a:pPr>
            <a:r>
              <a:rPr lang="en-US" b="0" i="0" u="none" strike="noStrike" baseline="0" dirty="0">
                <a:solidFill>
                  <a:schemeClr val="tx1"/>
                </a:solidFill>
                <a:latin typeface="MS-PGothic"/>
              </a:rPr>
              <a:t>➢   </a:t>
            </a:r>
            <a:r>
              <a:rPr lang="en-US" b="1" i="0" u="none" strike="noStrike" baseline="0" dirty="0">
                <a:solidFill>
                  <a:srgbClr val="00B050"/>
                </a:solidFill>
                <a:latin typeface="Montserrat-Bold"/>
              </a:rPr>
              <a:t>We see that people generally prefer to bike at moderate to high</a:t>
            </a:r>
          </a:p>
          <a:p>
            <a:pPr marL="114300" indent="0" algn="l">
              <a:buNone/>
            </a:pPr>
            <a:r>
              <a:rPr lang="en-US" b="1" dirty="0">
                <a:solidFill>
                  <a:srgbClr val="00B050"/>
                </a:solidFill>
                <a:latin typeface="Montserrat-Bold"/>
              </a:rPr>
              <a:t>     </a:t>
            </a:r>
            <a:r>
              <a:rPr lang="en-US" b="1" i="0" u="none" strike="noStrike" baseline="0" dirty="0">
                <a:solidFill>
                  <a:srgbClr val="00B050"/>
                </a:solidFill>
                <a:latin typeface="Montserrat-Bold"/>
              </a:rPr>
              <a:t> temperatures, and when little windy</a:t>
            </a:r>
          </a:p>
          <a:p>
            <a:pPr marL="114300" indent="0" algn="l">
              <a:buNone/>
            </a:pPr>
            <a:r>
              <a:rPr lang="en-US" b="0" i="0" u="none" strike="noStrike" baseline="0" dirty="0">
                <a:solidFill>
                  <a:schemeClr val="tx1"/>
                </a:solidFill>
                <a:latin typeface="MS-PGothic"/>
              </a:rPr>
              <a:t>➢   </a:t>
            </a:r>
            <a:r>
              <a:rPr lang="en-US" b="1" i="0" u="none" strike="noStrike" baseline="0" dirty="0">
                <a:solidFill>
                  <a:srgbClr val="00B050"/>
                </a:solidFill>
                <a:latin typeface="Montserrat-Bold"/>
              </a:rPr>
              <a:t>It is observed that highest number bike rentals counts in</a:t>
            </a:r>
          </a:p>
          <a:p>
            <a:pPr marL="114300" indent="0" algn="l">
              <a:buNone/>
            </a:pPr>
            <a:r>
              <a:rPr lang="en-US" b="1" dirty="0">
                <a:solidFill>
                  <a:srgbClr val="00B050"/>
                </a:solidFill>
                <a:latin typeface="Montserrat-Bold"/>
              </a:rPr>
              <a:t>    </a:t>
            </a:r>
            <a:r>
              <a:rPr lang="en-US" b="1" i="0" u="none" strike="noStrike" baseline="0" dirty="0">
                <a:solidFill>
                  <a:srgbClr val="00B050"/>
                </a:solidFill>
                <a:latin typeface="Montserrat-Bold"/>
              </a:rPr>
              <a:t> Autumn &amp; Summer seasons &amp; the lowest in winter season. We</a:t>
            </a:r>
          </a:p>
          <a:p>
            <a:pPr marL="114300" indent="0" algn="l">
              <a:buNone/>
            </a:pPr>
            <a:r>
              <a:rPr lang="en-US" b="1" dirty="0">
                <a:solidFill>
                  <a:srgbClr val="00B050"/>
                </a:solidFill>
                <a:latin typeface="Montserrat-Bold"/>
              </a:rPr>
              <a:t>    </a:t>
            </a:r>
            <a:r>
              <a:rPr lang="en-US" b="1" i="0" u="none" strike="noStrike" baseline="0" dirty="0">
                <a:solidFill>
                  <a:srgbClr val="00B050"/>
                </a:solidFill>
                <a:latin typeface="Montserrat-Bold"/>
              </a:rPr>
              <a:t> observed that the highest number of bike rentals on a clear day</a:t>
            </a:r>
          </a:p>
          <a:p>
            <a:pPr marL="114300" indent="0" algn="l">
              <a:buNone/>
            </a:pPr>
            <a:r>
              <a:rPr lang="en-US" b="1" dirty="0">
                <a:solidFill>
                  <a:srgbClr val="00B050"/>
                </a:solidFill>
                <a:latin typeface="Montserrat-Bold"/>
              </a:rPr>
              <a:t>    </a:t>
            </a:r>
            <a:r>
              <a:rPr lang="en-US" b="1" i="0" u="none" strike="noStrike" baseline="0" dirty="0">
                <a:solidFill>
                  <a:srgbClr val="00B050"/>
                </a:solidFill>
                <a:latin typeface="Montserrat-Bold"/>
              </a:rPr>
              <a:t> and the lowest on a snowy or rainy day. We observed that with</a:t>
            </a:r>
          </a:p>
          <a:p>
            <a:pPr marL="114300" indent="0" algn="l">
              <a:buNone/>
            </a:pPr>
            <a:r>
              <a:rPr lang="en-US" b="1" dirty="0">
                <a:solidFill>
                  <a:srgbClr val="00B050"/>
                </a:solidFill>
                <a:latin typeface="Montserrat-Bold"/>
              </a:rPr>
              <a:t>    </a:t>
            </a:r>
            <a:r>
              <a:rPr lang="en-US" b="1" i="0" u="none" strike="noStrike" baseline="0" dirty="0">
                <a:solidFill>
                  <a:srgbClr val="00B050"/>
                </a:solidFill>
                <a:latin typeface="Montserrat-Bold"/>
              </a:rPr>
              <a:t> increasing humidity, the number of bike rental counts decreases.</a:t>
            </a:r>
            <a:endParaRPr lang="en-US" dirty="0">
              <a:solidFill>
                <a:srgbClr val="00B050"/>
              </a:solidFill>
            </a:endParaRPr>
          </a:p>
        </p:txBody>
      </p:sp>
    </p:spTree>
    <p:extLst>
      <p:ext uri="{BB962C8B-B14F-4D97-AF65-F5344CB8AC3E}">
        <p14:creationId xmlns:p14="http://schemas.microsoft.com/office/powerpoint/2010/main" val="3180394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0041-8153-D82E-47AD-2BC2B43277EE}"/>
              </a:ext>
            </a:extLst>
          </p:cNvPr>
          <p:cNvSpPr>
            <a:spLocks noGrp="1"/>
          </p:cNvSpPr>
          <p:nvPr>
            <p:ph type="title"/>
          </p:nvPr>
        </p:nvSpPr>
        <p:spPr>
          <a:xfrm>
            <a:off x="311700" y="95620"/>
            <a:ext cx="8208900" cy="572700"/>
          </a:xfrm>
        </p:spPr>
        <p:txBody>
          <a:bodyPr/>
          <a:lstStyle/>
          <a:p>
            <a:r>
              <a:rPr lang="en-US" sz="3600" b="1" i="0" u="none" strike="noStrike" baseline="0" dirty="0">
                <a:solidFill>
                  <a:srgbClr val="CD0000"/>
                </a:solidFill>
                <a:latin typeface="Montserrat-Bold"/>
              </a:rPr>
              <a:t>                   CONCLUSION</a:t>
            </a:r>
            <a:endParaRPr lang="en-US" sz="3600" dirty="0"/>
          </a:p>
        </p:txBody>
      </p:sp>
      <p:sp>
        <p:nvSpPr>
          <p:cNvPr id="3" name="Text Placeholder 2">
            <a:extLst>
              <a:ext uri="{FF2B5EF4-FFF2-40B4-BE49-F238E27FC236}">
                <a16:creationId xmlns:a16="http://schemas.microsoft.com/office/drawing/2014/main" id="{DC95CBA2-3B63-47D3-96F3-077F1D037ACF}"/>
              </a:ext>
            </a:extLst>
          </p:cNvPr>
          <p:cNvSpPr>
            <a:spLocks noGrp="1"/>
          </p:cNvSpPr>
          <p:nvPr>
            <p:ph type="body" idx="1"/>
          </p:nvPr>
        </p:nvSpPr>
        <p:spPr>
          <a:xfrm>
            <a:off x="311700" y="884664"/>
            <a:ext cx="8520600" cy="416321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r>
              <a:rPr lang="en-US" sz="1600" b="0" i="0" u="none" strike="noStrike" baseline="0" dirty="0">
                <a:solidFill>
                  <a:schemeClr val="tx1"/>
                </a:solidFill>
                <a:latin typeface="MS-PGothic"/>
              </a:rPr>
              <a:t>➢</a:t>
            </a:r>
            <a:r>
              <a:rPr lang="en-US" sz="1600" b="0" i="0" u="none" strike="noStrike" baseline="0" dirty="0">
                <a:solidFill>
                  <a:srgbClr val="0B044F"/>
                </a:solidFill>
                <a:latin typeface="MS-PGothic"/>
              </a:rPr>
              <a:t>    </a:t>
            </a:r>
            <a:r>
              <a:rPr lang="en-US" sz="1600" b="1" i="0" u="none" strike="noStrike" baseline="0" dirty="0">
                <a:solidFill>
                  <a:srgbClr val="00B050"/>
                </a:solidFill>
                <a:latin typeface="Montserrat-Bold"/>
              </a:rPr>
              <a:t>When we compare the root mean squared error and mean absolute error</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of all the models, Random forest Regressor and Gradient Boosting</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a:t>
            </a:r>
            <a:r>
              <a:rPr lang="en-US" sz="1600" b="1" i="0" u="none" strike="noStrike" baseline="0" dirty="0" err="1">
                <a:solidFill>
                  <a:srgbClr val="00B050"/>
                </a:solidFill>
                <a:latin typeface="Montserrat-Bold"/>
              </a:rPr>
              <a:t>gridsearchcv</a:t>
            </a:r>
            <a:r>
              <a:rPr lang="en-US" sz="1600" b="1" i="0" u="none" strike="noStrike" baseline="0" dirty="0">
                <a:solidFill>
                  <a:srgbClr val="00B050"/>
                </a:solidFill>
                <a:latin typeface="Montserrat-Bold"/>
              </a:rPr>
              <a:t> gives the highest R2 score of 99% and 95% respectively for</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Train Set and 92% for Test set. So, finally this model is best for predicting</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the bike rental count on daily basis.</a:t>
            </a:r>
            <a:endParaRPr lang="en-US" sz="1600" dirty="0">
              <a:solidFill>
                <a:srgbClr val="00B050"/>
              </a:solidFill>
            </a:endParaRPr>
          </a:p>
        </p:txBody>
      </p:sp>
      <p:pic>
        <p:nvPicPr>
          <p:cNvPr id="5" name="Picture 4" descr="Text&#10;&#10;Description automatically generated">
            <a:extLst>
              <a:ext uri="{FF2B5EF4-FFF2-40B4-BE49-F238E27FC236}">
                <a16:creationId xmlns:a16="http://schemas.microsoft.com/office/drawing/2014/main" id="{0811FE5E-813C-C942-D854-35FA82796955}"/>
              </a:ext>
            </a:extLst>
          </p:cNvPr>
          <p:cNvPicPr>
            <a:picLocks noChangeAspect="1"/>
          </p:cNvPicPr>
          <p:nvPr/>
        </p:nvPicPr>
        <p:blipFill>
          <a:blip r:embed="rId2"/>
          <a:stretch>
            <a:fillRect/>
          </a:stretch>
        </p:blipFill>
        <p:spPr>
          <a:xfrm>
            <a:off x="311700" y="884665"/>
            <a:ext cx="4260300" cy="2371492"/>
          </a:xfrm>
          <a:prstGeom prst="rect">
            <a:avLst/>
          </a:prstGeom>
        </p:spPr>
      </p:pic>
      <p:pic>
        <p:nvPicPr>
          <p:cNvPr id="7" name="Picture 6" descr="Text&#10;&#10;Description automatically generated">
            <a:extLst>
              <a:ext uri="{FF2B5EF4-FFF2-40B4-BE49-F238E27FC236}">
                <a16:creationId xmlns:a16="http://schemas.microsoft.com/office/drawing/2014/main" id="{49EB9E63-C81C-84BF-E34C-653F34B13DE9}"/>
              </a:ext>
            </a:extLst>
          </p:cNvPr>
          <p:cNvPicPr>
            <a:picLocks noChangeAspect="1"/>
          </p:cNvPicPr>
          <p:nvPr/>
        </p:nvPicPr>
        <p:blipFill>
          <a:blip r:embed="rId3"/>
          <a:stretch>
            <a:fillRect/>
          </a:stretch>
        </p:blipFill>
        <p:spPr>
          <a:xfrm>
            <a:off x="4572000" y="884663"/>
            <a:ext cx="4260300" cy="2371492"/>
          </a:xfrm>
          <a:prstGeom prst="rect">
            <a:avLst/>
          </a:prstGeom>
        </p:spPr>
      </p:pic>
    </p:spTree>
    <p:extLst>
      <p:ext uri="{BB962C8B-B14F-4D97-AF65-F5344CB8AC3E}">
        <p14:creationId xmlns:p14="http://schemas.microsoft.com/office/powerpoint/2010/main" val="1169420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FC43-DEEC-B8E6-BDB5-E7A49FD24A3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FE477CF-4944-A342-0557-19AD78F0BC4F}"/>
              </a:ext>
            </a:extLst>
          </p:cNvPr>
          <p:cNvSpPr>
            <a:spLocks noGrp="1"/>
          </p:cNvSpPr>
          <p:nvPr>
            <p:ph type="body" idx="1"/>
          </p:nvPr>
        </p:nvSpPr>
        <p:spPr>
          <a:xfrm>
            <a:off x="2572214" y="193288"/>
            <a:ext cx="4653775" cy="3494049"/>
          </a:xfrm>
        </p:spPr>
        <p:txBody>
          <a:bodyPr/>
          <a:lstStyle/>
          <a:p>
            <a:r>
              <a:rPr lang="en-US" dirty="0"/>
              <a:t>                                              </a:t>
            </a:r>
          </a:p>
          <a:p>
            <a:endParaRPr lang="en-US" dirty="0"/>
          </a:p>
          <a:p>
            <a:endParaRPr lang="en-US" dirty="0"/>
          </a:p>
          <a:p>
            <a:endParaRPr lang="en-US" dirty="0"/>
          </a:p>
          <a:p>
            <a:r>
              <a:rPr lang="en-US" dirty="0"/>
              <a:t>                                                </a:t>
            </a:r>
            <a:r>
              <a:rPr lang="en-US" sz="8800" b="1" dirty="0">
                <a:solidFill>
                  <a:schemeClr val="tx1"/>
                </a:solidFill>
              </a:rPr>
              <a:t>Q&amp;A</a:t>
            </a:r>
            <a:endParaRPr lang="en-US" sz="8800" b="1" dirty="0"/>
          </a:p>
          <a:p>
            <a:endParaRPr lang="en-US" dirty="0"/>
          </a:p>
          <a:p>
            <a:endParaRPr lang="en-US" dirty="0"/>
          </a:p>
          <a:p>
            <a:endParaRPr lang="en-US" dirty="0"/>
          </a:p>
          <a:p>
            <a:r>
              <a:rPr lang="en-US" sz="5400" b="1" dirty="0"/>
              <a:t>                                              </a:t>
            </a:r>
          </a:p>
        </p:txBody>
      </p:sp>
    </p:spTree>
    <p:extLst>
      <p:ext uri="{BB962C8B-B14F-4D97-AF65-F5344CB8AC3E}">
        <p14:creationId xmlns:p14="http://schemas.microsoft.com/office/powerpoint/2010/main" val="3957954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60A2-837B-1B5E-1444-65781B1DADEA}"/>
              </a:ext>
            </a:extLst>
          </p:cNvPr>
          <p:cNvSpPr>
            <a:spLocks noGrp="1"/>
          </p:cNvSpPr>
          <p:nvPr>
            <p:ph type="title"/>
          </p:nvPr>
        </p:nvSpPr>
        <p:spPr>
          <a:xfrm>
            <a:off x="311700" y="445025"/>
            <a:ext cx="8520600" cy="3859346"/>
          </a:xfrm>
        </p:spPr>
        <p:txBody>
          <a:bodyPr/>
          <a:lstStyle/>
          <a:p>
            <a:r>
              <a:rPr lang="en-US" b="1" dirty="0"/>
              <a:t>                             </a:t>
            </a:r>
            <a:br>
              <a:rPr lang="en-US" b="1" dirty="0"/>
            </a:br>
            <a:br>
              <a:rPr lang="en-US" b="1" dirty="0"/>
            </a:br>
            <a:br>
              <a:rPr lang="en-US" b="1" dirty="0"/>
            </a:br>
            <a:br>
              <a:rPr lang="en-US" b="1" dirty="0"/>
            </a:br>
            <a:r>
              <a:rPr lang="en-US" sz="4800" b="1" dirty="0"/>
              <a:t>              THANK YOU</a:t>
            </a:r>
          </a:p>
        </p:txBody>
      </p:sp>
    </p:spTree>
    <p:extLst>
      <p:ext uri="{BB962C8B-B14F-4D97-AF65-F5344CB8AC3E}">
        <p14:creationId xmlns:p14="http://schemas.microsoft.com/office/powerpoint/2010/main" val="18565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0FDF-A486-ACD4-8AF2-164BA43E5338}"/>
              </a:ext>
            </a:extLst>
          </p:cNvPr>
          <p:cNvSpPr>
            <a:spLocks noGrp="1"/>
          </p:cNvSpPr>
          <p:nvPr>
            <p:ph type="title"/>
          </p:nvPr>
        </p:nvSpPr>
        <p:spPr>
          <a:xfrm>
            <a:off x="311700" y="80751"/>
            <a:ext cx="8207069" cy="716418"/>
          </a:xfrm>
          <a:solidFill>
            <a:schemeClr val="bg2"/>
          </a:solidFill>
        </p:spPr>
        <p:txBody>
          <a:bodyPr/>
          <a:lstStyle/>
          <a:p>
            <a:r>
              <a:rPr lang="en-US" dirty="0"/>
              <a:t>                          </a:t>
            </a:r>
            <a:r>
              <a:rPr lang="en-US" sz="3600" dirty="0"/>
              <a:t>DATA SUMMARY</a:t>
            </a:r>
          </a:p>
        </p:txBody>
      </p:sp>
      <p:sp>
        <p:nvSpPr>
          <p:cNvPr id="3" name="Text Placeholder 2">
            <a:extLst>
              <a:ext uri="{FF2B5EF4-FFF2-40B4-BE49-F238E27FC236}">
                <a16:creationId xmlns:a16="http://schemas.microsoft.com/office/drawing/2014/main" id="{D00C8DB7-D395-DB0D-DD7A-CF88F0D78926}"/>
              </a:ext>
            </a:extLst>
          </p:cNvPr>
          <p:cNvSpPr>
            <a:spLocks noGrp="1"/>
          </p:cNvSpPr>
          <p:nvPr>
            <p:ph type="body" idx="1"/>
          </p:nvPr>
        </p:nvSpPr>
        <p:spPr>
          <a:xfrm>
            <a:off x="311700" y="863550"/>
            <a:ext cx="8520600" cy="4117328"/>
          </a:xfrm>
        </p:spPr>
        <p:txBody>
          <a:bodyPr/>
          <a:lstStyle/>
          <a:p>
            <a:endParaRPr lang="en-US" dirty="0"/>
          </a:p>
          <a:p>
            <a:endParaRPr lang="en-US" dirty="0"/>
          </a:p>
          <a:p>
            <a:endParaRPr lang="en-US" dirty="0"/>
          </a:p>
          <a:p>
            <a:endParaRPr lang="en-US" dirty="0"/>
          </a:p>
          <a:p>
            <a:endParaRPr lang="en-US" dirty="0"/>
          </a:p>
          <a:p>
            <a:endParaRPr lang="en-US" dirty="0"/>
          </a:p>
          <a:p>
            <a:pPr marL="114300" indent="0" algn="l">
              <a:buNone/>
            </a:pPr>
            <a:endParaRPr lang="en-US" sz="1400" b="1" dirty="0">
              <a:solidFill>
                <a:srgbClr val="0B044F"/>
              </a:solidFill>
              <a:latin typeface="Montserrat-Bold"/>
            </a:endParaRPr>
          </a:p>
          <a:p>
            <a:pPr algn="l">
              <a:buClr>
                <a:schemeClr val="tx1"/>
              </a:buClr>
              <a:buFont typeface="Wingdings" panose="05000000000000000000" pitchFamily="2" charset="2"/>
              <a:buChar char="Ø"/>
            </a:pPr>
            <a:r>
              <a:rPr lang="en-US" sz="1450" b="1" i="0" u="none" strike="noStrike" baseline="0" dirty="0">
                <a:solidFill>
                  <a:srgbClr val="00B050"/>
                </a:solidFill>
                <a:latin typeface="Montserrat-Bold"/>
              </a:rPr>
              <a:t>This Dataset contains 8760 lines and 14 columns.</a:t>
            </a:r>
          </a:p>
          <a:p>
            <a:pPr algn="l">
              <a:buClr>
                <a:schemeClr val="tx1"/>
              </a:buClr>
              <a:buFont typeface="Wingdings" panose="05000000000000000000" pitchFamily="2" charset="2"/>
              <a:buChar char="Ø"/>
            </a:pPr>
            <a:r>
              <a:rPr lang="en-US" sz="1450" b="1" i="0" u="none" strike="noStrike" baseline="0" dirty="0">
                <a:solidFill>
                  <a:srgbClr val="00B050"/>
                </a:solidFill>
                <a:latin typeface="Montserrat-Bold"/>
              </a:rPr>
              <a:t>Three categorical features ‘Seasons’, ‘Holiday’, &amp; ‘Functioning Day’.</a:t>
            </a:r>
          </a:p>
          <a:p>
            <a:pPr>
              <a:buClr>
                <a:schemeClr val="tx1"/>
              </a:buClr>
              <a:buFont typeface="Wingdings" panose="05000000000000000000" pitchFamily="2" charset="2"/>
              <a:buChar char="Ø"/>
            </a:pPr>
            <a:r>
              <a:rPr lang="en-US" sz="1450" b="1" i="0" u="none" strike="noStrike" baseline="0" dirty="0">
                <a:solidFill>
                  <a:srgbClr val="00B050"/>
                </a:solidFill>
                <a:latin typeface="Montserrat-Bold"/>
              </a:rPr>
              <a:t>One Datetime features ‘</a:t>
            </a:r>
            <a:r>
              <a:rPr lang="en-US" sz="1450" b="1" i="0" u="none" strike="noStrike" baseline="0">
                <a:solidFill>
                  <a:srgbClr val="00B050"/>
                </a:solidFill>
                <a:latin typeface="Montserrat-Bold"/>
              </a:rPr>
              <a:t>Date’</a:t>
            </a:r>
            <a:endParaRPr lang="en-US" sz="1450" b="1" i="0" u="none" strike="noStrike" baseline="0" dirty="0">
              <a:solidFill>
                <a:srgbClr val="00B050"/>
              </a:solidFill>
              <a:latin typeface="Montserrat-Bold"/>
            </a:endParaRPr>
          </a:p>
          <a:p>
            <a:pPr algn="l">
              <a:buClr>
                <a:schemeClr val="tx1"/>
              </a:buClr>
              <a:buFont typeface="Wingdings" panose="05000000000000000000" pitchFamily="2" charset="2"/>
              <a:buChar char="Ø"/>
            </a:pPr>
            <a:r>
              <a:rPr lang="en-US" sz="1450" b="1" i="0" u="none" strike="noStrike" baseline="0" dirty="0">
                <a:solidFill>
                  <a:srgbClr val="00B050"/>
                </a:solidFill>
                <a:latin typeface="Montserrat-Bold"/>
              </a:rPr>
              <a:t>We have some numerical type variables such as temperature, humidity, wind,</a:t>
            </a:r>
          </a:p>
          <a:p>
            <a:pPr algn="l"/>
            <a:r>
              <a:rPr lang="en-US" sz="1450" b="1" i="0" u="none" strike="noStrike" baseline="0" dirty="0">
                <a:solidFill>
                  <a:srgbClr val="00B050"/>
                </a:solidFill>
                <a:latin typeface="Montserrat-Bold"/>
              </a:rPr>
              <a:t>visibility, dew point temp, solar radiation, rainfall, snowfall which tells the</a:t>
            </a:r>
          </a:p>
          <a:p>
            <a:pPr algn="l"/>
            <a:r>
              <a:rPr lang="en-US" sz="1450" b="1" i="0" u="none" strike="noStrike" baseline="0" dirty="0">
                <a:solidFill>
                  <a:srgbClr val="00B050"/>
                </a:solidFill>
                <a:latin typeface="Montserrat-Bold"/>
              </a:rPr>
              <a:t>environment conditions at that particular hour of the day.</a:t>
            </a:r>
            <a:endParaRPr lang="en-US" sz="1450" dirty="0">
              <a:solidFill>
                <a:srgbClr val="00B050"/>
              </a:solidFill>
            </a:endParaRPr>
          </a:p>
        </p:txBody>
      </p:sp>
      <p:pic>
        <p:nvPicPr>
          <p:cNvPr id="5" name="Picture 4" descr="Graphical user interface, application, Teams&#10;&#10;Description automatically generated">
            <a:extLst>
              <a:ext uri="{FF2B5EF4-FFF2-40B4-BE49-F238E27FC236}">
                <a16:creationId xmlns:a16="http://schemas.microsoft.com/office/drawing/2014/main" id="{37DFB644-72C0-731D-8CFF-FDE4D3F7EE5B}"/>
              </a:ext>
            </a:extLst>
          </p:cNvPr>
          <p:cNvPicPr>
            <a:picLocks noChangeAspect="1"/>
          </p:cNvPicPr>
          <p:nvPr/>
        </p:nvPicPr>
        <p:blipFill>
          <a:blip r:embed="rId2"/>
          <a:stretch>
            <a:fillRect/>
          </a:stretch>
        </p:blipFill>
        <p:spPr>
          <a:xfrm>
            <a:off x="311699" y="863550"/>
            <a:ext cx="8520601" cy="2076546"/>
          </a:xfrm>
          <a:prstGeom prst="rect">
            <a:avLst/>
          </a:prstGeom>
        </p:spPr>
      </p:pic>
    </p:spTree>
    <p:extLst>
      <p:ext uri="{BB962C8B-B14F-4D97-AF65-F5344CB8AC3E}">
        <p14:creationId xmlns:p14="http://schemas.microsoft.com/office/powerpoint/2010/main" val="8549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26B2-D411-C0A1-1B1A-EE7385A4B31E}"/>
              </a:ext>
            </a:extLst>
          </p:cNvPr>
          <p:cNvSpPr>
            <a:spLocks noGrp="1"/>
          </p:cNvSpPr>
          <p:nvPr>
            <p:ph type="title"/>
          </p:nvPr>
        </p:nvSpPr>
        <p:spPr>
          <a:xfrm>
            <a:off x="311700" y="62072"/>
            <a:ext cx="8270508" cy="572700"/>
          </a:xfrm>
        </p:spPr>
        <p:txBody>
          <a:bodyPr/>
          <a:lstStyle/>
          <a:p>
            <a:r>
              <a:rPr lang="en-US" sz="3600" b="1" i="0" u="none" strike="noStrike" baseline="0" dirty="0">
                <a:solidFill>
                  <a:srgbClr val="CD0000"/>
                </a:solidFill>
                <a:latin typeface="Montserrat-Bold"/>
              </a:rPr>
              <a:t>            FEATURE SUMMARY</a:t>
            </a:r>
            <a:endParaRPr lang="en-US" sz="3600" dirty="0"/>
          </a:p>
        </p:txBody>
      </p:sp>
      <p:sp>
        <p:nvSpPr>
          <p:cNvPr id="3" name="Text Placeholder 2">
            <a:extLst>
              <a:ext uri="{FF2B5EF4-FFF2-40B4-BE49-F238E27FC236}">
                <a16:creationId xmlns:a16="http://schemas.microsoft.com/office/drawing/2014/main" id="{8A74FB4E-181C-4F83-441F-2EAC630582C2}"/>
              </a:ext>
            </a:extLst>
          </p:cNvPr>
          <p:cNvSpPr>
            <a:spLocks noGrp="1"/>
          </p:cNvSpPr>
          <p:nvPr>
            <p:ph type="body" idx="1"/>
          </p:nvPr>
        </p:nvSpPr>
        <p:spPr>
          <a:xfrm>
            <a:off x="311700" y="706998"/>
            <a:ext cx="8520600" cy="4374430"/>
          </a:xfrm>
        </p:spPr>
        <p:txBody>
          <a:bodyPr/>
          <a:lstStyle/>
          <a:p>
            <a:pPr marL="114300" indent="0" algn="l">
              <a:buNone/>
            </a:pPr>
            <a:r>
              <a:rPr lang="en-US" sz="1600" b="0" i="0" u="none" strike="noStrike" baseline="0" dirty="0">
                <a:solidFill>
                  <a:srgbClr val="FF0000"/>
                </a:solidFill>
                <a:latin typeface="MS-PGothic"/>
              </a:rPr>
              <a:t>➢ </a:t>
            </a:r>
            <a:r>
              <a:rPr lang="en-US" sz="1600" b="1" i="0" u="none" strike="noStrike" baseline="0" dirty="0">
                <a:solidFill>
                  <a:srgbClr val="00B050"/>
                </a:solidFill>
                <a:latin typeface="Montserrat-Bold"/>
              </a:rPr>
              <a:t>Date : Year-Month-Day</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Rented Bike Count - Count of bikes rented at each hour</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Hour - Hour of the day</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Temperature - Temperature in Celsius</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Humidity - %</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Wind Speed - m/s</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Visibility - 10m</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Dew point temperature -Celsius</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Solar radiation -MJ/m2</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Rainfall -mm</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Snowfall -cm</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Seasons -Winter, Spring, Summer, Autumn</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Holiday -Holiday/No Holiday</a:t>
            </a:r>
          </a:p>
          <a:p>
            <a:pPr marL="114300" indent="0" algn="l">
              <a:buNone/>
            </a:pPr>
            <a:r>
              <a:rPr lang="en-US" sz="1600" b="1" i="0" u="none" strike="noStrike" baseline="0" dirty="0">
                <a:solidFill>
                  <a:srgbClr val="FF0000"/>
                </a:solidFill>
                <a:latin typeface="MS-PGothic"/>
              </a:rPr>
              <a:t>➢ </a:t>
            </a:r>
            <a:r>
              <a:rPr lang="en-US" sz="1600" b="1" i="0" u="none" strike="noStrike" baseline="0" dirty="0">
                <a:solidFill>
                  <a:srgbClr val="00B050"/>
                </a:solidFill>
                <a:latin typeface="Montserrat-Bold"/>
              </a:rPr>
              <a:t>Functional Day - </a:t>
            </a:r>
            <a:r>
              <a:rPr lang="en-US" sz="1600" b="1" i="0" u="none" strike="noStrike" baseline="0" dirty="0" err="1">
                <a:solidFill>
                  <a:srgbClr val="00B050"/>
                </a:solidFill>
                <a:latin typeface="Montserrat-Bold"/>
              </a:rPr>
              <a:t>NoFunc</a:t>
            </a:r>
            <a:r>
              <a:rPr lang="en-US" sz="1600" b="1" i="0" u="none" strike="noStrike" baseline="0" dirty="0">
                <a:solidFill>
                  <a:srgbClr val="00B050"/>
                </a:solidFill>
                <a:latin typeface="Montserrat-Bold"/>
              </a:rPr>
              <a:t>(Non Functional </a:t>
            </a:r>
            <a:r>
              <a:rPr lang="en-US" sz="1600" b="1" i="0" u="none" strike="noStrike" baseline="0" dirty="0" err="1">
                <a:solidFill>
                  <a:srgbClr val="00B050"/>
                </a:solidFill>
                <a:latin typeface="Montserrat-Bold"/>
              </a:rPr>
              <a:t>Hrs</a:t>
            </a:r>
            <a:r>
              <a:rPr lang="en-US" sz="1600" b="1" i="0" u="none" strike="noStrike" baseline="0" dirty="0">
                <a:solidFill>
                  <a:srgbClr val="00B050"/>
                </a:solidFill>
                <a:latin typeface="Montserrat-Bold"/>
              </a:rPr>
              <a:t>),Fun(Functional </a:t>
            </a:r>
            <a:r>
              <a:rPr lang="en-US" sz="1600" b="1" i="0" u="none" strike="noStrike" baseline="0" dirty="0" err="1">
                <a:solidFill>
                  <a:srgbClr val="00B050"/>
                </a:solidFill>
                <a:latin typeface="Montserrat-Bold"/>
              </a:rPr>
              <a:t>Hrs</a:t>
            </a:r>
            <a:r>
              <a:rPr lang="en-US" sz="1600" b="1" i="0" u="none" strike="noStrike" baseline="0" dirty="0">
                <a:solidFill>
                  <a:srgbClr val="00B050"/>
                </a:solidFill>
                <a:latin typeface="Montserrat-Bold"/>
              </a:rPr>
              <a:t>)</a:t>
            </a:r>
            <a:endParaRPr lang="en-US" sz="1600" b="1" dirty="0">
              <a:solidFill>
                <a:srgbClr val="00B050"/>
              </a:solidFill>
            </a:endParaRPr>
          </a:p>
        </p:txBody>
      </p:sp>
    </p:spTree>
    <p:extLst>
      <p:ext uri="{BB962C8B-B14F-4D97-AF65-F5344CB8AC3E}">
        <p14:creationId xmlns:p14="http://schemas.microsoft.com/office/powerpoint/2010/main" val="310676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7CCD-07A8-DD58-C0D6-8BF08E296844}"/>
              </a:ext>
            </a:extLst>
          </p:cNvPr>
          <p:cNvSpPr>
            <a:spLocks noGrp="1"/>
          </p:cNvSpPr>
          <p:nvPr>
            <p:ph type="title"/>
          </p:nvPr>
        </p:nvSpPr>
        <p:spPr>
          <a:xfrm>
            <a:off x="311699" y="73317"/>
            <a:ext cx="8282707" cy="572700"/>
          </a:xfrm>
        </p:spPr>
        <p:txBody>
          <a:bodyPr/>
          <a:lstStyle/>
          <a:p>
            <a:r>
              <a:rPr lang="en-US" sz="3600" b="1" i="0" u="none" strike="noStrike" baseline="0" dirty="0">
                <a:solidFill>
                  <a:srgbClr val="CD0000"/>
                </a:solidFill>
                <a:latin typeface="Montserrat-Bold"/>
              </a:rPr>
              <a:t>   INSIGHTS FROM OUR DATASET</a:t>
            </a:r>
            <a:endParaRPr lang="en-US" sz="3600" dirty="0"/>
          </a:p>
        </p:txBody>
      </p:sp>
      <p:sp>
        <p:nvSpPr>
          <p:cNvPr id="3" name="Text Placeholder 2">
            <a:extLst>
              <a:ext uri="{FF2B5EF4-FFF2-40B4-BE49-F238E27FC236}">
                <a16:creationId xmlns:a16="http://schemas.microsoft.com/office/drawing/2014/main" id="{8D179A5D-C1AE-6211-D471-EF172556EDAE}"/>
              </a:ext>
            </a:extLst>
          </p:cNvPr>
          <p:cNvSpPr>
            <a:spLocks noGrp="1"/>
          </p:cNvSpPr>
          <p:nvPr>
            <p:ph type="body" idx="1"/>
          </p:nvPr>
        </p:nvSpPr>
        <p:spPr>
          <a:xfrm>
            <a:off x="311699" y="803071"/>
            <a:ext cx="8520600" cy="4267112"/>
          </a:xfrm>
        </p:spPr>
        <p:txBody>
          <a:bodyPr/>
          <a:lstStyle/>
          <a:p>
            <a:pPr marL="114300" indent="0" algn="l">
              <a:buNone/>
            </a:pPr>
            <a:r>
              <a:rPr lang="en-US" sz="1600" i="0" u="none" strike="noStrike" baseline="0" dirty="0">
                <a:solidFill>
                  <a:schemeClr val="tx1"/>
                </a:solidFill>
                <a:latin typeface="MS-PGothic"/>
              </a:rPr>
              <a:t>➢  </a:t>
            </a:r>
            <a:r>
              <a:rPr lang="en-US" sz="1600" b="1" i="0" u="none" strike="noStrike" baseline="0" dirty="0">
                <a:solidFill>
                  <a:srgbClr val="00B050"/>
                </a:solidFill>
                <a:latin typeface="Montserrat-Bold"/>
              </a:rPr>
              <a:t>There are No Missing Values present</a:t>
            </a:r>
          </a:p>
          <a:p>
            <a:pPr marL="114300" indent="0" algn="l">
              <a:buNone/>
            </a:pPr>
            <a:r>
              <a:rPr lang="en-US" sz="1600" b="1" i="0" u="none" strike="noStrike" baseline="0" dirty="0">
                <a:solidFill>
                  <a:schemeClr val="tx1"/>
                </a:solidFill>
                <a:latin typeface="MS-PGothic"/>
              </a:rPr>
              <a:t>➢  </a:t>
            </a:r>
            <a:r>
              <a:rPr lang="en-US" sz="1600" b="1" i="0" u="none" strike="noStrike" baseline="0" dirty="0">
                <a:solidFill>
                  <a:srgbClr val="00B050"/>
                </a:solidFill>
                <a:latin typeface="Montserrat-Bold"/>
              </a:rPr>
              <a:t>There are No Duplicate values present</a:t>
            </a:r>
          </a:p>
          <a:p>
            <a:pPr marL="114300" indent="0" algn="l">
              <a:buNone/>
            </a:pPr>
            <a:r>
              <a:rPr lang="en-US" sz="1600" b="1" i="0" u="none" strike="noStrike" baseline="0" dirty="0">
                <a:solidFill>
                  <a:schemeClr val="tx1"/>
                </a:solidFill>
                <a:latin typeface="MS-PGothic"/>
              </a:rPr>
              <a:t>➢  </a:t>
            </a:r>
            <a:r>
              <a:rPr lang="en-US" sz="1600" b="1" i="0" u="none" strike="noStrike" baseline="0" dirty="0">
                <a:solidFill>
                  <a:srgbClr val="00B050"/>
                </a:solidFill>
                <a:latin typeface="Montserrat-Bold"/>
              </a:rPr>
              <a:t>There are No null values.</a:t>
            </a:r>
          </a:p>
          <a:p>
            <a:pPr marL="114300" indent="0" algn="l">
              <a:buNone/>
            </a:pPr>
            <a:r>
              <a:rPr lang="en-US" sz="1600" b="1" i="0" u="none" strike="noStrike" baseline="0" dirty="0">
                <a:solidFill>
                  <a:schemeClr val="tx1"/>
                </a:solidFill>
                <a:latin typeface="MS-PGothic"/>
              </a:rPr>
              <a:t>➢  </a:t>
            </a:r>
            <a:r>
              <a:rPr lang="en-US" sz="1600" b="1" i="0" u="none" strike="noStrike" baseline="0" dirty="0">
                <a:solidFill>
                  <a:srgbClr val="00B050"/>
                </a:solidFill>
                <a:latin typeface="Montserrat-Bold"/>
              </a:rPr>
              <a:t>And finally we have 'rented bike count' variable which we need to predict</a:t>
            </a:r>
          </a:p>
          <a:p>
            <a:pPr marL="114300" indent="0" algn="l">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for new observations</a:t>
            </a:r>
          </a:p>
          <a:p>
            <a:pPr marL="114300" indent="0">
              <a:buNone/>
            </a:pPr>
            <a:r>
              <a:rPr lang="en-US" sz="1600" b="1" i="0" u="none" strike="noStrike" baseline="0" dirty="0">
                <a:solidFill>
                  <a:schemeClr val="tx1"/>
                </a:solidFill>
                <a:latin typeface="MS-PGothic"/>
              </a:rPr>
              <a:t>➢ </a:t>
            </a:r>
            <a:r>
              <a:rPr lang="en-US" sz="1600" b="1" i="0" u="none" strike="noStrike" baseline="0" dirty="0">
                <a:solidFill>
                  <a:srgbClr val="00B050"/>
                </a:solidFill>
                <a:latin typeface="Montserrat-Bold"/>
              </a:rPr>
              <a:t>The dataset shows hourly rental data for one year (1 December 2017 to 31</a:t>
            </a:r>
          </a:p>
          <a:p>
            <a:pPr marL="114300" indent="0" algn="l">
              <a:buNone/>
            </a:pPr>
            <a:r>
              <a:rPr lang="en-US" sz="1600" b="1" i="0" u="none" strike="noStrike" baseline="0" dirty="0">
                <a:solidFill>
                  <a:srgbClr val="00B050"/>
                </a:solidFill>
                <a:latin typeface="Montserrat-Bold"/>
              </a:rPr>
              <a:t>     November(2018)(365 days).we consider this as a single year data</a:t>
            </a:r>
          </a:p>
          <a:p>
            <a:pPr marL="114300" indent="0">
              <a:buNone/>
            </a:pPr>
            <a:r>
              <a:rPr lang="en-US" sz="1600" b="1" i="0" u="none" strike="noStrike" baseline="0" dirty="0">
                <a:solidFill>
                  <a:schemeClr val="tx1"/>
                </a:solidFill>
                <a:latin typeface="MS-PGothic"/>
              </a:rPr>
              <a:t>➢ </a:t>
            </a:r>
            <a:r>
              <a:rPr lang="en-US" sz="1600" b="1" i="0" u="none" strike="noStrike" baseline="0" dirty="0">
                <a:solidFill>
                  <a:srgbClr val="00B050"/>
                </a:solidFill>
                <a:latin typeface="Montserrat-Bold"/>
              </a:rPr>
              <a:t>So we convert the "date" column into 3 different column i.e., “year”,</a:t>
            </a:r>
          </a:p>
          <a:p>
            <a:pPr marL="114300" indent="0">
              <a:buNone/>
            </a:pPr>
            <a:r>
              <a:rPr lang="en-US" sz="1600" b="1" dirty="0">
                <a:solidFill>
                  <a:srgbClr val="00B050"/>
                </a:solidFill>
                <a:latin typeface="Montserrat-Bold"/>
              </a:rPr>
              <a:t>   </a:t>
            </a:r>
            <a:r>
              <a:rPr lang="en-US" sz="1600" b="1" i="0" u="none" strike="noStrike" baseline="0" dirty="0">
                <a:solidFill>
                  <a:srgbClr val="00B050"/>
                </a:solidFill>
                <a:latin typeface="Montserrat-Bold"/>
              </a:rPr>
              <a:t> “</a:t>
            </a:r>
            <a:r>
              <a:rPr lang="en-US" sz="1600" b="1" i="0" u="none" strike="noStrike" baseline="0" dirty="0" err="1">
                <a:solidFill>
                  <a:srgbClr val="00B050"/>
                </a:solidFill>
                <a:latin typeface="Montserrat-Bold"/>
              </a:rPr>
              <a:t>month”,</a:t>
            </a:r>
            <a:r>
              <a:rPr lang="en-US" sz="1600" b="1" dirty="0" err="1">
                <a:solidFill>
                  <a:srgbClr val="00B050"/>
                </a:solidFill>
                <a:latin typeface="Montserrat-Bold"/>
              </a:rPr>
              <a:t>“day</a:t>
            </a:r>
            <a:r>
              <a:rPr lang="en-US" sz="1600" b="1" dirty="0">
                <a:solidFill>
                  <a:srgbClr val="00B050"/>
                </a:solidFill>
                <a:latin typeface="Montserrat-Bold"/>
              </a:rPr>
              <a:t>”.</a:t>
            </a:r>
          </a:p>
          <a:p>
            <a:pPr marL="114300" indent="0" algn="l">
              <a:buNone/>
            </a:pPr>
            <a:r>
              <a:rPr lang="en-US" sz="1600" b="1" i="0" u="none" strike="noStrike" baseline="0" dirty="0">
                <a:solidFill>
                  <a:schemeClr val="tx1"/>
                </a:solidFill>
                <a:latin typeface="MS-PGothic"/>
              </a:rPr>
              <a:t>➢ </a:t>
            </a:r>
            <a:r>
              <a:rPr lang="en-US" sz="1600" b="1" i="0" u="none" strike="noStrike" baseline="0" dirty="0">
                <a:solidFill>
                  <a:srgbClr val="00B050"/>
                </a:solidFill>
                <a:latin typeface="Montserrat-Bold"/>
              </a:rPr>
              <a:t>We change the name of some features for our convenience , they are as</a:t>
            </a:r>
          </a:p>
          <a:p>
            <a:pPr marL="114300" indent="0" algn="l">
              <a:buNone/>
            </a:pPr>
            <a:r>
              <a:rPr lang="en-US" sz="1600" b="1" i="0" u="none" strike="noStrike" baseline="0" dirty="0">
                <a:solidFill>
                  <a:srgbClr val="00B050"/>
                </a:solidFill>
                <a:latin typeface="Montserrat-Bold"/>
              </a:rPr>
              <a:t>     below '</a:t>
            </a:r>
            <a:r>
              <a:rPr lang="en-US" sz="1600" b="1" i="0" u="none" strike="noStrike" baseline="0" dirty="0" err="1">
                <a:solidFill>
                  <a:srgbClr val="00B050"/>
                </a:solidFill>
                <a:latin typeface="Montserrat-Bold"/>
              </a:rPr>
              <a:t>Rented_Bike_Count</a:t>
            </a:r>
            <a:r>
              <a:rPr lang="en-US" sz="1600" b="1" i="0" u="none" strike="noStrike" baseline="0" dirty="0">
                <a:solidFill>
                  <a:srgbClr val="00B050"/>
                </a:solidFill>
                <a:latin typeface="Montserrat-Bold"/>
              </a:rPr>
              <a:t>', 'Hour', 'Temperature', 'Humidity', 'Windspeed’,</a:t>
            </a:r>
          </a:p>
          <a:p>
            <a:pPr marL="114300" indent="0" algn="l">
              <a:buNone/>
            </a:pPr>
            <a:r>
              <a:rPr lang="en-US" sz="1600" b="1" i="0" u="none" strike="noStrike" baseline="0" dirty="0">
                <a:solidFill>
                  <a:srgbClr val="00B050"/>
                </a:solidFill>
                <a:latin typeface="Montserrat-Bold"/>
              </a:rPr>
              <a:t>     'Visibility’,‘</a:t>
            </a:r>
            <a:r>
              <a:rPr lang="en-US" sz="1600" b="1" i="0" u="none" strike="noStrike" baseline="0" dirty="0" err="1">
                <a:solidFill>
                  <a:srgbClr val="00B050"/>
                </a:solidFill>
                <a:latin typeface="Montserrat-Bold"/>
              </a:rPr>
              <a:t>Dew_point_temperature</a:t>
            </a:r>
            <a:r>
              <a:rPr lang="en-US" sz="1600" b="1" i="0" u="none" strike="noStrike" baseline="0" dirty="0">
                <a:solidFill>
                  <a:srgbClr val="00B050"/>
                </a:solidFill>
                <a:latin typeface="Montserrat-Bold"/>
              </a:rPr>
              <a:t>', '</a:t>
            </a:r>
            <a:r>
              <a:rPr lang="en-US" sz="1600" b="1" i="0" u="none" strike="noStrike" baseline="0" dirty="0" err="1">
                <a:solidFill>
                  <a:srgbClr val="00B050"/>
                </a:solidFill>
                <a:latin typeface="Montserrat-Bold"/>
              </a:rPr>
              <a:t>Solar_Radiation</a:t>
            </a:r>
            <a:r>
              <a:rPr lang="en-US" sz="1600" b="1" i="0" u="none" strike="noStrike" baseline="0" dirty="0">
                <a:solidFill>
                  <a:srgbClr val="00B050"/>
                </a:solidFill>
                <a:latin typeface="Montserrat-Bold"/>
              </a:rPr>
              <a:t>', 'Rainfall', 'Snowfall’,</a:t>
            </a:r>
          </a:p>
          <a:p>
            <a:pPr marL="114300" indent="0" algn="l">
              <a:buNone/>
            </a:pPr>
            <a:r>
              <a:rPr lang="en-US" sz="1600" b="1" i="0" u="none" strike="noStrike" baseline="0" dirty="0">
                <a:solidFill>
                  <a:srgbClr val="00B050"/>
                </a:solidFill>
                <a:latin typeface="Montserrat-Bold"/>
              </a:rPr>
              <a:t>     'Seasons', 'Holiday’,'</a:t>
            </a:r>
            <a:r>
              <a:rPr lang="en-US" sz="1600" b="1" i="0" u="none" strike="noStrike" baseline="0" dirty="0" err="1">
                <a:solidFill>
                  <a:srgbClr val="00B050"/>
                </a:solidFill>
                <a:latin typeface="Montserrat-Bold"/>
              </a:rPr>
              <a:t>Functioning_Day</a:t>
            </a:r>
            <a:r>
              <a:rPr lang="en-US" sz="1600" b="1" i="0" u="none" strike="noStrike" baseline="0" dirty="0">
                <a:solidFill>
                  <a:srgbClr val="00B050"/>
                </a:solidFill>
                <a:latin typeface="Montserrat-Bold"/>
              </a:rPr>
              <a:t>', 'month','</a:t>
            </a:r>
            <a:r>
              <a:rPr lang="en-US" sz="1600" b="1" i="0" u="none" strike="noStrike" baseline="0" dirty="0" err="1">
                <a:solidFill>
                  <a:srgbClr val="00B050"/>
                </a:solidFill>
                <a:latin typeface="Montserrat-Bold"/>
              </a:rPr>
              <a:t>weekdays_weekend</a:t>
            </a:r>
            <a:r>
              <a:rPr lang="en-US" sz="1600" i="0" u="none" strike="noStrike" baseline="0" dirty="0">
                <a:solidFill>
                  <a:srgbClr val="00B050"/>
                </a:solidFill>
                <a:latin typeface="Montserrat-Bold"/>
              </a:rPr>
              <a:t>'</a:t>
            </a:r>
            <a:endParaRPr lang="en-US" sz="1600" dirty="0">
              <a:solidFill>
                <a:srgbClr val="00B050"/>
              </a:solidFill>
            </a:endParaRPr>
          </a:p>
        </p:txBody>
      </p:sp>
    </p:spTree>
    <p:extLst>
      <p:ext uri="{BB962C8B-B14F-4D97-AF65-F5344CB8AC3E}">
        <p14:creationId xmlns:p14="http://schemas.microsoft.com/office/powerpoint/2010/main" val="240216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7EF6-9D9B-3C54-9924-87168EA167BA}"/>
              </a:ext>
            </a:extLst>
          </p:cNvPr>
          <p:cNvSpPr>
            <a:spLocks noGrp="1"/>
          </p:cNvSpPr>
          <p:nvPr>
            <p:ph type="title"/>
          </p:nvPr>
        </p:nvSpPr>
        <p:spPr>
          <a:xfrm>
            <a:off x="311699" y="58449"/>
            <a:ext cx="8267839" cy="572700"/>
          </a:xfrm>
        </p:spPr>
        <p:txBody>
          <a:bodyPr/>
          <a:lstStyle/>
          <a:p>
            <a:r>
              <a:rPr lang="en-US" sz="3200" b="1" i="0" u="none" strike="noStrike" baseline="0" dirty="0">
                <a:solidFill>
                  <a:srgbClr val="CD0000"/>
                </a:solidFill>
                <a:latin typeface="Montserrat-Bold"/>
              </a:rPr>
              <a:t> ANALYSIS OF RENTED BIKE COLUMN</a:t>
            </a:r>
            <a:endParaRPr lang="en-US" sz="3200" dirty="0"/>
          </a:p>
        </p:txBody>
      </p:sp>
      <p:sp>
        <p:nvSpPr>
          <p:cNvPr id="3" name="Text Placeholder 2">
            <a:extLst>
              <a:ext uri="{FF2B5EF4-FFF2-40B4-BE49-F238E27FC236}">
                <a16:creationId xmlns:a16="http://schemas.microsoft.com/office/drawing/2014/main" id="{E576776E-C250-56CD-AE9C-CD7C0FDBA7D7}"/>
              </a:ext>
            </a:extLst>
          </p:cNvPr>
          <p:cNvSpPr>
            <a:spLocks noGrp="1"/>
          </p:cNvSpPr>
          <p:nvPr>
            <p:ph type="body" idx="1"/>
          </p:nvPr>
        </p:nvSpPr>
        <p:spPr>
          <a:xfrm>
            <a:off x="311699" y="721295"/>
            <a:ext cx="8520600" cy="4363756"/>
          </a:xfrm>
        </p:spPr>
        <p:txBody>
          <a:bodyPr/>
          <a:lstStyle/>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pPr marL="114300" indent="0">
              <a:buNone/>
            </a:pPr>
            <a:endParaRPr lang="en-US" dirty="0"/>
          </a:p>
          <a:p>
            <a:pPr marL="114300" indent="0" algn="l">
              <a:buNone/>
            </a:pPr>
            <a:r>
              <a:rPr lang="en-US" sz="1400" b="0" i="0" u="none" strike="noStrike" baseline="0" dirty="0">
                <a:solidFill>
                  <a:srgbClr val="FF0000"/>
                </a:solidFill>
                <a:latin typeface="MS-PGothic"/>
              </a:rPr>
              <a:t>➢  </a:t>
            </a:r>
            <a:r>
              <a:rPr lang="en-US" sz="1400" b="1" i="0" u="none" strike="noStrike" baseline="0" dirty="0">
                <a:solidFill>
                  <a:srgbClr val="00B050"/>
                </a:solidFill>
                <a:latin typeface="Montserrat-Bold"/>
              </a:rPr>
              <a:t>The above graph shows that Rented Bike Count has moderate right skewness.</a:t>
            </a:r>
          </a:p>
          <a:p>
            <a:pPr marL="114300" indent="0" algn="l">
              <a:buNone/>
            </a:pPr>
            <a:r>
              <a:rPr lang="en-US" sz="1400" b="0" i="0" u="none" strike="noStrike" baseline="0" dirty="0">
                <a:solidFill>
                  <a:srgbClr val="FF0000"/>
                </a:solidFill>
                <a:latin typeface="MS-PGothic"/>
              </a:rPr>
              <a:t>➢  </a:t>
            </a:r>
            <a:r>
              <a:rPr lang="en-US" sz="1400" b="1" i="0" u="none" strike="noStrike" baseline="0" dirty="0">
                <a:solidFill>
                  <a:srgbClr val="00B050"/>
                </a:solidFill>
                <a:latin typeface="Montserrat-Bold"/>
              </a:rPr>
              <a:t>The above boxplot shows that we have detect outliers in Rented Bike Count column</a:t>
            </a:r>
          </a:p>
          <a:p>
            <a:pPr marL="114300" indent="0" algn="l">
              <a:buNone/>
            </a:pPr>
            <a:r>
              <a:rPr lang="en-US" sz="1400" b="0" i="0" u="none" strike="noStrike" baseline="0" dirty="0">
                <a:solidFill>
                  <a:srgbClr val="FF0000"/>
                </a:solidFill>
                <a:latin typeface="MS-PGothic"/>
              </a:rPr>
              <a:t>➢  </a:t>
            </a:r>
            <a:r>
              <a:rPr lang="en-US" sz="1400" b="1" i="0" u="none" strike="noStrike" baseline="0" dirty="0">
                <a:solidFill>
                  <a:srgbClr val="00B050"/>
                </a:solidFill>
                <a:latin typeface="Montserrat-Bold"/>
              </a:rPr>
              <a:t>Since the assumption of linear regression is that 'the distribution of</a:t>
            </a:r>
          </a:p>
          <a:p>
            <a:pPr marL="114300" indent="0" algn="l">
              <a:buNone/>
            </a:pPr>
            <a:r>
              <a:rPr lang="en-US" sz="1400" b="1" dirty="0">
                <a:solidFill>
                  <a:srgbClr val="00B050"/>
                </a:solidFill>
                <a:latin typeface="Montserrat-Bold"/>
              </a:rPr>
              <a:t>   </a:t>
            </a:r>
            <a:r>
              <a:rPr lang="en-US" sz="1400" b="1" i="0" u="none" strike="noStrike" baseline="0" dirty="0">
                <a:solidFill>
                  <a:srgbClr val="00B050"/>
                </a:solidFill>
                <a:latin typeface="Montserrat-Bold"/>
              </a:rPr>
              <a:t> dependent</a:t>
            </a:r>
            <a:r>
              <a:rPr lang="en-US" sz="1400" b="1" i="0" u="none" strike="noStrike" baseline="0" dirty="0">
                <a:solidFill>
                  <a:srgbClr val="FF0000"/>
                </a:solidFill>
                <a:latin typeface="Montserrat-Bold"/>
              </a:rPr>
              <a:t> </a:t>
            </a:r>
            <a:r>
              <a:rPr lang="en-US" sz="1400" b="1" i="0" u="none" strike="noStrike" baseline="0" dirty="0">
                <a:solidFill>
                  <a:srgbClr val="00B050"/>
                </a:solidFill>
                <a:latin typeface="Montserrat-Bold"/>
              </a:rPr>
              <a:t>variable has to be normal', so we should perform Square root</a:t>
            </a:r>
          </a:p>
          <a:p>
            <a:pPr marL="114300" indent="0" algn="l">
              <a:buNone/>
            </a:pPr>
            <a:r>
              <a:rPr lang="en-US" sz="1400" b="1" dirty="0">
                <a:solidFill>
                  <a:srgbClr val="00B050"/>
                </a:solidFill>
                <a:latin typeface="Montserrat-Bold"/>
              </a:rPr>
              <a:t>   </a:t>
            </a:r>
            <a:r>
              <a:rPr lang="en-US" sz="1400" b="1" i="0" u="none" strike="noStrike" baseline="0" dirty="0">
                <a:solidFill>
                  <a:srgbClr val="00B050"/>
                </a:solidFill>
                <a:latin typeface="Montserrat-Bold"/>
              </a:rPr>
              <a:t> operation to make it normal</a:t>
            </a:r>
            <a:endParaRPr lang="en-US" sz="1400" dirty="0">
              <a:solidFill>
                <a:srgbClr val="00B050"/>
              </a:solidFill>
            </a:endParaRPr>
          </a:p>
        </p:txBody>
      </p:sp>
      <p:pic>
        <p:nvPicPr>
          <p:cNvPr id="5" name="Picture 4" descr="Chart, histogram&#10;&#10;Description automatically generated">
            <a:extLst>
              <a:ext uri="{FF2B5EF4-FFF2-40B4-BE49-F238E27FC236}">
                <a16:creationId xmlns:a16="http://schemas.microsoft.com/office/drawing/2014/main" id="{E2457C90-090B-0DBC-D33D-364EEAC4AE1C}"/>
              </a:ext>
            </a:extLst>
          </p:cNvPr>
          <p:cNvPicPr>
            <a:picLocks noChangeAspect="1"/>
          </p:cNvPicPr>
          <p:nvPr/>
        </p:nvPicPr>
        <p:blipFill>
          <a:blip r:embed="rId2"/>
          <a:stretch>
            <a:fillRect/>
          </a:stretch>
        </p:blipFill>
        <p:spPr>
          <a:xfrm>
            <a:off x="443669" y="780768"/>
            <a:ext cx="3734321" cy="2415916"/>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735FD433-7BF4-99A8-3E39-1CF924ED5E44}"/>
              </a:ext>
            </a:extLst>
          </p:cNvPr>
          <p:cNvPicPr>
            <a:picLocks noChangeAspect="1"/>
          </p:cNvPicPr>
          <p:nvPr/>
        </p:nvPicPr>
        <p:blipFill>
          <a:blip r:embed="rId3"/>
          <a:stretch>
            <a:fillRect/>
          </a:stretch>
        </p:blipFill>
        <p:spPr>
          <a:xfrm>
            <a:off x="4571999" y="780768"/>
            <a:ext cx="3866291" cy="2415916"/>
          </a:xfrm>
          <a:prstGeom prst="rect">
            <a:avLst/>
          </a:prstGeom>
        </p:spPr>
      </p:pic>
    </p:spTree>
    <p:extLst>
      <p:ext uri="{BB962C8B-B14F-4D97-AF65-F5344CB8AC3E}">
        <p14:creationId xmlns:p14="http://schemas.microsoft.com/office/powerpoint/2010/main" val="418880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954C-81CE-7E88-4E2D-4270B34E4E3B}"/>
              </a:ext>
            </a:extLst>
          </p:cNvPr>
          <p:cNvSpPr>
            <a:spLocks noGrp="1"/>
          </p:cNvSpPr>
          <p:nvPr>
            <p:ph type="title"/>
          </p:nvPr>
        </p:nvSpPr>
        <p:spPr>
          <a:xfrm>
            <a:off x="311699" y="88186"/>
            <a:ext cx="8267839" cy="572700"/>
          </a:xfrm>
        </p:spPr>
        <p:txBody>
          <a:bodyPr/>
          <a:lstStyle/>
          <a:p>
            <a:r>
              <a:rPr lang="en-US" sz="3200" b="1" i="0" u="none" strike="noStrike" baseline="0" dirty="0">
                <a:solidFill>
                  <a:srgbClr val="CD0000"/>
                </a:solidFill>
                <a:latin typeface="Montserrat-Bold"/>
              </a:rPr>
              <a:t> ANALYSIS OF RENTED BIKE COLUMN</a:t>
            </a:r>
            <a:endParaRPr lang="en-US" sz="3200" dirty="0"/>
          </a:p>
        </p:txBody>
      </p:sp>
      <p:sp>
        <p:nvSpPr>
          <p:cNvPr id="3" name="Text Placeholder 2">
            <a:extLst>
              <a:ext uri="{FF2B5EF4-FFF2-40B4-BE49-F238E27FC236}">
                <a16:creationId xmlns:a16="http://schemas.microsoft.com/office/drawing/2014/main" id="{F5DB48B2-5915-D195-0143-8560C7B7E91F}"/>
              </a:ext>
            </a:extLst>
          </p:cNvPr>
          <p:cNvSpPr>
            <a:spLocks noGrp="1"/>
          </p:cNvSpPr>
          <p:nvPr>
            <p:ph type="body" idx="1"/>
          </p:nvPr>
        </p:nvSpPr>
        <p:spPr>
          <a:xfrm>
            <a:off x="252227" y="713860"/>
            <a:ext cx="8520600" cy="434145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r>
              <a:rPr lang="en-US" sz="1800" b="0" i="0" u="none" strike="noStrike" baseline="0" dirty="0">
                <a:solidFill>
                  <a:schemeClr val="tx1"/>
                </a:solidFill>
                <a:latin typeface="MS-PGothic"/>
              </a:rPr>
              <a:t>➢ </a:t>
            </a:r>
            <a:r>
              <a:rPr lang="en-US" sz="1800" b="1" i="0" u="none" strike="noStrike" baseline="0" dirty="0">
                <a:solidFill>
                  <a:srgbClr val="00B050"/>
                </a:solidFill>
                <a:latin typeface="Montserrat-Bold"/>
              </a:rPr>
              <a:t>After applying Square root to the skewed Rented Bike Count,</a:t>
            </a:r>
          </a:p>
          <a:p>
            <a:pPr marL="114300" indent="0" algn="l">
              <a:buNone/>
            </a:pPr>
            <a:r>
              <a:rPr lang="en-US" b="1" dirty="0">
                <a:solidFill>
                  <a:schemeClr val="tx1"/>
                </a:solidFill>
                <a:latin typeface="Montserrat-Bold"/>
              </a:rPr>
              <a:t> </a:t>
            </a:r>
            <a:r>
              <a:rPr lang="en-US" sz="1800" b="1" i="0" u="none" strike="noStrike" baseline="0" dirty="0">
                <a:solidFill>
                  <a:schemeClr val="tx1"/>
                </a:solidFill>
                <a:latin typeface="Montserrat-Bold"/>
              </a:rPr>
              <a:t>   </a:t>
            </a:r>
            <a:r>
              <a:rPr lang="en-US" sz="1800" b="1" i="0" u="none" strike="noStrike" baseline="0" dirty="0">
                <a:solidFill>
                  <a:srgbClr val="00B050"/>
                </a:solidFill>
                <a:latin typeface="Montserrat-Bold"/>
              </a:rPr>
              <a:t>here we get almost normal distribution.</a:t>
            </a:r>
          </a:p>
          <a:p>
            <a:pPr marL="114300" indent="0" algn="l">
              <a:buNone/>
            </a:pPr>
            <a:r>
              <a:rPr lang="en-US" sz="1800" b="0" i="0" u="none" strike="noStrike" baseline="0" dirty="0">
                <a:solidFill>
                  <a:schemeClr val="tx1"/>
                </a:solidFill>
                <a:latin typeface="MS-PGothic"/>
              </a:rPr>
              <a:t>➢ </a:t>
            </a:r>
            <a:r>
              <a:rPr lang="en-US" sz="1800" b="1" i="0" u="none" strike="noStrike" baseline="0" dirty="0">
                <a:solidFill>
                  <a:srgbClr val="00B050"/>
                </a:solidFill>
                <a:latin typeface="Montserrat-Bold"/>
              </a:rPr>
              <a:t>After applying Square root to the Rented Bike Count column, we</a:t>
            </a:r>
          </a:p>
          <a:p>
            <a:pPr marL="114300" indent="0" algn="l">
              <a:buNone/>
            </a:pPr>
            <a:r>
              <a:rPr lang="en-US" b="1" dirty="0">
                <a:solidFill>
                  <a:schemeClr val="tx1"/>
                </a:solidFill>
                <a:latin typeface="Montserrat-Bold"/>
              </a:rPr>
              <a:t>   </a:t>
            </a:r>
            <a:r>
              <a:rPr lang="en-US" sz="1800" b="1" i="0" u="none" strike="noStrike" baseline="0" dirty="0">
                <a:solidFill>
                  <a:schemeClr val="tx1"/>
                </a:solidFill>
                <a:latin typeface="Montserrat-Bold"/>
              </a:rPr>
              <a:t> </a:t>
            </a:r>
            <a:r>
              <a:rPr lang="en-US" sz="1800" b="1" i="0" u="none" strike="noStrike" baseline="0" dirty="0">
                <a:solidFill>
                  <a:srgbClr val="00B050"/>
                </a:solidFill>
                <a:latin typeface="Montserrat-Bold"/>
              </a:rPr>
              <a:t>find that there is no outliers present</a:t>
            </a:r>
            <a:endParaRPr lang="en-US" dirty="0">
              <a:solidFill>
                <a:srgbClr val="00B050"/>
              </a:solidFill>
            </a:endParaRPr>
          </a:p>
        </p:txBody>
      </p:sp>
      <p:pic>
        <p:nvPicPr>
          <p:cNvPr id="5" name="Picture 4" descr="Chart, histogram&#10;&#10;Description automatically generated">
            <a:extLst>
              <a:ext uri="{FF2B5EF4-FFF2-40B4-BE49-F238E27FC236}">
                <a16:creationId xmlns:a16="http://schemas.microsoft.com/office/drawing/2014/main" id="{456188D3-0CF8-DAD2-395F-E6D02AF0EA1E}"/>
              </a:ext>
            </a:extLst>
          </p:cNvPr>
          <p:cNvPicPr>
            <a:picLocks noChangeAspect="1"/>
          </p:cNvPicPr>
          <p:nvPr/>
        </p:nvPicPr>
        <p:blipFill>
          <a:blip r:embed="rId2"/>
          <a:stretch>
            <a:fillRect/>
          </a:stretch>
        </p:blipFill>
        <p:spPr>
          <a:xfrm>
            <a:off x="296832" y="713860"/>
            <a:ext cx="4171090" cy="2780371"/>
          </a:xfrm>
          <a:prstGeom prst="rect">
            <a:avLst/>
          </a:prstGeom>
        </p:spPr>
      </p:pic>
      <p:pic>
        <p:nvPicPr>
          <p:cNvPr id="7" name="Picture 6" descr="Chart, histogram&#10;&#10;Description automatically generated">
            <a:extLst>
              <a:ext uri="{FF2B5EF4-FFF2-40B4-BE49-F238E27FC236}">
                <a16:creationId xmlns:a16="http://schemas.microsoft.com/office/drawing/2014/main" id="{5B7B9201-DE98-F4AF-5466-AF7B3C621E50}"/>
              </a:ext>
            </a:extLst>
          </p:cNvPr>
          <p:cNvPicPr>
            <a:picLocks noChangeAspect="1"/>
          </p:cNvPicPr>
          <p:nvPr/>
        </p:nvPicPr>
        <p:blipFill>
          <a:blip r:embed="rId3"/>
          <a:stretch>
            <a:fillRect/>
          </a:stretch>
        </p:blipFill>
        <p:spPr>
          <a:xfrm>
            <a:off x="4512526" y="713859"/>
            <a:ext cx="4304905" cy="2780371"/>
          </a:xfrm>
          <a:prstGeom prst="rect">
            <a:avLst/>
          </a:prstGeom>
        </p:spPr>
      </p:pic>
    </p:spTree>
    <p:extLst>
      <p:ext uri="{BB962C8B-B14F-4D97-AF65-F5344CB8AC3E}">
        <p14:creationId xmlns:p14="http://schemas.microsoft.com/office/powerpoint/2010/main" val="329718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69FB-54BF-3D0E-FB9E-97FD45CF6CA9}"/>
              </a:ext>
            </a:extLst>
          </p:cNvPr>
          <p:cNvSpPr>
            <a:spLocks noGrp="1"/>
          </p:cNvSpPr>
          <p:nvPr>
            <p:ph type="title"/>
          </p:nvPr>
        </p:nvSpPr>
        <p:spPr>
          <a:xfrm>
            <a:off x="311699" y="88186"/>
            <a:ext cx="8267839" cy="572700"/>
          </a:xfrm>
        </p:spPr>
        <p:txBody>
          <a:bodyPr/>
          <a:lstStyle/>
          <a:p>
            <a:r>
              <a:rPr lang="en-US" sz="3600" b="1" i="0" u="none" strike="noStrike" baseline="0" dirty="0">
                <a:solidFill>
                  <a:srgbClr val="CD0000"/>
                </a:solidFill>
                <a:latin typeface="Montserrat-Bold"/>
              </a:rPr>
              <a:t>  ANALYSIS OF MONTH VARIABLE</a:t>
            </a:r>
            <a:endParaRPr lang="en-US" sz="3600" dirty="0"/>
          </a:p>
        </p:txBody>
      </p:sp>
      <p:sp>
        <p:nvSpPr>
          <p:cNvPr id="3" name="Text Placeholder 2">
            <a:extLst>
              <a:ext uri="{FF2B5EF4-FFF2-40B4-BE49-F238E27FC236}">
                <a16:creationId xmlns:a16="http://schemas.microsoft.com/office/drawing/2014/main" id="{A47B6B77-AF32-D792-81F3-0867EF48C94F}"/>
              </a:ext>
            </a:extLst>
          </p:cNvPr>
          <p:cNvSpPr>
            <a:spLocks noGrp="1"/>
          </p:cNvSpPr>
          <p:nvPr>
            <p:ph type="body" idx="1"/>
          </p:nvPr>
        </p:nvSpPr>
        <p:spPr>
          <a:xfrm>
            <a:off x="244792" y="728728"/>
            <a:ext cx="8520600" cy="441477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lgn="l">
              <a:buNone/>
            </a:pPr>
            <a:endParaRPr lang="en-US" sz="1800" b="0" i="0" u="none" strike="noStrike" baseline="0" dirty="0">
              <a:solidFill>
                <a:srgbClr val="0B044F"/>
              </a:solidFill>
              <a:latin typeface="MS-PGothic"/>
            </a:endParaRPr>
          </a:p>
          <a:p>
            <a:pPr marL="114300" indent="0" algn="l">
              <a:buNone/>
            </a:pPr>
            <a:r>
              <a:rPr lang="en-US" sz="1600" b="0" i="0" u="none" strike="noStrike" baseline="0" dirty="0">
                <a:solidFill>
                  <a:schemeClr val="tx1"/>
                </a:solidFill>
                <a:latin typeface="MS-PGothic"/>
              </a:rPr>
              <a:t>➢ </a:t>
            </a:r>
            <a:r>
              <a:rPr lang="en-US" sz="1600" b="1" i="0" u="none" strike="noStrike" baseline="0" dirty="0">
                <a:solidFill>
                  <a:srgbClr val="00B050"/>
                </a:solidFill>
                <a:latin typeface="Montserrat-Bold"/>
              </a:rPr>
              <a:t>From the above bar plot we can clearly say that from the month</a:t>
            </a:r>
          </a:p>
          <a:p>
            <a:pPr marL="114300" indent="0" algn="l">
              <a:buNone/>
            </a:pPr>
            <a:r>
              <a:rPr lang="en-US" sz="1600" b="1" i="0" u="none" strike="noStrike" baseline="0" dirty="0">
                <a:solidFill>
                  <a:schemeClr val="tx1"/>
                </a:solidFill>
                <a:latin typeface="Montserrat-Bold"/>
              </a:rPr>
              <a:t>    </a:t>
            </a:r>
            <a:r>
              <a:rPr lang="en-US" sz="1600" b="1" i="0" u="none" strike="noStrike" baseline="0" dirty="0">
                <a:solidFill>
                  <a:srgbClr val="00B050"/>
                </a:solidFill>
                <a:latin typeface="Montserrat-Bold"/>
              </a:rPr>
              <a:t>5  to 10 the demand of the rented bike is high as compared to</a:t>
            </a:r>
          </a:p>
          <a:p>
            <a:pPr marL="114300" indent="0" algn="l">
              <a:buNone/>
            </a:pPr>
            <a:r>
              <a:rPr lang="en-US" sz="1600" b="1" dirty="0">
                <a:solidFill>
                  <a:schemeClr val="tx1"/>
                </a:solidFill>
                <a:latin typeface="Montserrat-Bold"/>
              </a:rPr>
              <a:t> </a:t>
            </a:r>
            <a:r>
              <a:rPr lang="en-US" sz="1600" b="1" i="0" u="none" strike="noStrike" baseline="0" dirty="0">
                <a:solidFill>
                  <a:schemeClr val="tx1"/>
                </a:solidFill>
                <a:latin typeface="Montserrat-Bold"/>
              </a:rPr>
              <a:t>  </a:t>
            </a:r>
            <a:r>
              <a:rPr lang="en-US" sz="1600" b="1" i="0" u="none" strike="noStrike" baseline="0" dirty="0">
                <a:solidFill>
                  <a:srgbClr val="00B050"/>
                </a:solidFill>
                <a:latin typeface="Montserrat-Bold"/>
              </a:rPr>
              <a:t>other months. These months are coming inside the summer</a:t>
            </a:r>
          </a:p>
          <a:p>
            <a:pPr marL="114300" indent="0" algn="l">
              <a:buNone/>
            </a:pPr>
            <a:r>
              <a:rPr lang="en-US" sz="1600" b="1" dirty="0">
                <a:solidFill>
                  <a:schemeClr val="tx1"/>
                </a:solidFill>
                <a:latin typeface="Montserrat-Bold"/>
              </a:rPr>
              <a:t> </a:t>
            </a:r>
            <a:r>
              <a:rPr lang="en-US" sz="1600" b="1" i="0" u="none" strike="noStrike" baseline="0" dirty="0">
                <a:solidFill>
                  <a:schemeClr val="tx1"/>
                </a:solidFill>
                <a:latin typeface="Montserrat-Bold"/>
              </a:rPr>
              <a:t>  </a:t>
            </a:r>
            <a:r>
              <a:rPr lang="en-US" sz="1600" b="1" i="0" u="none" strike="noStrike" baseline="0" dirty="0">
                <a:solidFill>
                  <a:srgbClr val="00B050"/>
                </a:solidFill>
                <a:latin typeface="Montserrat-Bold"/>
              </a:rPr>
              <a:t>season.</a:t>
            </a:r>
            <a:endParaRPr lang="en-US" sz="1600" dirty="0">
              <a:solidFill>
                <a:srgbClr val="00B050"/>
              </a:solidFill>
            </a:endParaRPr>
          </a:p>
        </p:txBody>
      </p:sp>
      <p:pic>
        <p:nvPicPr>
          <p:cNvPr id="5" name="Picture 4" descr="Chart, bar chart&#10;&#10;Description automatically generated">
            <a:extLst>
              <a:ext uri="{FF2B5EF4-FFF2-40B4-BE49-F238E27FC236}">
                <a16:creationId xmlns:a16="http://schemas.microsoft.com/office/drawing/2014/main" id="{886B616D-F5BA-B53B-113E-3EEBFD955246}"/>
              </a:ext>
            </a:extLst>
          </p:cNvPr>
          <p:cNvPicPr>
            <a:picLocks noChangeAspect="1"/>
          </p:cNvPicPr>
          <p:nvPr/>
        </p:nvPicPr>
        <p:blipFill>
          <a:blip r:embed="rId2"/>
          <a:stretch>
            <a:fillRect/>
          </a:stretch>
        </p:blipFill>
        <p:spPr>
          <a:xfrm>
            <a:off x="244792" y="728728"/>
            <a:ext cx="8520600" cy="2958610"/>
          </a:xfrm>
          <a:prstGeom prst="rect">
            <a:avLst/>
          </a:prstGeom>
        </p:spPr>
      </p:pic>
    </p:spTree>
    <p:extLst>
      <p:ext uri="{BB962C8B-B14F-4D97-AF65-F5344CB8AC3E}">
        <p14:creationId xmlns:p14="http://schemas.microsoft.com/office/powerpoint/2010/main" val="64953747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4FADCF59E5904D88FE053DDCE86FE1" ma:contentTypeVersion="2" ma:contentTypeDescription="Create a new document." ma:contentTypeScope="" ma:versionID="dd3d3fc05663fdd207a61ac60e0d5770">
  <xsd:schema xmlns:xsd="http://www.w3.org/2001/XMLSchema" xmlns:xs="http://www.w3.org/2001/XMLSchema" xmlns:p="http://schemas.microsoft.com/office/2006/metadata/properties" xmlns:ns3="4d6b61a0-2c5b-4731-8516-c678b0030b67" targetNamespace="http://schemas.microsoft.com/office/2006/metadata/properties" ma:root="true" ma:fieldsID="70b6ebcebd3809fe267016a5ae8c7bb6" ns3:_="">
    <xsd:import namespace="4d6b61a0-2c5b-4731-8516-c678b0030b6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b61a0-2c5b-4731-8516-c678b0030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99C235-AA0D-4387-850E-9564859BC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b61a0-2c5b-4731-8516-c678b0030b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C0C928-91B0-492C-BF21-9A50A07703A9}">
  <ds:schemaRefs>
    <ds:schemaRef ds:uri="http://schemas.microsoft.com/sharepoint/v3/contenttype/forms"/>
  </ds:schemaRefs>
</ds:datastoreItem>
</file>

<file path=customXml/itemProps3.xml><?xml version="1.0" encoding="utf-8"?>
<ds:datastoreItem xmlns:ds="http://schemas.openxmlformats.org/officeDocument/2006/customXml" ds:itemID="{47CA526C-1C7F-465C-804E-63E6F6210E67}">
  <ds:schemaRefs>
    <ds:schemaRef ds:uri="http://purl.org/dc/terms/"/>
    <ds:schemaRef ds:uri="http://purl.org/dc/elements/1.1/"/>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4d6b61a0-2c5b-4731-8516-c678b0030b67"/>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476</TotalTime>
  <Words>1756</Words>
  <Application>Microsoft Office PowerPoint</Application>
  <PresentationFormat>On-screen Show (16:9)</PresentationFormat>
  <Paragraphs>371</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Montserrat</vt:lpstr>
      <vt:lpstr>Arial-BoldMT</vt:lpstr>
      <vt:lpstr>Montserrat-Bold</vt:lpstr>
      <vt:lpstr>Wingdings</vt:lpstr>
      <vt:lpstr>Arial</vt:lpstr>
      <vt:lpstr>ArialMT</vt:lpstr>
      <vt:lpstr>MS-PGothic</vt:lpstr>
      <vt:lpstr>Simple Light</vt:lpstr>
      <vt:lpstr>                    Capstone Project Bike Sharing Demand Prediction  TEAM MEMBERS Abhishek Singh Rawat Jatin Abhilasha .M </vt:lpstr>
      <vt:lpstr>     CONTENT</vt:lpstr>
      <vt:lpstr>      BUSINESS UNDERSTANDING</vt:lpstr>
      <vt:lpstr>                          DATA SUMMARY</vt:lpstr>
      <vt:lpstr>            FEATURE SUMMARY</vt:lpstr>
      <vt:lpstr>   INSIGHTS FROM OUR DATASET</vt:lpstr>
      <vt:lpstr> ANALYSIS OF RENTED BIKE COLUMN</vt:lpstr>
      <vt:lpstr> ANALYSIS OF RENTED BIKE COLUMN</vt:lpstr>
      <vt:lpstr>  ANALYSIS OF MONTH VARIABLE</vt:lpstr>
      <vt:lpstr>   ANALYSIS OF WEEKDAYS_WEEKEND VARIABLE</vt:lpstr>
      <vt:lpstr>   ANALYSIS OF HOUR VARIABLE</vt:lpstr>
      <vt:lpstr>     ANALYSIS OF FUNCTIONING DAY VARIABLE</vt:lpstr>
      <vt:lpstr>ANALYSIS OF SEASON VARIABLE</vt:lpstr>
      <vt:lpstr> ANALYSIS OF SEASON VARIABLE</vt:lpstr>
      <vt:lpstr>ANALYSIS OF HOLIDAY VARIABLE</vt:lpstr>
      <vt:lpstr>NUMERICAL VS.RENTED BIKE COUNT </vt:lpstr>
      <vt:lpstr>NUMERICAL VS.RENTED BIKE COUNT</vt:lpstr>
      <vt:lpstr>REGRESSION PLOT FOR NUMERICAL VARIABLE</vt:lpstr>
      <vt:lpstr>REGRESSION PLOT FOR NUMERICAL VARIABLE</vt:lpstr>
      <vt:lpstr>REGRESSION PLOT FOR NUMERICAL VARIABLE</vt:lpstr>
      <vt:lpstr>         OLS REGRESSION MODEL</vt:lpstr>
      <vt:lpstr>       CORRELATION MATRIX </vt:lpstr>
      <vt:lpstr>              MODEL BUILDING</vt:lpstr>
      <vt:lpstr>LINEAR REGRESSION                  DECISION TREE</vt:lpstr>
      <vt:lpstr>PowerPoint Presentation</vt:lpstr>
      <vt:lpstr>               RANDOM FOREST</vt:lpstr>
      <vt:lpstr>            GRADIENT BOOSTING</vt:lpstr>
      <vt:lpstr>GRADIENT BOOSTING REGRESSOR WITH GRIDSEARCHCV</vt:lpstr>
      <vt:lpstr>                   CHALLENGES </vt:lpstr>
      <vt:lpstr>                  CONCLUSION </vt:lpstr>
      <vt:lpstr>                   CONCLUSION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 Demand Prediction  TEAM MEMBERS Abhishek Singh Rawat Jatin Abhilasha .M</dc:title>
  <dc:creator>Abhishek singh Rawat</dc:creator>
  <cp:lastModifiedBy>JATIN GUPTA</cp:lastModifiedBy>
  <cp:revision>2</cp:revision>
  <dcterms:modified xsi:type="dcterms:W3CDTF">2022-12-14T18:40:34Z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2022-12-12T08:17:07Z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3720f8cb-b46e-4796-ac56-d79d617c9ae8</vt:lpwstr>
  </property>
  <property fmtid="{D5CDD505-2E9C-101B-9397-08002B2CF9AE}" pid="7" name="MSIP_Label_defa4170-0d19-0005-0004-bc88714345d2_ActionId">
    <vt:lpwstr>a67c2b82-e278-4511-90f3-9083402b0631</vt:lpwstr>
  </property>
  <property fmtid="{D5CDD505-2E9C-101B-9397-08002B2CF9AE}" pid="8" name="MSIP_Label_defa4170-0d19-0005-0004-bc88714345d2_ContentBits">
    <vt:lpwstr>0</vt:lpwstr>
  </property>
  <property fmtid="{D5CDD505-2E9C-101B-9397-08002B2CF9AE}" pid="9" name="ContentTypeId">
    <vt:lpwstr>0x010100BA4FADCF59E5904D88FE053DDCE86FE1</vt:lpwstr>
  </property>
</Properties>
</file>