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35"/>
  </p:notesMasterIdLst>
  <p:sldIdLst>
    <p:sldId id="256" r:id="rId3"/>
    <p:sldId id="257" r:id="rId4"/>
    <p:sldId id="258" r:id="rId5"/>
    <p:sldId id="259" r:id="rId6"/>
    <p:sldId id="260" r:id="rId7"/>
    <p:sldId id="264" r:id="rId8"/>
    <p:sldId id="263" r:id="rId9"/>
    <p:sldId id="261" r:id="rId10"/>
    <p:sldId id="262" r:id="rId11"/>
    <p:sldId id="265" r:id="rId12"/>
    <p:sldId id="266" r:id="rId13"/>
    <p:sldId id="267" r:id="rId14"/>
    <p:sldId id="269" r:id="rId15"/>
    <p:sldId id="268"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90" r:id="rId32"/>
    <p:sldId id="291" r:id="rId33"/>
    <p:sldId id="287" r:id="rId34"/>
  </p:sldIdLst>
  <p:sldSz cx="16200438" cy="7199313"/>
  <p:notesSz cx="6858000" cy="9144000"/>
  <p:embeddedFontLst>
    <p:embeddedFont>
      <p:font typeface="Algerian" panose="04020705040A02060702" pitchFamily="82" charset="0"/>
      <p:regular r:id="rId36"/>
    </p:embeddedFont>
    <p:embeddedFont>
      <p:font typeface="Cambria" panose="02040503050406030204" pitchFamily="18" charset="0"/>
      <p:regular r:id="rId37"/>
      <p:bold r:id="rId38"/>
      <p:italic r:id="rId39"/>
      <p:boldItalic r:id="rId40"/>
    </p:embeddedFont>
    <p:embeddedFont>
      <p:font typeface="Comic Sans MS" panose="030F0702030302020204" pitchFamily="66" charset="0"/>
      <p:regular r:id="rId41"/>
      <p:bold r:id="rId42"/>
      <p:italic r:id="rId43"/>
      <p:boldItalic r:id="rId44"/>
    </p:embeddedFont>
    <p:embeddedFont>
      <p:font typeface="Montserrat" panose="020B0604020202020204" charset="0"/>
      <p:regular r:id="rId45"/>
      <p:bold r:id="rId46"/>
      <p:italic r:id="rId47"/>
      <p:boldItalic r:id="rId48"/>
    </p:embeddedFont>
    <p:embeddedFont>
      <p:font typeface="Roboto" panose="020B060402020202020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268">
          <p15:clr>
            <a:srgbClr val="A4A3A4"/>
          </p15:clr>
        </p15:guide>
        <p15:guide id="2" pos="510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4" roundtripDataSignature="AMtx7mjax/xTYzrA6pdBSFz2GZYRe1M4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86" y="163"/>
      </p:cViewPr>
      <p:guideLst>
        <p:guide orient="horz" pos="2268"/>
        <p:guide pos="510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font" Target="fonts/font7.fntdata"/><Relationship Id="rId47" Type="http://schemas.openxmlformats.org/officeDocument/2006/relationships/font" Target="fonts/font12.fntdata"/><Relationship Id="rId50" Type="http://schemas.openxmlformats.org/officeDocument/2006/relationships/font" Target="fonts/font15.fntdata"/><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font" Target="fonts/font5.fntdata"/><Relationship Id="rId45" Type="http://schemas.openxmlformats.org/officeDocument/2006/relationships/font" Target="fonts/font10.fntdata"/><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font" Target="fonts/font8.fntdata"/><Relationship Id="rId48" Type="http://schemas.openxmlformats.org/officeDocument/2006/relationships/font" Target="fonts/font13.fntdata"/><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font" Target="fonts/font16.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openxmlformats.org/officeDocument/2006/relationships/font" Target="fonts/font11.fntdata"/><Relationship Id="rId20" Type="http://schemas.openxmlformats.org/officeDocument/2006/relationships/slide" Target="slides/slide18.xml"/><Relationship Id="rId41" Type="http://schemas.openxmlformats.org/officeDocument/2006/relationships/font" Target="fonts/font6.fntdata"/><Relationship Id="rId54"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49" Type="http://schemas.openxmlformats.org/officeDocument/2006/relationships/font" Target="fonts/font14.fntdata"/><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font" Target="fonts/font9.fntdata"/><Relationship Id="rId52" Type="http://schemas.openxmlformats.org/officeDocument/2006/relationships/font" Target="fonts/font1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428322" y="685800"/>
            <a:ext cx="77154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1: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7" name="Google Shape;237;p10: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11: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2: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1" name="Google Shape;2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14: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8" name="Google Shape;258;p13: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2" name="Google Shape;272;p15: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79" name="Google Shape;279;p16: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7: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8: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6" name="Google Shape;296;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p19: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5" name="Google Shape;305;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2: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0: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4" name="Google Shape;314;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2"/>
        <p:cNvGrpSpPr/>
        <p:nvPr/>
      </p:nvGrpSpPr>
      <p:grpSpPr>
        <a:xfrm>
          <a:off x="0" y="0"/>
          <a:ext cx="0" cy="0"/>
          <a:chOff x="0" y="0"/>
          <a:chExt cx="0" cy="0"/>
        </a:xfrm>
      </p:grpSpPr>
      <p:sp>
        <p:nvSpPr>
          <p:cNvPr id="323" name="Google Shape;323;p21: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4" name="Google Shape;32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22: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4" name="Google Shape;334;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p23: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4" name="Google Shape;34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4: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7" name="Google Shape;357;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25: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26: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6" name="Google Shape;376;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7: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85" name="Google Shape;385;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8: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94" name="Google Shape;39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7764079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03" name="Google Shape;403;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6625772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2: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23" name="Google Shape;423;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8" name="Google Shape;118;p4: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0" name="Google Shape;230;p9: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4" name="Google Shape;144;p8: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1" name="Google Shape;13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100"/>
              <a:buFont typeface="Arial"/>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7:notes"/>
          <p:cNvSpPr>
            <a:spLocks noGrp="1" noRot="1" noChangeAspect="1"/>
          </p:cNvSpPr>
          <p:nvPr>
            <p:ph type="sldImg" idx="2"/>
          </p:nvPr>
        </p:nvSpPr>
        <p:spPr>
          <a:xfrm>
            <a:off x="-428625" y="685800"/>
            <a:ext cx="77152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
        <p:cNvGrpSpPr/>
        <p:nvPr/>
      </p:nvGrpSpPr>
      <p:grpSpPr>
        <a:xfrm>
          <a:off x="0" y="0"/>
          <a:ext cx="0" cy="0"/>
          <a:chOff x="0" y="0"/>
          <a:chExt cx="0" cy="0"/>
        </a:xfrm>
      </p:grpSpPr>
      <p:sp>
        <p:nvSpPr>
          <p:cNvPr id="11" name="Google Shape;11;p35"/>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4"/>
        <p:cNvGrpSpPr/>
        <p:nvPr/>
      </p:nvGrpSpPr>
      <p:grpSpPr>
        <a:xfrm>
          <a:off x="0" y="0"/>
          <a:ext cx="0" cy="0"/>
          <a:chOff x="0" y="0"/>
          <a:chExt cx="0" cy="0"/>
        </a:xfrm>
      </p:grpSpPr>
      <p:sp>
        <p:nvSpPr>
          <p:cNvPr id="45" name="Google Shape;45;p44"/>
          <p:cNvSpPr txBox="1">
            <a:spLocks noGrp="1"/>
          </p:cNvSpPr>
          <p:nvPr>
            <p:ph type="body" idx="1"/>
          </p:nvPr>
        </p:nvSpPr>
        <p:spPr>
          <a:xfrm>
            <a:off x="552224" y="5922065"/>
            <a:ext cx="10627800" cy="8472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vl1pPr>
          </a:lstStyle>
          <a:p>
            <a:endParaRPr/>
          </a:p>
        </p:txBody>
      </p:sp>
      <p:sp>
        <p:nvSpPr>
          <p:cNvPr id="46" name="Google Shape;46;p44"/>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7"/>
        <p:cNvGrpSpPr/>
        <p:nvPr/>
      </p:nvGrpSpPr>
      <p:grpSpPr>
        <a:xfrm>
          <a:off x="0" y="0"/>
          <a:ext cx="0" cy="0"/>
          <a:chOff x="0" y="0"/>
          <a:chExt cx="0" cy="0"/>
        </a:xfrm>
      </p:grpSpPr>
      <p:sp>
        <p:nvSpPr>
          <p:cNvPr id="48" name="Google Shape;48;p45"/>
          <p:cNvSpPr txBox="1">
            <a:spLocks noGrp="1"/>
          </p:cNvSpPr>
          <p:nvPr>
            <p:ph type="title" hasCustomPrompt="1"/>
          </p:nvPr>
        </p:nvSpPr>
        <p:spPr>
          <a:xfrm>
            <a:off x="552224" y="1548381"/>
            <a:ext cx="15095400" cy="2749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45"/>
          <p:cNvSpPr txBox="1">
            <a:spLocks noGrp="1"/>
          </p:cNvSpPr>
          <p:nvPr>
            <p:ph type="body" idx="1"/>
          </p:nvPr>
        </p:nvSpPr>
        <p:spPr>
          <a:xfrm>
            <a:off x="552224" y="4412563"/>
            <a:ext cx="15095400" cy="18204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50" name="Google Shape;50;p45"/>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47"/>
          <p:cNvSpPr txBox="1">
            <a:spLocks noGrp="1"/>
          </p:cNvSpPr>
          <p:nvPr>
            <p:ph type="ctrTitle"/>
          </p:nvPr>
        </p:nvSpPr>
        <p:spPr>
          <a:xfrm>
            <a:off x="552239" y="1042275"/>
            <a:ext cx="15095400" cy="2873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57" name="Google Shape;57;p47"/>
          <p:cNvSpPr txBox="1">
            <a:spLocks noGrp="1"/>
          </p:cNvSpPr>
          <p:nvPr>
            <p:ph type="subTitle" idx="1"/>
          </p:nvPr>
        </p:nvSpPr>
        <p:spPr>
          <a:xfrm>
            <a:off x="552224" y="3967279"/>
            <a:ext cx="15095400" cy="1109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58" name="Google Shape;58;p47"/>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48"/>
          <p:cNvSpPr txBox="1">
            <a:spLocks noGrp="1"/>
          </p:cNvSpPr>
          <p:nvPr>
            <p:ph type="title"/>
          </p:nvPr>
        </p:nvSpPr>
        <p:spPr>
          <a:xfrm>
            <a:off x="552224" y="3010814"/>
            <a:ext cx="15095400" cy="117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1" name="Google Shape;61;p48"/>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2"/>
        <p:cNvGrpSpPr/>
        <p:nvPr/>
      </p:nvGrpSpPr>
      <p:grpSpPr>
        <a:xfrm>
          <a:off x="0" y="0"/>
          <a:ext cx="0" cy="0"/>
          <a:chOff x="0" y="0"/>
          <a:chExt cx="0" cy="0"/>
        </a:xfrm>
      </p:grpSpPr>
      <p:sp>
        <p:nvSpPr>
          <p:cNvPr id="63" name="Google Shape;63;p49"/>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4" name="Google Shape;64;p49"/>
          <p:cNvSpPr txBox="1">
            <a:spLocks noGrp="1"/>
          </p:cNvSpPr>
          <p:nvPr>
            <p:ph type="body" idx="1"/>
          </p:nvPr>
        </p:nvSpPr>
        <p:spPr>
          <a:xfrm>
            <a:off x="552224" y="1613263"/>
            <a:ext cx="15095400" cy="47823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5" name="Google Shape;65;p49"/>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6"/>
        <p:cNvGrpSpPr/>
        <p:nvPr/>
      </p:nvGrpSpPr>
      <p:grpSpPr>
        <a:xfrm>
          <a:off x="0" y="0"/>
          <a:ext cx="0" cy="0"/>
          <a:chOff x="0" y="0"/>
          <a:chExt cx="0" cy="0"/>
        </a:xfrm>
      </p:grpSpPr>
      <p:sp>
        <p:nvSpPr>
          <p:cNvPr id="67" name="Google Shape;67;p50"/>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8" name="Google Shape;68;p50"/>
          <p:cNvSpPr txBox="1">
            <a:spLocks noGrp="1"/>
          </p:cNvSpPr>
          <p:nvPr>
            <p:ph type="body" idx="1"/>
          </p:nvPr>
        </p:nvSpPr>
        <p:spPr>
          <a:xfrm>
            <a:off x="552224" y="1613263"/>
            <a:ext cx="7086600" cy="47823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9" name="Google Shape;69;p50"/>
          <p:cNvSpPr txBox="1">
            <a:spLocks noGrp="1"/>
          </p:cNvSpPr>
          <p:nvPr>
            <p:ph type="body" idx="2"/>
          </p:nvPr>
        </p:nvSpPr>
        <p:spPr>
          <a:xfrm>
            <a:off x="8561339" y="1613263"/>
            <a:ext cx="7086600" cy="47823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0" name="Google Shape;70;p50"/>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1"/>
        <p:cNvGrpSpPr/>
        <p:nvPr/>
      </p:nvGrpSpPr>
      <p:grpSpPr>
        <a:xfrm>
          <a:off x="0" y="0"/>
          <a:ext cx="0" cy="0"/>
          <a:chOff x="0" y="0"/>
          <a:chExt cx="0" cy="0"/>
        </a:xfrm>
      </p:grpSpPr>
      <p:sp>
        <p:nvSpPr>
          <p:cNvPr id="72" name="Google Shape;72;p51"/>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3" name="Google Shape;73;p51"/>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4"/>
        <p:cNvGrpSpPr/>
        <p:nvPr/>
      </p:nvGrpSpPr>
      <p:grpSpPr>
        <a:xfrm>
          <a:off x="0" y="0"/>
          <a:ext cx="0" cy="0"/>
          <a:chOff x="0" y="0"/>
          <a:chExt cx="0" cy="0"/>
        </a:xfrm>
      </p:grpSpPr>
      <p:sp>
        <p:nvSpPr>
          <p:cNvPr id="75" name="Google Shape;75;p52"/>
          <p:cNvSpPr txBox="1">
            <a:spLocks noGrp="1"/>
          </p:cNvSpPr>
          <p:nvPr>
            <p:ph type="title"/>
          </p:nvPr>
        </p:nvSpPr>
        <p:spPr>
          <a:xfrm>
            <a:off x="552224" y="777743"/>
            <a:ext cx="4974900" cy="1057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6" name="Google Shape;76;p52"/>
          <p:cNvSpPr txBox="1">
            <a:spLocks noGrp="1"/>
          </p:cNvSpPr>
          <p:nvPr>
            <p:ph type="body" idx="1"/>
          </p:nvPr>
        </p:nvSpPr>
        <p:spPr>
          <a:xfrm>
            <a:off x="552224" y="1945197"/>
            <a:ext cx="4974900" cy="44508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7" name="Google Shape;77;p52"/>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8"/>
        <p:cNvGrpSpPr/>
        <p:nvPr/>
      </p:nvGrpSpPr>
      <p:grpSpPr>
        <a:xfrm>
          <a:off x="0" y="0"/>
          <a:ext cx="0" cy="0"/>
          <a:chOff x="0" y="0"/>
          <a:chExt cx="0" cy="0"/>
        </a:xfrm>
      </p:grpSpPr>
      <p:sp>
        <p:nvSpPr>
          <p:cNvPr id="79" name="Google Shape;79;p53"/>
          <p:cNvSpPr txBox="1">
            <a:spLocks noGrp="1"/>
          </p:cNvSpPr>
          <p:nvPr>
            <p:ph type="title"/>
          </p:nvPr>
        </p:nvSpPr>
        <p:spPr>
          <a:xfrm>
            <a:off x="868553" y="630131"/>
            <a:ext cx="11281500" cy="57264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0" name="Google Shape;80;p53"/>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1"/>
        <p:cNvGrpSpPr/>
        <p:nvPr/>
      </p:nvGrpSpPr>
      <p:grpSpPr>
        <a:xfrm>
          <a:off x="0" y="0"/>
          <a:ext cx="0" cy="0"/>
          <a:chOff x="0" y="0"/>
          <a:chExt cx="0" cy="0"/>
        </a:xfrm>
      </p:grpSpPr>
      <p:sp>
        <p:nvSpPr>
          <p:cNvPr id="82" name="Google Shape;82;p54"/>
          <p:cNvSpPr/>
          <p:nvPr/>
        </p:nvSpPr>
        <p:spPr>
          <a:xfrm>
            <a:off x="8100000" y="-175"/>
            <a:ext cx="8100000" cy="7200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3" name="Google Shape;83;p54"/>
          <p:cNvSpPr txBox="1">
            <a:spLocks noGrp="1"/>
          </p:cNvSpPr>
          <p:nvPr>
            <p:ph type="title"/>
          </p:nvPr>
        </p:nvSpPr>
        <p:spPr>
          <a:xfrm>
            <a:off x="470374" y="1726229"/>
            <a:ext cx="7166400" cy="2074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4" name="Google Shape;84;p54"/>
          <p:cNvSpPr txBox="1">
            <a:spLocks noGrp="1"/>
          </p:cNvSpPr>
          <p:nvPr>
            <p:ph type="subTitle" idx="1"/>
          </p:nvPr>
        </p:nvSpPr>
        <p:spPr>
          <a:xfrm>
            <a:off x="470374" y="3923815"/>
            <a:ext cx="7166400" cy="1728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5" name="Google Shape;85;p54"/>
          <p:cNvSpPr txBox="1">
            <a:spLocks noGrp="1"/>
          </p:cNvSpPr>
          <p:nvPr>
            <p:ph type="body" idx="2"/>
          </p:nvPr>
        </p:nvSpPr>
        <p:spPr>
          <a:xfrm>
            <a:off x="8751083" y="1013578"/>
            <a:ext cx="6797700" cy="51726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6" name="Google Shape;86;p54"/>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36"/>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4" name="Google Shape;14;p36"/>
          <p:cNvSpPr txBox="1">
            <a:spLocks noGrp="1"/>
          </p:cNvSpPr>
          <p:nvPr>
            <p:ph type="body" idx="1"/>
          </p:nvPr>
        </p:nvSpPr>
        <p:spPr>
          <a:xfrm>
            <a:off x="552224" y="1613263"/>
            <a:ext cx="15095400" cy="47823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5" name="Google Shape;15;p36"/>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7"/>
        <p:cNvGrpSpPr/>
        <p:nvPr/>
      </p:nvGrpSpPr>
      <p:grpSpPr>
        <a:xfrm>
          <a:off x="0" y="0"/>
          <a:ext cx="0" cy="0"/>
          <a:chOff x="0" y="0"/>
          <a:chExt cx="0" cy="0"/>
        </a:xfrm>
      </p:grpSpPr>
      <p:sp>
        <p:nvSpPr>
          <p:cNvPr id="88" name="Google Shape;88;p55"/>
          <p:cNvSpPr txBox="1">
            <a:spLocks noGrp="1"/>
          </p:cNvSpPr>
          <p:nvPr>
            <p:ph type="body" idx="1"/>
          </p:nvPr>
        </p:nvSpPr>
        <p:spPr>
          <a:xfrm>
            <a:off x="552224" y="5922065"/>
            <a:ext cx="10627800" cy="8472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9" name="Google Shape;89;p55"/>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0"/>
        <p:cNvGrpSpPr/>
        <p:nvPr/>
      </p:nvGrpSpPr>
      <p:grpSpPr>
        <a:xfrm>
          <a:off x="0" y="0"/>
          <a:ext cx="0" cy="0"/>
          <a:chOff x="0" y="0"/>
          <a:chExt cx="0" cy="0"/>
        </a:xfrm>
      </p:grpSpPr>
      <p:sp>
        <p:nvSpPr>
          <p:cNvPr id="91" name="Google Shape;91;p56"/>
          <p:cNvSpPr txBox="1">
            <a:spLocks noGrp="1"/>
          </p:cNvSpPr>
          <p:nvPr>
            <p:ph type="title" hasCustomPrompt="1"/>
          </p:nvPr>
        </p:nvSpPr>
        <p:spPr>
          <a:xfrm>
            <a:off x="552224" y="1548381"/>
            <a:ext cx="15095400" cy="2748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92" name="Google Shape;92;p56"/>
          <p:cNvSpPr txBox="1">
            <a:spLocks noGrp="1"/>
          </p:cNvSpPr>
          <p:nvPr>
            <p:ph type="body" idx="1"/>
          </p:nvPr>
        </p:nvSpPr>
        <p:spPr>
          <a:xfrm>
            <a:off x="552224" y="4412563"/>
            <a:ext cx="15095400" cy="18207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3" name="Google Shape;93;p56"/>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4"/>
        <p:cNvGrpSpPr/>
        <p:nvPr/>
      </p:nvGrpSpPr>
      <p:grpSpPr>
        <a:xfrm>
          <a:off x="0" y="0"/>
          <a:ext cx="0" cy="0"/>
          <a:chOff x="0" y="0"/>
          <a:chExt cx="0" cy="0"/>
        </a:xfrm>
      </p:grpSpPr>
      <p:sp>
        <p:nvSpPr>
          <p:cNvPr id="95" name="Google Shape;95;p57"/>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37"/>
          <p:cNvSpPr txBox="1">
            <a:spLocks noGrp="1"/>
          </p:cNvSpPr>
          <p:nvPr>
            <p:ph type="ctrTitle"/>
          </p:nvPr>
        </p:nvSpPr>
        <p:spPr>
          <a:xfrm>
            <a:off x="552239" y="1042275"/>
            <a:ext cx="15095400" cy="28734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8" name="Google Shape;18;p37"/>
          <p:cNvSpPr txBox="1">
            <a:spLocks noGrp="1"/>
          </p:cNvSpPr>
          <p:nvPr>
            <p:ph type="subTitle" idx="1"/>
          </p:nvPr>
        </p:nvSpPr>
        <p:spPr>
          <a:xfrm>
            <a:off x="552224" y="3967279"/>
            <a:ext cx="15095400" cy="11097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9" name="Google Shape;19;p37"/>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38"/>
          <p:cNvSpPr txBox="1">
            <a:spLocks noGrp="1"/>
          </p:cNvSpPr>
          <p:nvPr>
            <p:ph type="title"/>
          </p:nvPr>
        </p:nvSpPr>
        <p:spPr>
          <a:xfrm>
            <a:off x="552224" y="3010814"/>
            <a:ext cx="15095400" cy="11784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38"/>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39"/>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5" name="Google Shape;25;p39"/>
          <p:cNvSpPr txBox="1">
            <a:spLocks noGrp="1"/>
          </p:cNvSpPr>
          <p:nvPr>
            <p:ph type="body" idx="1"/>
          </p:nvPr>
        </p:nvSpPr>
        <p:spPr>
          <a:xfrm>
            <a:off x="552224" y="1613263"/>
            <a:ext cx="7086600" cy="4782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6" name="Google Shape;26;p39"/>
          <p:cNvSpPr txBox="1">
            <a:spLocks noGrp="1"/>
          </p:cNvSpPr>
          <p:nvPr>
            <p:ph type="body" idx="2"/>
          </p:nvPr>
        </p:nvSpPr>
        <p:spPr>
          <a:xfrm>
            <a:off x="8561339" y="1613263"/>
            <a:ext cx="7086600" cy="47823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7" name="Google Shape;27;p39"/>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40"/>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30" name="Google Shape;30;p40"/>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41"/>
          <p:cNvSpPr txBox="1">
            <a:spLocks noGrp="1"/>
          </p:cNvSpPr>
          <p:nvPr>
            <p:ph type="title"/>
          </p:nvPr>
        </p:nvSpPr>
        <p:spPr>
          <a:xfrm>
            <a:off x="552224" y="777743"/>
            <a:ext cx="4974900" cy="10578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3" name="Google Shape;33;p41"/>
          <p:cNvSpPr txBox="1">
            <a:spLocks noGrp="1"/>
          </p:cNvSpPr>
          <p:nvPr>
            <p:ph type="body" idx="1"/>
          </p:nvPr>
        </p:nvSpPr>
        <p:spPr>
          <a:xfrm>
            <a:off x="552224" y="1945197"/>
            <a:ext cx="4974900" cy="44505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4" name="Google Shape;34;p41"/>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
        <p:cNvGrpSpPr/>
        <p:nvPr/>
      </p:nvGrpSpPr>
      <p:grpSpPr>
        <a:xfrm>
          <a:off x="0" y="0"/>
          <a:ext cx="0" cy="0"/>
          <a:chOff x="0" y="0"/>
          <a:chExt cx="0" cy="0"/>
        </a:xfrm>
      </p:grpSpPr>
      <p:sp>
        <p:nvSpPr>
          <p:cNvPr id="36" name="Google Shape;36;p42"/>
          <p:cNvSpPr txBox="1">
            <a:spLocks noGrp="1"/>
          </p:cNvSpPr>
          <p:nvPr>
            <p:ph type="title"/>
          </p:nvPr>
        </p:nvSpPr>
        <p:spPr>
          <a:xfrm>
            <a:off x="868553" y="630131"/>
            <a:ext cx="11281500" cy="57264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7" name="Google Shape;37;p42"/>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43"/>
          <p:cNvSpPr/>
          <p:nvPr/>
        </p:nvSpPr>
        <p:spPr>
          <a:xfrm>
            <a:off x="8100000" y="-175"/>
            <a:ext cx="8100000" cy="7200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43"/>
          <p:cNvSpPr txBox="1">
            <a:spLocks noGrp="1"/>
          </p:cNvSpPr>
          <p:nvPr>
            <p:ph type="title"/>
          </p:nvPr>
        </p:nvSpPr>
        <p:spPr>
          <a:xfrm>
            <a:off x="470374" y="1726229"/>
            <a:ext cx="7166400" cy="20748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1" name="Google Shape;41;p43"/>
          <p:cNvSpPr txBox="1">
            <a:spLocks noGrp="1"/>
          </p:cNvSpPr>
          <p:nvPr>
            <p:ph type="subTitle" idx="1"/>
          </p:nvPr>
        </p:nvSpPr>
        <p:spPr>
          <a:xfrm>
            <a:off x="470374" y="3923815"/>
            <a:ext cx="7166400" cy="17292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2" name="Google Shape;42;p43"/>
          <p:cNvSpPr txBox="1">
            <a:spLocks noGrp="1"/>
          </p:cNvSpPr>
          <p:nvPr>
            <p:ph type="body" idx="2"/>
          </p:nvPr>
        </p:nvSpPr>
        <p:spPr>
          <a:xfrm>
            <a:off x="8751083" y="1013578"/>
            <a:ext cx="6797700" cy="51723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43" name="Google Shape;43;p43"/>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
        <p:cNvGrpSpPr/>
        <p:nvPr/>
      </p:nvGrpSpPr>
      <p:grpSpPr>
        <a:xfrm>
          <a:off x="0" y="0"/>
          <a:ext cx="0" cy="0"/>
          <a:chOff x="0" y="0"/>
          <a:chExt cx="0" cy="0"/>
        </a:xfrm>
      </p:grpSpPr>
      <p:sp>
        <p:nvSpPr>
          <p:cNvPr id="6" name="Google Shape;6;p34"/>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4"/>
          <p:cNvSpPr txBox="1">
            <a:spLocks noGrp="1"/>
          </p:cNvSpPr>
          <p:nvPr>
            <p:ph type="body" idx="1"/>
          </p:nvPr>
        </p:nvSpPr>
        <p:spPr>
          <a:xfrm>
            <a:off x="552224" y="1613263"/>
            <a:ext cx="15095400" cy="47823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4"/>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34"/>
          <p:cNvPicPr preferRelativeResize="0"/>
          <p:nvPr/>
        </p:nvPicPr>
        <p:blipFill rotWithShape="1">
          <a:blip r:embed="rId13">
            <a:alphaModFix/>
          </a:blip>
          <a:srcRect/>
          <a:stretch/>
        </p:blipFill>
        <p:spPr>
          <a:xfrm>
            <a:off x="15241491" y="93123"/>
            <a:ext cx="348619" cy="35795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1"/>
        <p:cNvGrpSpPr/>
        <p:nvPr/>
      </p:nvGrpSpPr>
      <p:grpSpPr>
        <a:xfrm>
          <a:off x="0" y="0"/>
          <a:ext cx="0" cy="0"/>
          <a:chOff x="0" y="0"/>
          <a:chExt cx="0" cy="0"/>
        </a:xfrm>
      </p:grpSpPr>
      <p:sp>
        <p:nvSpPr>
          <p:cNvPr id="52" name="Google Shape;52;p46"/>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3" name="Google Shape;53;p46"/>
          <p:cNvSpPr txBox="1">
            <a:spLocks noGrp="1"/>
          </p:cNvSpPr>
          <p:nvPr>
            <p:ph type="body" idx="1"/>
          </p:nvPr>
        </p:nvSpPr>
        <p:spPr>
          <a:xfrm>
            <a:off x="552224" y="1613263"/>
            <a:ext cx="15095400" cy="47823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4" name="Google Shape;54;p46"/>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C982"/>
            </a:gs>
            <a:gs pos="100000">
              <a:srgbClr val="F58F09"/>
            </a:gs>
          </a:gsLst>
          <a:lin ang="5400012" scaled="0"/>
        </a:gradFill>
        <a:effectLst/>
      </p:bgPr>
    </p:bg>
    <p:spTree>
      <p:nvGrpSpPr>
        <p:cNvPr id="1" name="Shape 99"/>
        <p:cNvGrpSpPr/>
        <p:nvPr/>
      </p:nvGrpSpPr>
      <p:grpSpPr>
        <a:xfrm>
          <a:off x="0" y="0"/>
          <a:ext cx="0" cy="0"/>
          <a:chOff x="0" y="0"/>
          <a:chExt cx="0" cy="0"/>
        </a:xfrm>
      </p:grpSpPr>
      <p:sp>
        <p:nvSpPr>
          <p:cNvPr id="100" name="Google Shape;100;p1"/>
          <p:cNvSpPr txBox="1">
            <a:spLocks noGrp="1"/>
          </p:cNvSpPr>
          <p:nvPr>
            <p:ph type="ctrTitle" idx="4294967295"/>
          </p:nvPr>
        </p:nvSpPr>
        <p:spPr>
          <a:xfrm>
            <a:off x="552239" y="1042275"/>
            <a:ext cx="15095400" cy="28734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dk1"/>
              </a:buClr>
              <a:buSzPts val="5200"/>
              <a:buFont typeface="Arial"/>
              <a:buNone/>
            </a:pPr>
            <a:r>
              <a:rPr lang="en-GB" sz="4200" b="1" i="0" u="none" strike="noStrike" cap="none">
                <a:solidFill>
                  <a:srgbClr val="CC0000"/>
                </a:solidFill>
                <a:latin typeface="Montserrat"/>
                <a:ea typeface="Montserrat"/>
                <a:cs typeface="Montserrat"/>
                <a:sym typeface="Montserrat"/>
              </a:rPr>
              <a:t>          </a:t>
            </a:r>
            <a:endParaRPr sz="3600" b="1" i="0" u="sng" strike="noStrike" cap="none">
              <a:solidFill>
                <a:schemeClr val="lt1"/>
              </a:solidFill>
              <a:latin typeface="Algerian"/>
              <a:ea typeface="Algerian"/>
              <a:cs typeface="Algerian"/>
              <a:sym typeface="Algerian"/>
            </a:endParaRPr>
          </a:p>
          <a:p>
            <a:pPr marL="0" marR="0" lvl="0" indent="0" algn="ctr" rtl="0">
              <a:lnSpc>
                <a:spcPct val="100000"/>
              </a:lnSpc>
              <a:spcBef>
                <a:spcPts val="0"/>
              </a:spcBef>
              <a:spcAft>
                <a:spcPts val="0"/>
              </a:spcAft>
              <a:buClr>
                <a:schemeClr val="dk1"/>
              </a:buClr>
              <a:buSzPts val="5200"/>
              <a:buFont typeface="Arial"/>
              <a:buNone/>
            </a:pPr>
            <a:endParaRPr sz="3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a:p>
            <a:pPr marL="0" marR="0" lvl="0" indent="0" algn="ctr" rtl="0">
              <a:lnSpc>
                <a:spcPct val="100000"/>
              </a:lnSpc>
              <a:spcBef>
                <a:spcPts val="0"/>
              </a:spcBef>
              <a:spcAft>
                <a:spcPts val="0"/>
              </a:spcAft>
              <a:buClr>
                <a:schemeClr val="dk1"/>
              </a:buClr>
              <a:buSzPts val="5200"/>
              <a:buFont typeface="Arial"/>
              <a:buNone/>
            </a:pPr>
            <a:endParaRPr sz="1600" b="1" i="0" u="none" strike="noStrike" cap="none">
              <a:solidFill>
                <a:schemeClr val="lt1"/>
              </a:solidFill>
              <a:latin typeface="Montserrat"/>
              <a:ea typeface="Montserrat"/>
              <a:cs typeface="Montserrat"/>
              <a:sym typeface="Montserrat"/>
            </a:endParaRPr>
          </a:p>
        </p:txBody>
      </p:sp>
      <p:sp>
        <p:nvSpPr>
          <p:cNvPr id="101" name="Google Shape;101;p1"/>
          <p:cNvSpPr txBox="1">
            <a:spLocks noGrp="1"/>
          </p:cNvSpPr>
          <p:nvPr>
            <p:ph type="subTitle" idx="4294967295"/>
          </p:nvPr>
        </p:nvSpPr>
        <p:spPr>
          <a:xfrm>
            <a:off x="552249" y="2135029"/>
            <a:ext cx="15095400" cy="1109700"/>
          </a:xfrm>
          <a:prstGeom prst="rect">
            <a:avLst/>
          </a:prstGeom>
          <a:noFill/>
          <a:ln>
            <a:noFill/>
          </a:ln>
          <a:effectLst>
            <a:outerShdw blurRad="57150" dist="19050" dir="5400000" algn="bl" rotWithShape="0">
              <a:srgbClr val="000000">
                <a:alpha val="49803"/>
              </a:srgbClr>
            </a:outerShdw>
          </a:effectLst>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rgbClr val="000000"/>
              </a:buClr>
              <a:buSzPts val="5200"/>
              <a:buFont typeface="Arial"/>
              <a:buNone/>
            </a:pPr>
            <a:r>
              <a:rPr lang="en-GB" sz="4200" b="1" i="0" u="none" strike="noStrike" cap="none">
                <a:solidFill>
                  <a:schemeClr val="dk1"/>
                </a:solidFill>
                <a:latin typeface="Algerian"/>
                <a:ea typeface="Algerian"/>
                <a:cs typeface="Algerian"/>
                <a:sym typeface="Algerian"/>
              </a:rPr>
              <a:t>                               Capstone Project-1</a:t>
            </a:r>
            <a:endParaRPr sz="4200" b="1" i="0" u="none" strike="noStrike" cap="none">
              <a:solidFill>
                <a:schemeClr val="dk1"/>
              </a:solidFill>
              <a:latin typeface="Algerian"/>
              <a:ea typeface="Algerian"/>
              <a:cs typeface="Algerian"/>
              <a:sym typeface="Algerian"/>
            </a:endParaRPr>
          </a:p>
          <a:p>
            <a:pPr marL="0" marR="0" lvl="0" indent="0" algn="l" rtl="0">
              <a:lnSpc>
                <a:spcPct val="115000"/>
              </a:lnSpc>
              <a:spcBef>
                <a:spcPts val="0"/>
              </a:spcBef>
              <a:spcAft>
                <a:spcPts val="0"/>
              </a:spcAft>
              <a:buClr>
                <a:srgbClr val="000000"/>
              </a:buClr>
              <a:buSzPts val="5200"/>
              <a:buFont typeface="Arial"/>
              <a:buNone/>
            </a:pPr>
            <a:r>
              <a:rPr lang="en-GB" sz="3600" b="1" i="0" u="none" strike="noStrike" cap="none">
                <a:solidFill>
                  <a:schemeClr val="lt1"/>
                </a:solidFill>
                <a:latin typeface="Algerian"/>
                <a:ea typeface="Algerian"/>
                <a:cs typeface="Algerian"/>
                <a:sym typeface="Algerian"/>
              </a:rPr>
              <a:t>                                  Hotel Booking Analysis-EDA</a:t>
            </a:r>
            <a:endParaRPr sz="1800" b="0" i="0" u="none" strike="noStrike" cap="none">
              <a:solidFill>
                <a:schemeClr val="dk2"/>
              </a:solidFill>
              <a:latin typeface="Arial"/>
              <a:ea typeface="Arial"/>
              <a:cs typeface="Arial"/>
              <a:sym typeface="Arial"/>
            </a:endParaRPr>
          </a:p>
        </p:txBody>
      </p:sp>
    </p:spTree>
  </p:cSld>
  <p:clrMapOvr>
    <a:masterClrMapping/>
  </p:clrMapOvr>
  <mc:AlternateContent xmlns:mc="http://schemas.openxmlformats.org/markup-compatibility/2006">
    <mc:Choice xmlns:p14="http://schemas.microsoft.com/office/powerpoint/2010/main" Requires="p14">
      <p:transition p14:dur="0" advClick="0" advTm="10000"/>
    </mc:Choice>
    <mc:Fallback>
      <p:transition advClick="0" advTm="1000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0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238"/>
        <p:cNvGrpSpPr/>
        <p:nvPr/>
      </p:nvGrpSpPr>
      <p:grpSpPr>
        <a:xfrm>
          <a:off x="0" y="0"/>
          <a:ext cx="0" cy="0"/>
          <a:chOff x="0" y="0"/>
          <a:chExt cx="0" cy="0"/>
        </a:xfrm>
      </p:grpSpPr>
      <p:sp>
        <p:nvSpPr>
          <p:cNvPr id="239" name="Google Shape;239;p10"/>
          <p:cNvSpPr txBox="1">
            <a:spLocks noGrp="1"/>
          </p:cNvSpPr>
          <p:nvPr>
            <p:ph type="title"/>
          </p:nvPr>
        </p:nvSpPr>
        <p:spPr>
          <a:xfrm>
            <a:off x="748145" y="238992"/>
            <a:ext cx="14017437" cy="893618"/>
          </a:xfrm>
          <a:prstGeom prst="rect">
            <a:avLst/>
          </a:prstGeom>
          <a:noFill/>
          <a:ln>
            <a:noFill/>
          </a:ln>
        </p:spPr>
        <p:txBody>
          <a:bodyPr spcFirstLastPara="1" wrap="square" lIns="91425" tIns="91425" rIns="91425" bIns="91425" anchor="t" anchorCtr="0">
            <a:noAutofit/>
          </a:bodyPr>
          <a:lstStyle/>
          <a:p>
            <a:pPr lvl="0" algn="ctr" rtl="0">
              <a:lnSpc>
                <a:spcPct val="100000"/>
              </a:lnSpc>
              <a:spcBef>
                <a:spcPts val="0"/>
              </a:spcBef>
              <a:spcAft>
                <a:spcPts val="0"/>
              </a:spcAft>
              <a:buSzPts val="2800"/>
            </a:pPr>
            <a:r>
              <a:rPr lang="en-GB" b="1" u="sng" dirty="0">
                <a:latin typeface="+mj-lt"/>
                <a:ea typeface="Cambria" panose="02040503050406030204" pitchFamily="18" charset="0"/>
                <a:cs typeface="Comic Sans MS"/>
                <a:sym typeface="Comic Sans MS"/>
              </a:rPr>
              <a:t>Data Processing</a:t>
            </a:r>
            <a:endParaRPr b="1" u="sng" dirty="0">
              <a:latin typeface="+mj-lt"/>
              <a:ea typeface="Cambria" panose="02040503050406030204" pitchFamily="18" charset="0"/>
              <a:cs typeface="Comic Sans MS"/>
              <a:sym typeface="Comic Sans MS"/>
            </a:endParaRPr>
          </a:p>
        </p:txBody>
      </p:sp>
      <p:sp>
        <p:nvSpPr>
          <p:cNvPr id="240" name="Google Shape;240;p10"/>
          <p:cNvSpPr txBox="1">
            <a:spLocks noGrp="1"/>
          </p:cNvSpPr>
          <p:nvPr>
            <p:ph type="body" idx="1"/>
          </p:nvPr>
        </p:nvSpPr>
        <p:spPr>
          <a:xfrm>
            <a:off x="270163" y="1132610"/>
            <a:ext cx="14994081" cy="5210809"/>
          </a:xfrm>
          <a:prstGeom prst="rect">
            <a:avLst/>
          </a:prstGeom>
          <a:noFill/>
          <a:ln>
            <a:noFill/>
          </a:ln>
        </p:spPr>
        <p:txBody>
          <a:bodyPr spcFirstLastPara="1" wrap="square" lIns="91425" tIns="91425" rIns="91425" bIns="91425" anchor="t" anchorCtr="0">
            <a:noAutofit/>
          </a:bodyPr>
          <a:lstStyle/>
          <a:p>
            <a:pPr>
              <a:buFont typeface="Wingdings" panose="05000000000000000000" pitchFamily="2" charset="2"/>
              <a:buChar char="q"/>
            </a:pPr>
            <a:r>
              <a:rPr lang="en-GB" sz="2000" b="1" dirty="0">
                <a:solidFill>
                  <a:schemeClr val="lt1"/>
                </a:solidFill>
                <a:latin typeface="+mn-lt"/>
              </a:rPr>
              <a:t>Data Processing and cleaning is necessary in order to get highest quality information in decision making. </a:t>
            </a:r>
          </a:p>
          <a:p>
            <a:pPr>
              <a:buFont typeface="Wingdings" panose="05000000000000000000" pitchFamily="2" charset="2"/>
              <a:buChar char="q"/>
            </a:pPr>
            <a:endParaRPr lang="en-GB" sz="2000" b="1" dirty="0">
              <a:solidFill>
                <a:schemeClr val="lt1"/>
              </a:solidFill>
              <a:latin typeface="+mn-lt"/>
            </a:endParaRPr>
          </a:p>
          <a:p>
            <a:pPr>
              <a:buFont typeface="Wingdings" panose="05000000000000000000" pitchFamily="2" charset="2"/>
              <a:buChar char="q"/>
            </a:pPr>
            <a:r>
              <a:rPr lang="en-GB" sz="2000" b="1" dirty="0">
                <a:solidFill>
                  <a:schemeClr val="lt1"/>
                </a:solidFill>
                <a:latin typeface="+mn-lt"/>
              </a:rPr>
              <a:t>The main aim of Data Cleaning is to identify duplicate data &amp; </a:t>
            </a:r>
            <a:r>
              <a:rPr lang="en-GB" sz="2000" b="1" dirty="0">
                <a:solidFill>
                  <a:schemeClr val="lt1"/>
                </a:solidFill>
              </a:rPr>
              <a:t>remove errors </a:t>
            </a:r>
            <a:r>
              <a:rPr lang="en-GB" sz="2000" b="1" dirty="0">
                <a:solidFill>
                  <a:schemeClr val="lt1"/>
                </a:solidFill>
                <a:latin typeface="+mn-lt"/>
              </a:rPr>
              <a:t>, in order to create a reliable dataset.</a:t>
            </a:r>
          </a:p>
          <a:p>
            <a:pPr>
              <a:buFont typeface="Wingdings" panose="05000000000000000000" pitchFamily="2" charset="2"/>
              <a:buChar char="q"/>
            </a:pPr>
            <a:endParaRPr sz="2000" b="1" dirty="0">
              <a:latin typeface="+mn-lt"/>
            </a:endParaRPr>
          </a:p>
          <a:p>
            <a:pPr>
              <a:buFont typeface="Wingdings" panose="05000000000000000000" pitchFamily="2" charset="2"/>
              <a:buChar char="q"/>
            </a:pPr>
            <a:r>
              <a:rPr lang="en-GB" sz="2000" b="1" dirty="0">
                <a:solidFill>
                  <a:schemeClr val="lt1"/>
                </a:solidFill>
                <a:latin typeface="+mn-lt"/>
              </a:rPr>
              <a:t>In our Hotel Booking dataset we have identified few variables which were found not significant.</a:t>
            </a:r>
          </a:p>
          <a:p>
            <a:pPr>
              <a:buFont typeface="Wingdings" panose="05000000000000000000" pitchFamily="2" charset="2"/>
              <a:buChar char="q"/>
            </a:pPr>
            <a:endParaRPr lang="en-IN" sz="2000" b="1" dirty="0">
              <a:latin typeface="+mn-lt"/>
            </a:endParaRPr>
          </a:p>
          <a:p>
            <a:pPr>
              <a:buFont typeface="Wingdings" panose="05000000000000000000" pitchFamily="2" charset="2"/>
              <a:buChar char="q"/>
            </a:pPr>
            <a:r>
              <a:rPr lang="en-GB" sz="2000" b="1" dirty="0">
                <a:solidFill>
                  <a:schemeClr val="lt1"/>
                </a:solidFill>
                <a:latin typeface="+mn-lt"/>
              </a:rPr>
              <a:t>Also we have Identified few variables which have Null values and replaced it with appropriate values.</a:t>
            </a:r>
          </a:p>
          <a:p>
            <a:pPr>
              <a:buFont typeface="Wingdings" panose="05000000000000000000" pitchFamily="2" charset="2"/>
              <a:buChar char="q"/>
            </a:pPr>
            <a:endParaRPr lang="en-GB" sz="2000" b="1" dirty="0">
              <a:solidFill>
                <a:schemeClr val="lt1"/>
              </a:solidFill>
              <a:latin typeface="+mn-lt"/>
            </a:endParaRPr>
          </a:p>
          <a:p>
            <a:pPr>
              <a:buFont typeface="Wingdings" panose="05000000000000000000" pitchFamily="2" charset="2"/>
              <a:buChar char="q"/>
            </a:pPr>
            <a:r>
              <a:rPr lang="en-GB" sz="2000" b="1" dirty="0">
                <a:solidFill>
                  <a:schemeClr val="lt1"/>
                </a:solidFill>
                <a:latin typeface="+mn-lt"/>
              </a:rPr>
              <a:t>Then we tried to explore all the variables which can play an important role for analysis.</a:t>
            </a:r>
          </a:p>
          <a:p>
            <a:pPr>
              <a:buFont typeface="Wingdings" panose="05000000000000000000" pitchFamily="2" charset="2"/>
              <a:buChar char="q"/>
            </a:pPr>
            <a:endParaRPr lang="en-GB" sz="2000" b="1" dirty="0">
              <a:solidFill>
                <a:schemeClr val="lt1"/>
              </a:solidFill>
              <a:latin typeface="+mn-lt"/>
            </a:endParaRPr>
          </a:p>
          <a:p>
            <a:pPr>
              <a:buFont typeface="Wingdings" panose="05000000000000000000" pitchFamily="2" charset="2"/>
              <a:buChar char="q"/>
            </a:pPr>
            <a:r>
              <a:rPr lang="en-GB" sz="2000" b="1" dirty="0">
                <a:solidFill>
                  <a:schemeClr val="lt1"/>
                </a:solidFill>
                <a:latin typeface="+mn-lt"/>
              </a:rPr>
              <a:t>After that we tried to analyse the insights by different types of graphical representation.</a:t>
            </a:r>
            <a:endParaRPr lang="en-GB" sz="2000" b="1" dirty="0">
              <a:latin typeface="+mn-lt"/>
            </a:endParaRPr>
          </a:p>
          <a:p>
            <a:pPr marL="114300" lvl="0" indent="0" algn="l" rtl="0">
              <a:lnSpc>
                <a:spcPct val="115000"/>
              </a:lnSpc>
              <a:spcBef>
                <a:spcPts val="0"/>
              </a:spcBef>
              <a:spcAft>
                <a:spcPts val="0"/>
              </a:spcAft>
              <a:buSzPts val="1800"/>
              <a:buNone/>
            </a:pPr>
            <a:endParaRPr sz="1600" dirty="0">
              <a:solidFill>
                <a:schemeClr val="lt1"/>
              </a:solidFill>
            </a:endParaRPr>
          </a:p>
        </p:txBody>
      </p:sp>
      <p:sp>
        <p:nvSpPr>
          <p:cNvPr id="241" name="Google Shape;241;p10"/>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10</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42000">
        <p:cover/>
      </p:transition>
    </mc:Choice>
    <mc:Fallback>
      <p:transition spd="slow" advClick="0" advTm="42000">
        <p:cover/>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245"/>
        <p:cNvGrpSpPr/>
        <p:nvPr/>
      </p:nvGrpSpPr>
      <p:grpSpPr>
        <a:xfrm>
          <a:off x="0" y="0"/>
          <a:ext cx="0" cy="0"/>
          <a:chOff x="0" y="0"/>
          <a:chExt cx="0" cy="0"/>
        </a:xfrm>
      </p:grpSpPr>
      <p:sp>
        <p:nvSpPr>
          <p:cNvPr id="246" name="Google Shape;246;p11"/>
          <p:cNvSpPr txBox="1">
            <a:spLocks noGrp="1"/>
          </p:cNvSpPr>
          <p:nvPr>
            <p:ph type="title"/>
          </p:nvPr>
        </p:nvSpPr>
        <p:spPr>
          <a:xfrm>
            <a:off x="509155" y="270164"/>
            <a:ext cx="14256427" cy="872836"/>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u="sng" dirty="0">
                <a:latin typeface="+mj-lt"/>
                <a:ea typeface="Comic Sans MS"/>
                <a:cs typeface="Comic Sans MS"/>
                <a:sym typeface="Comic Sans MS"/>
              </a:rPr>
              <a:t>EDA</a:t>
            </a:r>
            <a:endParaRPr b="1" u="sng" dirty="0">
              <a:latin typeface="+mj-lt"/>
              <a:ea typeface="Comic Sans MS"/>
              <a:cs typeface="Comic Sans MS"/>
              <a:sym typeface="Comic Sans MS"/>
            </a:endParaRPr>
          </a:p>
        </p:txBody>
      </p:sp>
      <p:sp>
        <p:nvSpPr>
          <p:cNvPr id="247" name="Google Shape;247;p11"/>
          <p:cNvSpPr txBox="1">
            <a:spLocks noGrp="1"/>
          </p:cNvSpPr>
          <p:nvPr>
            <p:ph type="body" idx="1"/>
          </p:nvPr>
        </p:nvSpPr>
        <p:spPr>
          <a:xfrm>
            <a:off x="581891" y="1143000"/>
            <a:ext cx="14744282" cy="5247409"/>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lt1"/>
              </a:buClr>
              <a:buSzPts val="1800"/>
              <a:buNone/>
            </a:pPr>
            <a:r>
              <a:rPr lang="en-GB" sz="2400" b="1" dirty="0">
                <a:solidFill>
                  <a:schemeClr val="lt1"/>
                </a:solidFill>
              </a:rPr>
              <a:t>What is EDA?</a:t>
            </a:r>
          </a:p>
          <a:p>
            <a:pPr marL="114300" lvl="0" indent="0" algn="l" rtl="0">
              <a:lnSpc>
                <a:spcPct val="115000"/>
              </a:lnSpc>
              <a:spcBef>
                <a:spcPts val="0"/>
              </a:spcBef>
              <a:spcAft>
                <a:spcPts val="0"/>
              </a:spcAft>
              <a:buClr>
                <a:schemeClr val="lt1"/>
              </a:buClr>
              <a:buSzPts val="1800"/>
              <a:buNone/>
            </a:pPr>
            <a:endParaRPr lang="en-GB" b="1" u="sng" dirty="0">
              <a:solidFill>
                <a:schemeClr val="lt1"/>
              </a:solidFill>
            </a:endParaRPr>
          </a:p>
          <a:p>
            <a:pPr marL="114300" lvl="0" indent="0" algn="l" rtl="0">
              <a:lnSpc>
                <a:spcPct val="115000"/>
              </a:lnSpc>
              <a:spcBef>
                <a:spcPts val="0"/>
              </a:spcBef>
              <a:spcAft>
                <a:spcPts val="0"/>
              </a:spcAft>
              <a:buClr>
                <a:schemeClr val="lt1"/>
              </a:buClr>
              <a:buSzPts val="1800"/>
              <a:buNone/>
            </a:pPr>
            <a:r>
              <a:rPr lang="en-GB" b="1" dirty="0">
                <a:solidFill>
                  <a:schemeClr val="lt1"/>
                </a:solidFill>
              </a:rPr>
              <a:t>EDA</a:t>
            </a:r>
            <a:r>
              <a:rPr lang="en-GB" dirty="0">
                <a:solidFill>
                  <a:schemeClr val="lt1"/>
                </a:solidFill>
              </a:rPr>
              <a:t> stands for </a:t>
            </a:r>
            <a:r>
              <a:rPr lang="en-GB" b="1" dirty="0">
                <a:solidFill>
                  <a:schemeClr val="lt1"/>
                </a:solidFill>
              </a:rPr>
              <a:t>“Exploratory Data Analysis “</a:t>
            </a:r>
            <a:r>
              <a:rPr lang="en-GB" dirty="0">
                <a:solidFill>
                  <a:schemeClr val="lt1"/>
                </a:solidFill>
              </a:rPr>
              <a:t> EDA is applied to </a:t>
            </a:r>
            <a:r>
              <a:rPr lang="en-GB" b="1" dirty="0">
                <a:solidFill>
                  <a:schemeClr val="lt1"/>
                </a:solidFill>
              </a:rPr>
              <a:t>investigate</a:t>
            </a:r>
            <a:r>
              <a:rPr lang="en-GB" dirty="0">
                <a:solidFill>
                  <a:schemeClr val="lt1"/>
                </a:solidFill>
              </a:rPr>
              <a:t> the data and </a:t>
            </a:r>
            <a:r>
              <a:rPr lang="en-GB" b="1" dirty="0">
                <a:solidFill>
                  <a:schemeClr val="lt1"/>
                </a:solidFill>
              </a:rPr>
              <a:t>summarize</a:t>
            </a:r>
            <a:r>
              <a:rPr lang="en-GB" dirty="0">
                <a:solidFill>
                  <a:schemeClr val="lt1"/>
                </a:solidFill>
              </a:rPr>
              <a:t> the key </a:t>
            </a:r>
            <a:r>
              <a:rPr lang="en-GB" b="1" dirty="0">
                <a:solidFill>
                  <a:schemeClr val="lt1"/>
                </a:solidFill>
              </a:rPr>
              <a:t>insights</a:t>
            </a:r>
            <a:r>
              <a:rPr lang="en-GB" dirty="0">
                <a:solidFill>
                  <a:schemeClr val="lt1"/>
                </a:solidFill>
              </a:rPr>
              <a:t>. It will give you the basic understanding of your data, it’s distribution, null values and much more.</a:t>
            </a:r>
            <a:endParaRPr dirty="0"/>
          </a:p>
          <a:p>
            <a:pPr marL="114300" lvl="0" indent="0" algn="l" rtl="0">
              <a:lnSpc>
                <a:spcPct val="115000"/>
              </a:lnSpc>
              <a:spcBef>
                <a:spcPts val="0"/>
              </a:spcBef>
              <a:spcAft>
                <a:spcPts val="0"/>
              </a:spcAft>
              <a:buSzPts val="1800"/>
              <a:buNone/>
            </a:pPr>
            <a:r>
              <a:rPr lang="en-GB" dirty="0">
                <a:solidFill>
                  <a:schemeClr val="lt1"/>
                </a:solidFill>
              </a:rPr>
              <a:t>The following steps are involved in the </a:t>
            </a:r>
            <a:r>
              <a:rPr lang="en-GB" b="1" dirty="0">
                <a:solidFill>
                  <a:schemeClr val="lt1"/>
                </a:solidFill>
              </a:rPr>
              <a:t>process of EDA:</a:t>
            </a:r>
          </a:p>
          <a:p>
            <a:pPr marL="114300" lvl="0" indent="0" algn="l" rtl="0">
              <a:lnSpc>
                <a:spcPct val="115000"/>
              </a:lnSpc>
              <a:spcBef>
                <a:spcPts val="0"/>
              </a:spcBef>
              <a:spcAft>
                <a:spcPts val="0"/>
              </a:spcAft>
              <a:buSzPts val="1800"/>
              <a:buNone/>
            </a:pPr>
            <a:endParaRPr dirty="0">
              <a:solidFill>
                <a:schemeClr val="lt1"/>
              </a:solidFill>
            </a:endParaRPr>
          </a:p>
          <a:p>
            <a:pPr marL="457200" lvl="0" indent="-342900" algn="l" rtl="0">
              <a:lnSpc>
                <a:spcPct val="115000"/>
              </a:lnSpc>
              <a:spcBef>
                <a:spcPts val="0"/>
              </a:spcBef>
              <a:spcAft>
                <a:spcPts val="0"/>
              </a:spcAft>
              <a:buClr>
                <a:schemeClr val="lt1"/>
              </a:buClr>
              <a:buSzPts val="1800"/>
              <a:buChar char="●"/>
            </a:pPr>
            <a:r>
              <a:rPr lang="en-GB" b="1" dirty="0">
                <a:solidFill>
                  <a:schemeClr val="lt1"/>
                </a:solidFill>
              </a:rPr>
              <a:t>Acquire and loading data</a:t>
            </a:r>
          </a:p>
          <a:p>
            <a:pPr marL="457200" lvl="0" indent="-342900" algn="l" rtl="0">
              <a:lnSpc>
                <a:spcPct val="115000"/>
              </a:lnSpc>
              <a:spcBef>
                <a:spcPts val="0"/>
              </a:spcBef>
              <a:spcAft>
                <a:spcPts val="0"/>
              </a:spcAft>
              <a:buClr>
                <a:schemeClr val="lt1"/>
              </a:buClr>
              <a:buSzPts val="1800"/>
              <a:buChar char="●"/>
            </a:pPr>
            <a:endParaRPr dirty="0">
              <a:solidFill>
                <a:schemeClr val="lt1"/>
              </a:solidFill>
            </a:endParaRPr>
          </a:p>
          <a:p>
            <a:pPr marL="457200" lvl="0" indent="-342900" algn="l" rtl="0">
              <a:lnSpc>
                <a:spcPct val="115000"/>
              </a:lnSpc>
              <a:spcBef>
                <a:spcPts val="0"/>
              </a:spcBef>
              <a:spcAft>
                <a:spcPts val="0"/>
              </a:spcAft>
              <a:buClr>
                <a:schemeClr val="lt1"/>
              </a:buClr>
              <a:buSzPts val="1800"/>
              <a:buChar char="●"/>
            </a:pPr>
            <a:r>
              <a:rPr lang="en-GB" b="1" dirty="0">
                <a:solidFill>
                  <a:schemeClr val="lt1"/>
                </a:solidFill>
              </a:rPr>
              <a:t>Cleaning dataset</a:t>
            </a:r>
          </a:p>
          <a:p>
            <a:pPr marL="457200" lvl="0" indent="-342900" algn="l" rtl="0">
              <a:lnSpc>
                <a:spcPct val="115000"/>
              </a:lnSpc>
              <a:spcBef>
                <a:spcPts val="0"/>
              </a:spcBef>
              <a:spcAft>
                <a:spcPts val="0"/>
              </a:spcAft>
              <a:buClr>
                <a:schemeClr val="lt1"/>
              </a:buClr>
              <a:buSzPts val="1800"/>
              <a:buChar char="●"/>
            </a:pPr>
            <a:endParaRPr dirty="0">
              <a:solidFill>
                <a:schemeClr val="lt1"/>
              </a:solidFill>
            </a:endParaRPr>
          </a:p>
          <a:p>
            <a:pPr marL="457200" lvl="0" indent="-342900" algn="l" rtl="0">
              <a:lnSpc>
                <a:spcPct val="115000"/>
              </a:lnSpc>
              <a:spcBef>
                <a:spcPts val="0"/>
              </a:spcBef>
              <a:spcAft>
                <a:spcPts val="0"/>
              </a:spcAft>
              <a:buClr>
                <a:schemeClr val="lt1"/>
              </a:buClr>
              <a:buSzPts val="1800"/>
              <a:buChar char="●"/>
            </a:pPr>
            <a:r>
              <a:rPr lang="en-GB" b="1" dirty="0">
                <a:solidFill>
                  <a:schemeClr val="lt1"/>
                </a:solidFill>
              </a:rPr>
              <a:t>Exploring and Visualizing Data</a:t>
            </a:r>
          </a:p>
          <a:p>
            <a:pPr marL="457200" lvl="0" indent="-342900" algn="l" rtl="0">
              <a:lnSpc>
                <a:spcPct val="115000"/>
              </a:lnSpc>
              <a:spcBef>
                <a:spcPts val="0"/>
              </a:spcBef>
              <a:spcAft>
                <a:spcPts val="0"/>
              </a:spcAft>
              <a:buClr>
                <a:schemeClr val="lt1"/>
              </a:buClr>
              <a:buSzPts val="1800"/>
              <a:buChar char="●"/>
            </a:pPr>
            <a:endParaRPr dirty="0">
              <a:solidFill>
                <a:schemeClr val="lt1"/>
              </a:solidFill>
            </a:endParaRPr>
          </a:p>
          <a:p>
            <a:pPr marL="457200" lvl="0" indent="-342900" algn="l" rtl="0">
              <a:lnSpc>
                <a:spcPct val="115000"/>
              </a:lnSpc>
              <a:spcBef>
                <a:spcPts val="0"/>
              </a:spcBef>
              <a:spcAft>
                <a:spcPts val="0"/>
              </a:spcAft>
              <a:buClr>
                <a:schemeClr val="lt1"/>
              </a:buClr>
              <a:buSzPts val="1800"/>
              <a:buChar char="●"/>
            </a:pPr>
            <a:r>
              <a:rPr lang="en-GB" b="1" dirty="0">
                <a:solidFill>
                  <a:schemeClr val="lt1"/>
                </a:solidFill>
              </a:rPr>
              <a:t>Analysing relationships between variables</a:t>
            </a:r>
          </a:p>
          <a:p>
            <a:pPr marL="457200" lvl="0" indent="-342900" algn="l" rtl="0">
              <a:lnSpc>
                <a:spcPct val="115000"/>
              </a:lnSpc>
              <a:spcBef>
                <a:spcPts val="0"/>
              </a:spcBef>
              <a:spcAft>
                <a:spcPts val="0"/>
              </a:spcAft>
              <a:buClr>
                <a:schemeClr val="lt1"/>
              </a:buClr>
              <a:buSzPts val="1800"/>
              <a:buChar char="●"/>
            </a:pPr>
            <a:endParaRPr lang="en-GB" b="1" dirty="0">
              <a:solidFill>
                <a:schemeClr val="lt1"/>
              </a:solidFill>
            </a:endParaRPr>
          </a:p>
          <a:p>
            <a:pPr marL="457200" lvl="0" indent="-342900" algn="l" rtl="0">
              <a:lnSpc>
                <a:spcPct val="115000"/>
              </a:lnSpc>
              <a:spcBef>
                <a:spcPts val="0"/>
              </a:spcBef>
              <a:spcAft>
                <a:spcPts val="0"/>
              </a:spcAft>
              <a:buClr>
                <a:schemeClr val="lt1"/>
              </a:buClr>
              <a:buSzPts val="1800"/>
              <a:buChar char="●"/>
            </a:pPr>
            <a:r>
              <a:rPr lang="en-GB" b="1" dirty="0">
                <a:solidFill>
                  <a:schemeClr val="lt1"/>
                </a:solidFill>
              </a:rPr>
              <a:t>Future scope</a:t>
            </a:r>
            <a:endParaRPr dirty="0">
              <a:solidFill>
                <a:schemeClr val="lt1"/>
              </a:solidFill>
            </a:endParaRPr>
          </a:p>
          <a:p>
            <a:pPr marL="114300" lvl="0" indent="0" algn="l" rtl="0">
              <a:lnSpc>
                <a:spcPct val="115000"/>
              </a:lnSpc>
              <a:spcBef>
                <a:spcPts val="0"/>
              </a:spcBef>
              <a:spcAft>
                <a:spcPts val="0"/>
              </a:spcAft>
              <a:buClr>
                <a:schemeClr val="dk2"/>
              </a:buClr>
              <a:buSzPts val="1800"/>
              <a:buNone/>
            </a:pPr>
            <a:endParaRPr sz="1600" b="1" i="1" u="sng" dirty="0">
              <a:solidFill>
                <a:schemeClr val="lt1"/>
              </a:solidFill>
            </a:endParaRPr>
          </a:p>
          <a:p>
            <a:pPr marL="114300" lvl="0" indent="0" algn="l" rtl="0">
              <a:lnSpc>
                <a:spcPct val="115000"/>
              </a:lnSpc>
              <a:spcBef>
                <a:spcPts val="0"/>
              </a:spcBef>
              <a:spcAft>
                <a:spcPts val="0"/>
              </a:spcAft>
              <a:buClr>
                <a:schemeClr val="dk2"/>
              </a:buClr>
              <a:buSzPts val="1800"/>
              <a:buNone/>
            </a:pPr>
            <a:endParaRPr sz="1600" i="1" u="sng" dirty="0">
              <a:solidFill>
                <a:schemeClr val="lt1"/>
              </a:solidFill>
            </a:endParaRPr>
          </a:p>
        </p:txBody>
      </p:sp>
      <p:sp>
        <p:nvSpPr>
          <p:cNvPr id="248" name="Google Shape;248;p11"/>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11</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8000">
        <p:cover/>
      </p:transition>
    </mc:Choice>
    <mc:Fallback>
      <p:transition spd="slow" advClick="0" advTm="38000">
        <p:cover/>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252"/>
        <p:cNvGrpSpPr/>
        <p:nvPr/>
      </p:nvGrpSpPr>
      <p:grpSpPr>
        <a:xfrm>
          <a:off x="0" y="0"/>
          <a:ext cx="0" cy="0"/>
          <a:chOff x="0" y="0"/>
          <a:chExt cx="0" cy="0"/>
        </a:xfrm>
      </p:grpSpPr>
      <p:sp>
        <p:nvSpPr>
          <p:cNvPr id="253" name="Google Shape;253;p12"/>
          <p:cNvSpPr txBox="1">
            <a:spLocks noGrp="1"/>
          </p:cNvSpPr>
          <p:nvPr>
            <p:ph type="title"/>
          </p:nvPr>
        </p:nvSpPr>
        <p:spPr>
          <a:xfrm>
            <a:off x="550718" y="311727"/>
            <a:ext cx="14214864" cy="1282173"/>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u="sng" dirty="0">
                <a:latin typeface="+mj-lt"/>
                <a:ea typeface="Comic Sans MS"/>
                <a:cs typeface="Comic Sans MS"/>
                <a:sym typeface="Comic Sans MS"/>
              </a:rPr>
              <a:t>Approach used  for EDA</a:t>
            </a:r>
          </a:p>
        </p:txBody>
      </p:sp>
      <p:sp>
        <p:nvSpPr>
          <p:cNvPr id="254" name="Google Shape;254;p12"/>
          <p:cNvSpPr txBox="1">
            <a:spLocks noGrp="1"/>
          </p:cNvSpPr>
          <p:nvPr>
            <p:ph type="body" idx="1"/>
          </p:nvPr>
        </p:nvSpPr>
        <p:spPr>
          <a:xfrm>
            <a:off x="384464" y="1174173"/>
            <a:ext cx="15408790" cy="5353515"/>
          </a:xfrm>
          <a:prstGeom prst="rect">
            <a:avLst/>
          </a:prstGeom>
          <a:noFill/>
          <a:ln>
            <a:noFill/>
          </a:ln>
        </p:spPr>
        <p:txBody>
          <a:bodyPr spcFirstLastPara="1" wrap="square" lIns="91425" tIns="91425" rIns="91425" bIns="91425" anchor="t" anchorCtr="0">
            <a:noAutofit/>
          </a:bodyPr>
          <a:lstStyle/>
          <a:p>
            <a:pPr marL="139700" lvl="0" indent="0">
              <a:buClr>
                <a:schemeClr val="lt1"/>
              </a:buClr>
              <a:buSzPts val="1400"/>
              <a:buNone/>
            </a:pPr>
            <a:r>
              <a:rPr lang="en-GB" b="1" dirty="0">
                <a:solidFill>
                  <a:schemeClr val="lt1"/>
                </a:solidFill>
                <a:latin typeface="+mn-lt"/>
              </a:rPr>
              <a:t>Acquire and load data : In this segment we have loaded the  Hotel Booking ‘csv’ file into the colab notebook and read the csv file.</a:t>
            </a:r>
            <a:endParaRPr b="1" dirty="0">
              <a:latin typeface="+mn-lt"/>
            </a:endParaRPr>
          </a:p>
          <a:p>
            <a:pPr marL="514350" lvl="0" indent="-285750" algn="l" rtl="0">
              <a:lnSpc>
                <a:spcPct val="115000"/>
              </a:lnSpc>
              <a:spcBef>
                <a:spcPts val="0"/>
              </a:spcBef>
              <a:spcAft>
                <a:spcPts val="0"/>
              </a:spcAft>
              <a:buClr>
                <a:schemeClr val="dk2"/>
              </a:buClr>
              <a:buSzPts val="1800"/>
              <a:buFont typeface="Arial"/>
              <a:buNone/>
            </a:pPr>
            <a:endParaRPr b="1" dirty="0">
              <a:solidFill>
                <a:schemeClr val="lt1"/>
              </a:solidFill>
              <a:latin typeface="+mn-lt"/>
            </a:endParaRPr>
          </a:p>
          <a:p>
            <a:pPr marL="139700" lvl="0" indent="0" algn="l" rtl="0">
              <a:lnSpc>
                <a:spcPct val="115000"/>
              </a:lnSpc>
              <a:spcBef>
                <a:spcPts val="0"/>
              </a:spcBef>
              <a:spcAft>
                <a:spcPts val="0"/>
              </a:spcAft>
              <a:buClr>
                <a:schemeClr val="lt1"/>
              </a:buClr>
              <a:buSzPts val="1400"/>
              <a:buNone/>
            </a:pPr>
            <a:r>
              <a:rPr lang="en-GB" b="1" dirty="0">
                <a:solidFill>
                  <a:schemeClr val="lt1"/>
                </a:solidFill>
                <a:latin typeface="+mn-lt"/>
              </a:rPr>
              <a:t>Data Cleaning : In this segment we have removed unwanted columns. Also we have replaced the NULL values to appropriate values for better understanding of the dataset.</a:t>
            </a:r>
            <a:endParaRPr b="1" dirty="0">
              <a:latin typeface="+mn-lt"/>
            </a:endParaRPr>
          </a:p>
          <a:p>
            <a:pPr marL="514350" lvl="0" indent="-285750" algn="l" rtl="0">
              <a:lnSpc>
                <a:spcPct val="115000"/>
              </a:lnSpc>
              <a:spcBef>
                <a:spcPts val="0"/>
              </a:spcBef>
              <a:spcAft>
                <a:spcPts val="0"/>
              </a:spcAft>
              <a:buClr>
                <a:schemeClr val="dk2"/>
              </a:buClr>
              <a:buSzPts val="1800"/>
              <a:buFont typeface="Arial"/>
              <a:buNone/>
            </a:pPr>
            <a:endParaRPr b="1" dirty="0">
              <a:solidFill>
                <a:schemeClr val="lt1"/>
              </a:solidFill>
              <a:latin typeface="+mn-lt"/>
            </a:endParaRPr>
          </a:p>
          <a:p>
            <a:pPr marL="139700" lvl="0" indent="0" algn="l" rtl="0">
              <a:lnSpc>
                <a:spcPct val="115000"/>
              </a:lnSpc>
              <a:spcBef>
                <a:spcPts val="0"/>
              </a:spcBef>
              <a:spcAft>
                <a:spcPts val="0"/>
              </a:spcAft>
              <a:buClr>
                <a:schemeClr val="lt1"/>
              </a:buClr>
              <a:buSzPts val="1400"/>
              <a:buNone/>
            </a:pPr>
            <a:r>
              <a:rPr lang="en-GB" b="1" dirty="0">
                <a:solidFill>
                  <a:schemeClr val="lt1"/>
                </a:solidFill>
                <a:latin typeface="+mn-lt"/>
              </a:rPr>
              <a:t>Analysing and visualising data : In this segment we have explored the data and understood the variables which play an important role and the relationship between them. In the coming segment we have tried to answer some hypothetical questions for better understanding of data.</a:t>
            </a:r>
            <a:endParaRPr b="1" dirty="0">
              <a:latin typeface="+mn-lt"/>
            </a:endParaRPr>
          </a:p>
          <a:p>
            <a:pPr marL="514350" lvl="0" indent="-285750" algn="l" rtl="0">
              <a:lnSpc>
                <a:spcPct val="115000"/>
              </a:lnSpc>
              <a:spcBef>
                <a:spcPts val="0"/>
              </a:spcBef>
              <a:spcAft>
                <a:spcPts val="0"/>
              </a:spcAft>
              <a:buClr>
                <a:schemeClr val="dk2"/>
              </a:buClr>
              <a:buSzPts val="1800"/>
              <a:buFont typeface="Arial"/>
              <a:buNone/>
            </a:pPr>
            <a:endParaRPr b="1" dirty="0">
              <a:solidFill>
                <a:schemeClr val="lt1"/>
              </a:solidFill>
              <a:latin typeface="+mn-lt"/>
            </a:endParaRPr>
          </a:p>
          <a:p>
            <a:pPr marL="139700" lvl="0" indent="0" algn="l" rtl="0">
              <a:lnSpc>
                <a:spcPct val="115000"/>
              </a:lnSpc>
              <a:spcBef>
                <a:spcPts val="0"/>
              </a:spcBef>
              <a:spcAft>
                <a:spcPts val="0"/>
              </a:spcAft>
              <a:buClr>
                <a:schemeClr val="lt1"/>
              </a:buClr>
              <a:buSzPts val="1400"/>
              <a:buNone/>
            </a:pPr>
            <a:r>
              <a:rPr lang="en-GB" b="1" dirty="0">
                <a:solidFill>
                  <a:schemeClr val="lt1"/>
                </a:solidFill>
                <a:latin typeface="+mn-lt"/>
              </a:rPr>
              <a:t>Future Scope : We can see that there are many rooms that are not booked frequently for both the hotels. It might be because of high room rents. If the room rents are managed to be moderate then there can be chances of more number of bookings. There are various other variables that can play an important role in further analysis such as ‘Type of meal’ , ‘</a:t>
            </a:r>
            <a:r>
              <a:rPr lang="en-GB" b="1" dirty="0" err="1">
                <a:solidFill>
                  <a:schemeClr val="lt1"/>
                </a:solidFill>
                <a:latin typeface="+mn-lt"/>
              </a:rPr>
              <a:t>booking_changes</a:t>
            </a:r>
            <a:r>
              <a:rPr lang="en-GB" b="1" dirty="0">
                <a:solidFill>
                  <a:schemeClr val="lt1"/>
                </a:solidFill>
                <a:latin typeface="+mn-lt"/>
              </a:rPr>
              <a:t>’, ‘</a:t>
            </a:r>
            <a:r>
              <a:rPr lang="en-GB" b="1" dirty="0" err="1">
                <a:solidFill>
                  <a:schemeClr val="lt1"/>
                </a:solidFill>
                <a:latin typeface="+mn-lt"/>
              </a:rPr>
              <a:t>reserved_room</a:t>
            </a:r>
            <a:r>
              <a:rPr lang="en-GB" b="1" dirty="0">
                <a:solidFill>
                  <a:schemeClr val="lt1"/>
                </a:solidFill>
                <a:latin typeface="+mn-lt"/>
              </a:rPr>
              <a:t> type’  etc. and it’s relation with other variables. If we dig deeply various facts can be realized which we were not able to cover during this short duration efficiently.</a:t>
            </a:r>
            <a:endParaRPr b="1" dirty="0">
              <a:solidFill>
                <a:schemeClr val="lt1"/>
              </a:solidFill>
              <a:latin typeface="+mn-lt"/>
            </a:endParaRPr>
          </a:p>
          <a:p>
            <a:pPr marL="514350" lvl="0" indent="-285750" algn="l" rtl="0">
              <a:lnSpc>
                <a:spcPct val="115000"/>
              </a:lnSpc>
              <a:spcBef>
                <a:spcPts val="0"/>
              </a:spcBef>
              <a:spcAft>
                <a:spcPts val="0"/>
              </a:spcAft>
              <a:buClr>
                <a:schemeClr val="dk2"/>
              </a:buClr>
              <a:buSzPts val="1800"/>
              <a:buFont typeface="Arial"/>
              <a:buNone/>
            </a:pPr>
            <a:endParaRPr sz="1400" dirty="0">
              <a:solidFill>
                <a:schemeClr val="lt1"/>
              </a:solidFill>
              <a:latin typeface="+mn-lt"/>
            </a:endParaRPr>
          </a:p>
          <a:p>
            <a:pPr marL="114300" lvl="0" indent="0" algn="l" rtl="0">
              <a:lnSpc>
                <a:spcPct val="115000"/>
              </a:lnSpc>
              <a:spcBef>
                <a:spcPts val="0"/>
              </a:spcBef>
              <a:spcAft>
                <a:spcPts val="0"/>
              </a:spcAft>
              <a:buClr>
                <a:schemeClr val="dk2"/>
              </a:buClr>
              <a:buSzPts val="1800"/>
              <a:buNone/>
            </a:pPr>
            <a:endParaRPr sz="1400" dirty="0">
              <a:solidFill>
                <a:schemeClr val="lt1"/>
              </a:solidFill>
            </a:endParaRPr>
          </a:p>
          <a:p>
            <a:pPr marL="114300" lvl="0" indent="0" algn="l" rtl="0">
              <a:lnSpc>
                <a:spcPct val="115000"/>
              </a:lnSpc>
              <a:spcBef>
                <a:spcPts val="0"/>
              </a:spcBef>
              <a:spcAft>
                <a:spcPts val="0"/>
              </a:spcAft>
              <a:buClr>
                <a:schemeClr val="dk2"/>
              </a:buClr>
              <a:buSzPts val="1800"/>
              <a:buNone/>
            </a:pPr>
            <a:endParaRPr sz="1400" dirty="0">
              <a:solidFill>
                <a:schemeClr val="lt1"/>
              </a:solidFill>
            </a:endParaRPr>
          </a:p>
          <a:p>
            <a:pPr marL="114300" lvl="0" indent="0" algn="l" rtl="0">
              <a:lnSpc>
                <a:spcPct val="115000"/>
              </a:lnSpc>
              <a:spcBef>
                <a:spcPts val="0"/>
              </a:spcBef>
              <a:spcAft>
                <a:spcPts val="0"/>
              </a:spcAft>
              <a:buClr>
                <a:schemeClr val="dk2"/>
              </a:buClr>
              <a:buSzPts val="1800"/>
              <a:buNone/>
            </a:pPr>
            <a:endParaRPr sz="1400" u="sng" dirty="0">
              <a:solidFill>
                <a:schemeClr val="lt1"/>
              </a:solidFill>
            </a:endParaRPr>
          </a:p>
          <a:p>
            <a:pPr marL="514350" lvl="0" indent="-285750" algn="l" rtl="0">
              <a:lnSpc>
                <a:spcPct val="115000"/>
              </a:lnSpc>
              <a:spcBef>
                <a:spcPts val="0"/>
              </a:spcBef>
              <a:spcAft>
                <a:spcPts val="0"/>
              </a:spcAft>
              <a:buClr>
                <a:schemeClr val="dk2"/>
              </a:buClr>
              <a:buSzPts val="1800"/>
              <a:buFont typeface="Arial"/>
              <a:buNone/>
            </a:pPr>
            <a:endParaRPr sz="1400" dirty="0">
              <a:solidFill>
                <a:schemeClr val="lt1"/>
              </a:solidFill>
            </a:endParaRPr>
          </a:p>
        </p:txBody>
      </p:sp>
      <p:sp>
        <p:nvSpPr>
          <p:cNvPr id="255" name="Google Shape;255;p12"/>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12</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36000">
        <p:cover/>
      </p:transition>
    </mc:Choice>
    <mc:Fallback>
      <p:transition spd="slow" advClick="0" advTm="36000">
        <p:cover/>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266"/>
        <p:cNvGrpSpPr/>
        <p:nvPr/>
      </p:nvGrpSpPr>
      <p:grpSpPr>
        <a:xfrm>
          <a:off x="0" y="0"/>
          <a:ext cx="0" cy="0"/>
          <a:chOff x="0" y="0"/>
          <a:chExt cx="0" cy="0"/>
        </a:xfrm>
      </p:grpSpPr>
      <p:sp>
        <p:nvSpPr>
          <p:cNvPr id="267" name="Google Shape;267;p14"/>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i="1" u="sng">
                <a:latin typeface="Comic Sans MS"/>
                <a:ea typeface="Comic Sans MS"/>
                <a:cs typeface="Comic Sans MS"/>
                <a:sym typeface="Comic Sans MS"/>
              </a:rPr>
              <a:t>Libraries used for Data Visualization</a:t>
            </a:r>
            <a:endParaRPr b="1" i="1" u="sng">
              <a:latin typeface="Comic Sans MS"/>
              <a:ea typeface="Comic Sans MS"/>
              <a:cs typeface="Comic Sans MS"/>
              <a:sym typeface="Comic Sans MS"/>
            </a:endParaRPr>
          </a:p>
        </p:txBody>
      </p:sp>
      <p:sp>
        <p:nvSpPr>
          <p:cNvPr id="268" name="Google Shape;268;p14"/>
          <p:cNvSpPr txBox="1">
            <a:spLocks noGrp="1"/>
          </p:cNvSpPr>
          <p:nvPr>
            <p:ph type="body" idx="1"/>
          </p:nvPr>
        </p:nvSpPr>
        <p:spPr>
          <a:xfrm>
            <a:off x="552224" y="1613263"/>
            <a:ext cx="15095400" cy="47823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lt1"/>
              </a:buClr>
              <a:buSzPts val="1800"/>
              <a:buNone/>
            </a:pPr>
            <a:r>
              <a:rPr lang="en-GB" sz="2000" b="1" dirty="0">
                <a:solidFill>
                  <a:schemeClr val="lt1"/>
                </a:solidFill>
              </a:rPr>
              <a:t>Following are the libraries used to get insights:</a:t>
            </a:r>
            <a:endParaRPr sz="2200" b="1" dirty="0"/>
          </a:p>
          <a:p>
            <a:pPr marL="114300" lvl="0" indent="0" algn="l" rtl="0">
              <a:lnSpc>
                <a:spcPct val="115000"/>
              </a:lnSpc>
              <a:spcBef>
                <a:spcPts val="0"/>
              </a:spcBef>
              <a:spcAft>
                <a:spcPts val="0"/>
              </a:spcAft>
              <a:buClr>
                <a:schemeClr val="dk2"/>
              </a:buClr>
              <a:buSzPts val="1800"/>
              <a:buNone/>
            </a:pPr>
            <a:endParaRPr sz="1900" b="1" dirty="0">
              <a:solidFill>
                <a:schemeClr val="lt1"/>
              </a:solidFill>
            </a:endParaRPr>
          </a:p>
          <a:p>
            <a:pPr marL="457200" lvl="0" indent="-361950" algn="l" rtl="0">
              <a:lnSpc>
                <a:spcPct val="150000"/>
              </a:lnSpc>
              <a:spcBef>
                <a:spcPts val="0"/>
              </a:spcBef>
              <a:spcAft>
                <a:spcPts val="0"/>
              </a:spcAft>
              <a:buClr>
                <a:schemeClr val="lt1"/>
              </a:buClr>
              <a:buSzPts val="2100"/>
              <a:buFont typeface="Noto Sans"/>
              <a:buChar char="▪"/>
            </a:pPr>
            <a:r>
              <a:rPr lang="en-GB" sz="1900" b="1" dirty="0">
                <a:solidFill>
                  <a:schemeClr val="lt1"/>
                </a:solidFill>
              </a:rPr>
              <a:t>NumPy</a:t>
            </a:r>
            <a:endParaRPr sz="1900" b="1" dirty="0">
              <a:solidFill>
                <a:schemeClr val="lt1"/>
              </a:solidFill>
            </a:endParaRPr>
          </a:p>
          <a:p>
            <a:pPr marL="457200" lvl="0" indent="-361950" algn="l" rtl="0">
              <a:lnSpc>
                <a:spcPct val="150000"/>
              </a:lnSpc>
              <a:spcBef>
                <a:spcPts val="0"/>
              </a:spcBef>
              <a:spcAft>
                <a:spcPts val="0"/>
              </a:spcAft>
              <a:buClr>
                <a:schemeClr val="lt1"/>
              </a:buClr>
              <a:buSzPts val="2100"/>
              <a:buFont typeface="Noto Sans"/>
              <a:buChar char="▪"/>
            </a:pPr>
            <a:r>
              <a:rPr lang="en-GB" sz="1900" b="1" dirty="0">
                <a:solidFill>
                  <a:schemeClr val="lt1"/>
                </a:solidFill>
              </a:rPr>
              <a:t>Pandas</a:t>
            </a:r>
            <a:endParaRPr sz="2100" b="1" dirty="0"/>
          </a:p>
          <a:p>
            <a:pPr marL="457200" lvl="0" indent="-361950" algn="l" rtl="0">
              <a:lnSpc>
                <a:spcPct val="150000"/>
              </a:lnSpc>
              <a:spcBef>
                <a:spcPts val="0"/>
              </a:spcBef>
              <a:spcAft>
                <a:spcPts val="0"/>
              </a:spcAft>
              <a:buClr>
                <a:schemeClr val="lt1"/>
              </a:buClr>
              <a:buSzPts val="2100"/>
              <a:buFont typeface="Noto Sans"/>
              <a:buChar char="▪"/>
            </a:pPr>
            <a:r>
              <a:rPr lang="en-GB" sz="1900" b="1" dirty="0">
                <a:solidFill>
                  <a:schemeClr val="lt1"/>
                </a:solidFill>
              </a:rPr>
              <a:t>Matplotlib</a:t>
            </a:r>
            <a:endParaRPr sz="2100" b="1" dirty="0"/>
          </a:p>
          <a:p>
            <a:pPr marL="457200" lvl="0" indent="-361950" algn="l" rtl="0">
              <a:lnSpc>
                <a:spcPct val="150000"/>
              </a:lnSpc>
              <a:spcBef>
                <a:spcPts val="0"/>
              </a:spcBef>
              <a:spcAft>
                <a:spcPts val="0"/>
              </a:spcAft>
              <a:buClr>
                <a:schemeClr val="lt1"/>
              </a:buClr>
              <a:buSzPts val="2100"/>
              <a:buFont typeface="Noto Sans"/>
              <a:buChar char="▪"/>
            </a:pPr>
            <a:r>
              <a:rPr lang="en-GB" sz="1900" b="1" dirty="0">
                <a:solidFill>
                  <a:schemeClr val="lt1"/>
                </a:solidFill>
              </a:rPr>
              <a:t>Seaborn</a:t>
            </a:r>
            <a:endParaRPr sz="2100" b="1" dirty="0"/>
          </a:p>
          <a:p>
            <a:pPr marL="457200" lvl="0" indent="-361950" algn="l" rtl="0">
              <a:lnSpc>
                <a:spcPct val="150000"/>
              </a:lnSpc>
              <a:spcBef>
                <a:spcPts val="0"/>
              </a:spcBef>
              <a:spcAft>
                <a:spcPts val="0"/>
              </a:spcAft>
              <a:buClr>
                <a:schemeClr val="lt1"/>
              </a:buClr>
              <a:buSzPts val="2100"/>
              <a:buFont typeface="Noto Sans"/>
              <a:buChar char="▪"/>
            </a:pPr>
            <a:r>
              <a:rPr lang="en-GB" sz="1900" b="1" dirty="0" err="1">
                <a:solidFill>
                  <a:schemeClr val="lt1"/>
                </a:solidFill>
              </a:rPr>
              <a:t>klib</a:t>
            </a:r>
            <a:endParaRPr sz="1900" b="1" dirty="0">
              <a:solidFill>
                <a:schemeClr val="lt1"/>
              </a:solidFill>
            </a:endParaRPr>
          </a:p>
          <a:p>
            <a:pPr marL="457200" lvl="0" indent="-228600" algn="l" rtl="0">
              <a:lnSpc>
                <a:spcPct val="115000"/>
              </a:lnSpc>
              <a:spcBef>
                <a:spcPts val="0"/>
              </a:spcBef>
              <a:spcAft>
                <a:spcPts val="0"/>
              </a:spcAft>
              <a:buClr>
                <a:schemeClr val="dk2"/>
              </a:buClr>
              <a:buSzPts val="1800"/>
              <a:buFont typeface="Noto Sans"/>
              <a:buNone/>
            </a:pPr>
            <a:endParaRPr sz="1600" dirty="0">
              <a:solidFill>
                <a:schemeClr val="lt1"/>
              </a:solidFill>
            </a:endParaRPr>
          </a:p>
          <a:p>
            <a:pPr marL="457200" lvl="0" indent="-228600" algn="l" rtl="0">
              <a:lnSpc>
                <a:spcPct val="115000"/>
              </a:lnSpc>
              <a:spcBef>
                <a:spcPts val="0"/>
              </a:spcBef>
              <a:spcAft>
                <a:spcPts val="0"/>
              </a:spcAft>
              <a:buClr>
                <a:schemeClr val="dk2"/>
              </a:buClr>
              <a:buSzPts val="1800"/>
              <a:buFont typeface="Noto Sans"/>
              <a:buNone/>
            </a:pPr>
            <a:endParaRPr sz="1600" dirty="0">
              <a:solidFill>
                <a:schemeClr val="lt1"/>
              </a:solidFill>
            </a:endParaRPr>
          </a:p>
          <a:p>
            <a:pPr marL="457200" lvl="0" indent="-228600" algn="l" rtl="0">
              <a:lnSpc>
                <a:spcPct val="115000"/>
              </a:lnSpc>
              <a:spcBef>
                <a:spcPts val="0"/>
              </a:spcBef>
              <a:spcAft>
                <a:spcPts val="0"/>
              </a:spcAft>
              <a:buClr>
                <a:schemeClr val="dk2"/>
              </a:buClr>
              <a:buSzPts val="1800"/>
              <a:buFont typeface="Noto Sans"/>
              <a:buNone/>
            </a:pPr>
            <a:endParaRPr sz="1600" dirty="0">
              <a:solidFill>
                <a:schemeClr val="lt1"/>
              </a:solidFill>
            </a:endParaRPr>
          </a:p>
        </p:txBody>
      </p:sp>
      <p:sp>
        <p:nvSpPr>
          <p:cNvPr id="269" name="Google Shape;269;p14"/>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13</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7000">
        <p:cover/>
      </p:transition>
    </mc:Choice>
    <mc:Fallback>
      <p:transition spd="slow" advClick="0" advTm="7000">
        <p:cover/>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259"/>
        <p:cNvGrpSpPr/>
        <p:nvPr/>
      </p:nvGrpSpPr>
      <p:grpSpPr>
        <a:xfrm>
          <a:off x="0" y="0"/>
          <a:ext cx="0" cy="0"/>
          <a:chOff x="0" y="0"/>
          <a:chExt cx="0" cy="0"/>
        </a:xfrm>
      </p:grpSpPr>
      <p:sp>
        <p:nvSpPr>
          <p:cNvPr id="260" name="Google Shape;260;p13"/>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i="1" u="sng">
                <a:latin typeface="Comic Sans MS"/>
                <a:ea typeface="Comic Sans MS"/>
                <a:cs typeface="Comic Sans MS"/>
                <a:sym typeface="Comic Sans MS"/>
              </a:rPr>
              <a:t>Graphs used for Data Visualization</a:t>
            </a:r>
            <a:endParaRPr b="1" i="1" u="sng">
              <a:latin typeface="Comic Sans MS"/>
              <a:ea typeface="Comic Sans MS"/>
              <a:cs typeface="Comic Sans MS"/>
              <a:sym typeface="Comic Sans MS"/>
            </a:endParaRPr>
          </a:p>
        </p:txBody>
      </p:sp>
      <p:sp>
        <p:nvSpPr>
          <p:cNvPr id="261" name="Google Shape;261;p13"/>
          <p:cNvSpPr txBox="1">
            <a:spLocks noGrp="1"/>
          </p:cNvSpPr>
          <p:nvPr>
            <p:ph type="body" idx="1"/>
          </p:nvPr>
        </p:nvSpPr>
        <p:spPr>
          <a:xfrm>
            <a:off x="552224" y="1613263"/>
            <a:ext cx="15095400" cy="478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2000" b="1">
                <a:solidFill>
                  <a:schemeClr val="lt1"/>
                </a:solidFill>
              </a:rPr>
              <a:t>Following are the Graphs used for Data Visualization:</a:t>
            </a:r>
            <a:endParaRPr sz="2000" b="1">
              <a:solidFill>
                <a:schemeClr val="lt1"/>
              </a:solidFill>
            </a:endParaRPr>
          </a:p>
          <a:p>
            <a:pPr marL="0" lvl="0" indent="0" algn="l" rtl="0">
              <a:lnSpc>
                <a:spcPct val="115000"/>
              </a:lnSpc>
              <a:spcBef>
                <a:spcPts val="0"/>
              </a:spcBef>
              <a:spcAft>
                <a:spcPts val="0"/>
              </a:spcAft>
              <a:buSzPts val="1800"/>
              <a:buNone/>
            </a:pPr>
            <a:endParaRPr sz="2000" b="1">
              <a:solidFill>
                <a:schemeClr val="lt1"/>
              </a:solidFill>
            </a:endParaRPr>
          </a:p>
          <a:p>
            <a:pPr marL="457200" lvl="0" indent="-349250" algn="l" rtl="0">
              <a:lnSpc>
                <a:spcPct val="150000"/>
              </a:lnSpc>
              <a:spcBef>
                <a:spcPts val="0"/>
              </a:spcBef>
              <a:spcAft>
                <a:spcPts val="0"/>
              </a:spcAft>
              <a:buClr>
                <a:schemeClr val="lt1"/>
              </a:buClr>
              <a:buSzPts val="1900"/>
              <a:buChar char="♦"/>
            </a:pPr>
            <a:r>
              <a:rPr lang="en-GB" sz="1900" b="1">
                <a:solidFill>
                  <a:schemeClr val="lt1"/>
                </a:solidFill>
              </a:rPr>
              <a:t>Bar Plot</a:t>
            </a:r>
            <a:endParaRPr sz="1900" b="1"/>
          </a:p>
          <a:p>
            <a:pPr marL="457200" lvl="0" indent="-349250" algn="l" rtl="0">
              <a:lnSpc>
                <a:spcPct val="150000"/>
              </a:lnSpc>
              <a:spcBef>
                <a:spcPts val="0"/>
              </a:spcBef>
              <a:spcAft>
                <a:spcPts val="0"/>
              </a:spcAft>
              <a:buClr>
                <a:schemeClr val="lt1"/>
              </a:buClr>
              <a:buSzPts val="1900"/>
              <a:buChar char="♦"/>
            </a:pPr>
            <a:r>
              <a:rPr lang="en-GB" sz="1900" b="1">
                <a:solidFill>
                  <a:schemeClr val="lt1"/>
                </a:solidFill>
              </a:rPr>
              <a:t>Count Plot</a:t>
            </a:r>
            <a:endParaRPr sz="1900" b="1"/>
          </a:p>
          <a:p>
            <a:pPr marL="457200" lvl="0" indent="-349250" algn="l" rtl="0">
              <a:lnSpc>
                <a:spcPct val="150000"/>
              </a:lnSpc>
              <a:spcBef>
                <a:spcPts val="0"/>
              </a:spcBef>
              <a:spcAft>
                <a:spcPts val="0"/>
              </a:spcAft>
              <a:buClr>
                <a:schemeClr val="lt1"/>
              </a:buClr>
              <a:buSzPts val="1900"/>
              <a:buChar char="♦"/>
            </a:pPr>
            <a:r>
              <a:rPr lang="en-GB" sz="1900" b="1">
                <a:solidFill>
                  <a:schemeClr val="lt1"/>
                </a:solidFill>
              </a:rPr>
              <a:t>Heat map</a:t>
            </a:r>
            <a:endParaRPr sz="1900" b="1"/>
          </a:p>
          <a:p>
            <a:pPr marL="457200" lvl="0" indent="-349250" algn="l" rtl="0">
              <a:lnSpc>
                <a:spcPct val="150000"/>
              </a:lnSpc>
              <a:spcBef>
                <a:spcPts val="0"/>
              </a:spcBef>
              <a:spcAft>
                <a:spcPts val="0"/>
              </a:spcAft>
              <a:buClr>
                <a:schemeClr val="lt1"/>
              </a:buClr>
              <a:buSzPts val="1900"/>
              <a:buChar char="♦"/>
            </a:pPr>
            <a:r>
              <a:rPr lang="en-GB" sz="1900" b="1">
                <a:solidFill>
                  <a:schemeClr val="lt1"/>
                </a:solidFill>
              </a:rPr>
              <a:t>Line Plot</a:t>
            </a:r>
            <a:endParaRPr sz="1900" b="1"/>
          </a:p>
          <a:p>
            <a:pPr marL="457200" lvl="0" indent="-349250" algn="l" rtl="0">
              <a:lnSpc>
                <a:spcPct val="150000"/>
              </a:lnSpc>
              <a:spcBef>
                <a:spcPts val="0"/>
              </a:spcBef>
              <a:spcAft>
                <a:spcPts val="0"/>
              </a:spcAft>
              <a:buClr>
                <a:schemeClr val="lt1"/>
              </a:buClr>
              <a:buSzPts val="1900"/>
              <a:buChar char="♦"/>
            </a:pPr>
            <a:r>
              <a:rPr lang="en-GB" sz="1900" b="1">
                <a:solidFill>
                  <a:schemeClr val="lt1"/>
                </a:solidFill>
              </a:rPr>
              <a:t>Scatter Plot</a:t>
            </a:r>
            <a:endParaRPr sz="1900" b="1"/>
          </a:p>
          <a:p>
            <a:pPr marL="457200" lvl="0" indent="-349250" algn="l" rtl="0">
              <a:lnSpc>
                <a:spcPct val="150000"/>
              </a:lnSpc>
              <a:spcBef>
                <a:spcPts val="0"/>
              </a:spcBef>
              <a:spcAft>
                <a:spcPts val="0"/>
              </a:spcAft>
              <a:buClr>
                <a:schemeClr val="lt1"/>
              </a:buClr>
              <a:buSzPts val="1900"/>
              <a:buChar char="♦"/>
            </a:pPr>
            <a:r>
              <a:rPr lang="en-GB" sz="1900" b="1">
                <a:solidFill>
                  <a:schemeClr val="lt1"/>
                </a:solidFill>
              </a:rPr>
              <a:t>Pie chart</a:t>
            </a:r>
            <a:endParaRPr sz="1900" b="1"/>
          </a:p>
          <a:p>
            <a:pPr marL="457200" lvl="0" indent="-228600" algn="l" rtl="0">
              <a:lnSpc>
                <a:spcPct val="115000"/>
              </a:lnSpc>
              <a:spcBef>
                <a:spcPts val="0"/>
              </a:spcBef>
              <a:spcAft>
                <a:spcPts val="0"/>
              </a:spcAft>
              <a:buClr>
                <a:schemeClr val="dk2"/>
              </a:buClr>
              <a:buSzPts val="1800"/>
              <a:buFont typeface="Arial"/>
              <a:buNone/>
            </a:pPr>
            <a:endParaRPr sz="1600">
              <a:solidFill>
                <a:schemeClr val="lt1"/>
              </a:solidFill>
            </a:endParaRPr>
          </a:p>
        </p:txBody>
      </p:sp>
      <p:sp>
        <p:nvSpPr>
          <p:cNvPr id="262" name="Google Shape;262;p13"/>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14</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11000">
        <p:cover/>
      </p:transition>
    </mc:Choice>
    <mc:Fallback>
      <p:transition spd="slow" advClick="0" advTm="11000">
        <p:cover/>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273"/>
        <p:cNvGrpSpPr/>
        <p:nvPr/>
      </p:nvGrpSpPr>
      <p:grpSpPr>
        <a:xfrm>
          <a:off x="0" y="0"/>
          <a:ext cx="0" cy="0"/>
          <a:chOff x="0" y="0"/>
          <a:chExt cx="0" cy="0"/>
        </a:xfrm>
      </p:grpSpPr>
      <p:sp>
        <p:nvSpPr>
          <p:cNvPr id="274" name="Google Shape;274;p15"/>
          <p:cNvSpPr txBox="1">
            <a:spLocks noGrp="1"/>
          </p:cNvSpPr>
          <p:nvPr>
            <p:ph type="title"/>
          </p:nvPr>
        </p:nvSpPr>
        <p:spPr>
          <a:xfrm>
            <a:off x="342900" y="332508"/>
            <a:ext cx="15304724" cy="1153391"/>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i="1" u="sng" dirty="0">
                <a:latin typeface="Comic Sans MS"/>
                <a:ea typeface="Comic Sans MS"/>
                <a:cs typeface="Comic Sans MS"/>
                <a:sym typeface="Comic Sans MS"/>
              </a:rPr>
              <a:t>Exploratory Data Analysis on Hotel Booking Data set</a:t>
            </a:r>
            <a:endParaRPr b="1" i="1" u="sng" dirty="0">
              <a:latin typeface="Comic Sans MS"/>
              <a:ea typeface="Comic Sans MS"/>
              <a:cs typeface="Comic Sans MS"/>
              <a:sym typeface="Comic Sans MS"/>
            </a:endParaRPr>
          </a:p>
        </p:txBody>
      </p:sp>
      <p:sp>
        <p:nvSpPr>
          <p:cNvPr id="275" name="Google Shape;275;p15"/>
          <p:cNvSpPr txBox="1">
            <a:spLocks noGrp="1"/>
          </p:cNvSpPr>
          <p:nvPr>
            <p:ph type="body" idx="1"/>
          </p:nvPr>
        </p:nvSpPr>
        <p:spPr>
          <a:xfrm>
            <a:off x="185492" y="1236518"/>
            <a:ext cx="16014300" cy="6110045"/>
          </a:xfrm>
          <a:prstGeom prst="rect">
            <a:avLst/>
          </a:prstGeom>
          <a:noFill/>
          <a:ln>
            <a:noFill/>
          </a:ln>
        </p:spPr>
        <p:txBody>
          <a:bodyPr spcFirstLastPara="1" wrap="square" lIns="91425" tIns="91425" rIns="91425" bIns="91425" anchor="t" anchorCtr="0">
            <a:noAutofit/>
          </a:bodyPr>
          <a:lstStyle/>
          <a:p>
            <a:pPr marL="0" lvl="0" indent="0" algn="l" rtl="0">
              <a:lnSpc>
                <a:spcPct val="140000"/>
              </a:lnSpc>
              <a:spcBef>
                <a:spcPts val="0"/>
              </a:spcBef>
              <a:spcAft>
                <a:spcPts val="0"/>
              </a:spcAft>
              <a:buSzPts val="1800"/>
              <a:buNone/>
            </a:pPr>
            <a:r>
              <a:rPr lang="en-GB" sz="1550" b="1" dirty="0">
                <a:solidFill>
                  <a:schemeClr val="lt1"/>
                </a:solidFill>
              </a:rPr>
              <a:t>1)</a:t>
            </a:r>
            <a:r>
              <a:rPr lang="en-GB" b="1" dirty="0">
                <a:solidFill>
                  <a:schemeClr val="lt1"/>
                </a:solidFill>
              </a:rPr>
              <a:t> From which country maximum number of customers are coming?</a:t>
            </a:r>
            <a:endParaRPr b="1" dirty="0"/>
          </a:p>
          <a:p>
            <a:pPr marL="0" lvl="0" indent="0" algn="l" rtl="0">
              <a:lnSpc>
                <a:spcPct val="140000"/>
              </a:lnSpc>
              <a:spcBef>
                <a:spcPts val="0"/>
              </a:spcBef>
              <a:spcAft>
                <a:spcPts val="0"/>
              </a:spcAft>
              <a:buSzPts val="1800"/>
              <a:buNone/>
            </a:pPr>
            <a:r>
              <a:rPr lang="en-GB" b="1" dirty="0">
                <a:solidFill>
                  <a:schemeClr val="lt1"/>
                </a:solidFill>
              </a:rPr>
              <a:t>2) Give a table of all the countries and their repeated customers showing the highest and the lowest country with repeated customers.</a:t>
            </a:r>
            <a:endParaRPr b="1" dirty="0"/>
          </a:p>
          <a:p>
            <a:pPr marL="0" lvl="0" indent="0" algn="l" rtl="0">
              <a:lnSpc>
                <a:spcPct val="140000"/>
              </a:lnSpc>
              <a:spcBef>
                <a:spcPts val="0"/>
              </a:spcBef>
              <a:spcAft>
                <a:spcPts val="0"/>
              </a:spcAft>
              <a:buSzPts val="1800"/>
              <a:buNone/>
            </a:pPr>
            <a:r>
              <a:rPr lang="en-GB" b="1" dirty="0">
                <a:solidFill>
                  <a:schemeClr val="lt1"/>
                </a:solidFill>
              </a:rPr>
              <a:t>3) In which hotel there is maximum chances of cancellation?</a:t>
            </a:r>
            <a:endParaRPr b="1" dirty="0"/>
          </a:p>
          <a:p>
            <a:pPr marL="0" lvl="0" indent="0" algn="l" rtl="0">
              <a:lnSpc>
                <a:spcPct val="140000"/>
              </a:lnSpc>
              <a:spcBef>
                <a:spcPts val="0"/>
              </a:spcBef>
              <a:spcAft>
                <a:spcPts val="0"/>
              </a:spcAft>
              <a:buSzPts val="1800"/>
              <a:buNone/>
            </a:pPr>
            <a:r>
              <a:rPr lang="en-GB" b="1" dirty="0">
                <a:solidFill>
                  <a:schemeClr val="lt1"/>
                </a:solidFill>
              </a:rPr>
              <a:t>4) What is the data for the repetition of guests for both of the hotels?</a:t>
            </a:r>
            <a:endParaRPr b="1" dirty="0"/>
          </a:p>
          <a:p>
            <a:pPr marL="0" lvl="0" indent="0" algn="l" rtl="0">
              <a:lnSpc>
                <a:spcPct val="140000"/>
              </a:lnSpc>
              <a:spcBef>
                <a:spcPts val="0"/>
              </a:spcBef>
              <a:spcAft>
                <a:spcPts val="0"/>
              </a:spcAft>
              <a:buSzPts val="1800"/>
              <a:buNone/>
            </a:pPr>
            <a:r>
              <a:rPr lang="en-GB" b="1" dirty="0">
                <a:solidFill>
                  <a:schemeClr val="lt1"/>
                </a:solidFill>
              </a:rPr>
              <a:t>5) Which hotel has longer waiting time?</a:t>
            </a:r>
            <a:endParaRPr b="1" dirty="0"/>
          </a:p>
          <a:p>
            <a:pPr marL="0" lvl="0" indent="0" algn="l" rtl="0">
              <a:lnSpc>
                <a:spcPct val="140000"/>
              </a:lnSpc>
              <a:spcBef>
                <a:spcPts val="0"/>
              </a:spcBef>
              <a:spcAft>
                <a:spcPts val="0"/>
              </a:spcAft>
              <a:buSzPts val="1800"/>
              <a:buNone/>
            </a:pPr>
            <a:r>
              <a:rPr lang="en-GB" b="1" dirty="0">
                <a:solidFill>
                  <a:schemeClr val="lt1"/>
                </a:solidFill>
              </a:rPr>
              <a:t>6) Find the number of customers who booked Resort hotel and City and not cancelled booking further.</a:t>
            </a:r>
            <a:endParaRPr b="1" dirty="0"/>
          </a:p>
          <a:p>
            <a:pPr marL="0" lvl="0" indent="0" algn="l" rtl="0">
              <a:lnSpc>
                <a:spcPct val="140000"/>
              </a:lnSpc>
              <a:spcBef>
                <a:spcPts val="0"/>
              </a:spcBef>
              <a:spcAft>
                <a:spcPts val="0"/>
              </a:spcAft>
              <a:buSzPts val="1800"/>
              <a:buNone/>
            </a:pPr>
            <a:r>
              <a:rPr lang="en-GB" b="1" dirty="0">
                <a:solidFill>
                  <a:schemeClr val="lt1"/>
                </a:solidFill>
              </a:rPr>
              <a:t>7) Find the first three months with maximum number of bookings and average rent across all the months for both Resort Hotel and City hotel.</a:t>
            </a:r>
            <a:endParaRPr b="1" dirty="0"/>
          </a:p>
          <a:p>
            <a:pPr marL="0" lvl="0" indent="0" algn="l" rtl="0">
              <a:lnSpc>
                <a:spcPct val="140000"/>
              </a:lnSpc>
              <a:spcBef>
                <a:spcPts val="0"/>
              </a:spcBef>
              <a:spcAft>
                <a:spcPts val="0"/>
              </a:spcAft>
              <a:buSzPts val="1800"/>
              <a:buNone/>
            </a:pPr>
            <a:r>
              <a:rPr lang="en-GB" b="1" dirty="0">
                <a:solidFill>
                  <a:schemeClr val="lt1"/>
                </a:solidFill>
              </a:rPr>
              <a:t>8) Find out the average rent and waiting time for different types of customers for City hotel and Resort Hotel.</a:t>
            </a:r>
            <a:endParaRPr b="1" dirty="0"/>
          </a:p>
          <a:p>
            <a:pPr marL="0" lvl="0" indent="0" algn="l" rtl="0">
              <a:lnSpc>
                <a:spcPct val="140000"/>
              </a:lnSpc>
              <a:spcBef>
                <a:spcPts val="0"/>
              </a:spcBef>
              <a:spcAft>
                <a:spcPts val="0"/>
              </a:spcAft>
              <a:buSzPts val="1800"/>
              <a:buNone/>
            </a:pPr>
            <a:r>
              <a:rPr lang="en-GB" b="1" dirty="0">
                <a:solidFill>
                  <a:schemeClr val="lt1"/>
                </a:solidFill>
              </a:rPr>
              <a:t>9) Find the Agent who has done most number of bookings for Resort hotel and City Hotel.</a:t>
            </a:r>
            <a:endParaRPr b="1" dirty="0"/>
          </a:p>
          <a:p>
            <a:pPr marL="0" lvl="0" indent="0" algn="l" rtl="0">
              <a:lnSpc>
                <a:spcPct val="140000"/>
              </a:lnSpc>
              <a:spcBef>
                <a:spcPts val="0"/>
              </a:spcBef>
              <a:spcAft>
                <a:spcPts val="0"/>
              </a:spcAft>
              <a:buSzPts val="1800"/>
              <a:buNone/>
            </a:pPr>
            <a:r>
              <a:rPr lang="en-GB" b="1" dirty="0">
                <a:solidFill>
                  <a:schemeClr val="lt1"/>
                </a:solidFill>
              </a:rPr>
              <a:t>10) Find out the count of customers who booked tickets through various modes and through which mode highest booking was made.</a:t>
            </a:r>
            <a:endParaRPr b="1" dirty="0"/>
          </a:p>
          <a:p>
            <a:pPr marL="0" lvl="0" indent="0" algn="l" rtl="0">
              <a:lnSpc>
                <a:spcPct val="140000"/>
              </a:lnSpc>
              <a:spcBef>
                <a:spcPts val="0"/>
              </a:spcBef>
              <a:spcAft>
                <a:spcPts val="0"/>
              </a:spcAft>
              <a:buSzPts val="1800"/>
              <a:buNone/>
            </a:pPr>
            <a:r>
              <a:rPr lang="en-GB" b="1" dirty="0">
                <a:solidFill>
                  <a:schemeClr val="lt1"/>
                </a:solidFill>
              </a:rPr>
              <a:t>11) Find the most popular Rooms booked and their respective rents.</a:t>
            </a:r>
            <a:endParaRPr b="1" dirty="0"/>
          </a:p>
          <a:p>
            <a:pPr marL="0" lvl="0" indent="0" algn="l" rtl="0">
              <a:lnSpc>
                <a:spcPct val="140000"/>
              </a:lnSpc>
              <a:spcBef>
                <a:spcPts val="0"/>
              </a:spcBef>
              <a:spcAft>
                <a:spcPts val="0"/>
              </a:spcAft>
              <a:buSzPts val="1800"/>
              <a:buNone/>
            </a:pPr>
            <a:endParaRPr b="1" dirty="0"/>
          </a:p>
        </p:txBody>
      </p:sp>
      <p:sp>
        <p:nvSpPr>
          <p:cNvPr id="276" name="Google Shape;276;p15"/>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15</a:t>
            </a:fld>
            <a:endParaRPr/>
          </a:p>
        </p:txBody>
      </p:sp>
    </p:spTree>
  </p:cSld>
  <p:clrMapOvr>
    <a:masterClrMapping/>
  </p:clrMapOvr>
  <p:transition spd="slow" advClick="0" advTm="9000">
    <p:push dir="r"/>
  </p:transition>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280"/>
        <p:cNvGrpSpPr/>
        <p:nvPr/>
      </p:nvGrpSpPr>
      <p:grpSpPr>
        <a:xfrm>
          <a:off x="0" y="0"/>
          <a:ext cx="0" cy="0"/>
          <a:chOff x="0" y="0"/>
          <a:chExt cx="0" cy="0"/>
        </a:xfrm>
      </p:grpSpPr>
      <p:sp>
        <p:nvSpPr>
          <p:cNvPr id="281" name="Google Shape;281;p16"/>
          <p:cNvSpPr txBox="1">
            <a:spLocks noGrp="1"/>
          </p:cNvSpPr>
          <p:nvPr>
            <p:ph type="title"/>
          </p:nvPr>
        </p:nvSpPr>
        <p:spPr>
          <a:xfrm>
            <a:off x="552224" y="73351"/>
            <a:ext cx="15095400" cy="80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i="1" u="sng">
                <a:latin typeface="Comic Sans MS"/>
                <a:ea typeface="Comic Sans MS"/>
                <a:cs typeface="Comic Sans MS"/>
                <a:sym typeface="Comic Sans MS"/>
              </a:rPr>
              <a:t>EDA</a:t>
            </a:r>
            <a:endParaRPr b="1" i="1" u="sng">
              <a:latin typeface="Comic Sans MS"/>
              <a:ea typeface="Comic Sans MS"/>
              <a:cs typeface="Comic Sans MS"/>
              <a:sym typeface="Comic Sans MS"/>
            </a:endParaRPr>
          </a:p>
          <a:p>
            <a:pPr marL="0" lvl="0" indent="0" algn="ctr" rtl="0">
              <a:lnSpc>
                <a:spcPct val="100000"/>
              </a:lnSpc>
              <a:spcBef>
                <a:spcPts val="0"/>
              </a:spcBef>
              <a:spcAft>
                <a:spcPts val="0"/>
              </a:spcAft>
              <a:buSzPts val="2800"/>
              <a:buNone/>
            </a:pPr>
            <a:endParaRPr>
              <a:latin typeface="Comic Sans MS"/>
              <a:ea typeface="Comic Sans MS"/>
              <a:cs typeface="Comic Sans MS"/>
              <a:sym typeface="Comic Sans MS"/>
            </a:endParaRPr>
          </a:p>
        </p:txBody>
      </p:sp>
      <p:sp>
        <p:nvSpPr>
          <p:cNvPr id="282" name="Google Shape;282;p16"/>
          <p:cNvSpPr txBox="1">
            <a:spLocks noGrp="1"/>
          </p:cNvSpPr>
          <p:nvPr>
            <p:ph type="body" idx="1"/>
          </p:nvPr>
        </p:nvSpPr>
        <p:spPr>
          <a:xfrm>
            <a:off x="886872" y="518536"/>
            <a:ext cx="15095400" cy="6411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15000"/>
              </a:lnSpc>
              <a:spcBef>
                <a:spcPts val="0"/>
              </a:spcBef>
              <a:spcAft>
                <a:spcPts val="0"/>
              </a:spcAft>
              <a:buClr>
                <a:schemeClr val="lt1"/>
              </a:buClr>
              <a:buSzPts val="1800"/>
              <a:buChar char="➢"/>
            </a:pPr>
            <a:r>
              <a:rPr lang="en-GB" b="1" dirty="0">
                <a:solidFill>
                  <a:schemeClr val="lt1"/>
                </a:solidFill>
              </a:rPr>
              <a:t>Now let us look at some variables with null values:</a:t>
            </a:r>
            <a:endParaRPr b="1" dirty="0">
              <a:solidFill>
                <a:schemeClr val="lt1"/>
              </a:solidFill>
            </a:endParaRPr>
          </a:p>
          <a:p>
            <a:pPr marL="457200" marR="0" lvl="0" indent="-228600" algn="l" rtl="0">
              <a:lnSpc>
                <a:spcPct val="115000"/>
              </a:lnSpc>
              <a:spcBef>
                <a:spcPts val="0"/>
              </a:spcBef>
              <a:spcAft>
                <a:spcPts val="0"/>
              </a:spcAft>
              <a:buSzPts val="1800"/>
              <a:buNone/>
            </a:pPr>
            <a:r>
              <a:rPr lang="en-GB" sz="1600" dirty="0">
                <a:solidFill>
                  <a:schemeClr val="lt1"/>
                </a:solidFill>
              </a:rPr>
              <a:t>We can see from the data that variables ‘“</a:t>
            </a:r>
            <a:r>
              <a:rPr lang="en-GB" sz="1600" b="1" dirty="0">
                <a:solidFill>
                  <a:schemeClr val="lt1"/>
                </a:solidFill>
              </a:rPr>
              <a:t>company” </a:t>
            </a:r>
            <a:r>
              <a:rPr lang="en-GB" sz="1600" dirty="0">
                <a:solidFill>
                  <a:schemeClr val="lt1"/>
                </a:solidFill>
              </a:rPr>
              <a:t>and </a:t>
            </a:r>
            <a:endParaRPr sz="1600" dirty="0">
              <a:solidFill>
                <a:schemeClr val="lt1"/>
              </a:solidFill>
            </a:endParaRPr>
          </a:p>
          <a:p>
            <a:pPr marL="457200" marR="0" lvl="0" indent="-228600" algn="l" rtl="0">
              <a:lnSpc>
                <a:spcPct val="115000"/>
              </a:lnSpc>
              <a:spcBef>
                <a:spcPts val="0"/>
              </a:spcBef>
              <a:spcAft>
                <a:spcPts val="0"/>
              </a:spcAft>
              <a:buSzPts val="1800"/>
              <a:buNone/>
            </a:pPr>
            <a:r>
              <a:rPr lang="en-GB" sz="1600" dirty="0">
                <a:solidFill>
                  <a:schemeClr val="lt1"/>
                </a:solidFill>
              </a:rPr>
              <a:t>“</a:t>
            </a:r>
            <a:r>
              <a:rPr lang="en-GB" sz="1600" b="1" dirty="0">
                <a:solidFill>
                  <a:schemeClr val="lt1"/>
                </a:solidFill>
              </a:rPr>
              <a:t>agent” </a:t>
            </a:r>
            <a:r>
              <a:rPr lang="en-GB" sz="1600" dirty="0">
                <a:solidFill>
                  <a:schemeClr val="lt1"/>
                </a:solidFill>
              </a:rPr>
              <a:t>have the highest null values of each </a:t>
            </a:r>
            <a:r>
              <a:rPr lang="en-GB" sz="1600" b="1" dirty="0">
                <a:solidFill>
                  <a:schemeClr val="lt1"/>
                </a:solidFill>
              </a:rPr>
              <a:t>94.3% </a:t>
            </a:r>
            <a:r>
              <a:rPr lang="en-GB" sz="1600" dirty="0">
                <a:solidFill>
                  <a:schemeClr val="lt1"/>
                </a:solidFill>
              </a:rPr>
              <a:t>and </a:t>
            </a:r>
            <a:r>
              <a:rPr lang="en-GB" sz="1600" b="1" dirty="0">
                <a:solidFill>
                  <a:schemeClr val="lt1"/>
                </a:solidFill>
              </a:rPr>
              <a:t>13.6%</a:t>
            </a:r>
            <a:endParaRPr sz="1600" b="1" dirty="0">
              <a:solidFill>
                <a:schemeClr val="lt1"/>
              </a:solidFill>
            </a:endParaRPr>
          </a:p>
          <a:p>
            <a:pPr marL="457200" marR="0" lvl="0" indent="-228600" algn="l" rtl="0">
              <a:lnSpc>
                <a:spcPct val="115000"/>
              </a:lnSpc>
              <a:spcBef>
                <a:spcPts val="0"/>
              </a:spcBef>
              <a:spcAft>
                <a:spcPts val="0"/>
              </a:spcAft>
              <a:buSzPts val="1800"/>
              <a:buNone/>
            </a:pPr>
            <a:r>
              <a:rPr lang="en-GB" sz="1600" b="1" dirty="0">
                <a:solidFill>
                  <a:schemeClr val="lt1"/>
                </a:solidFill>
              </a:rPr>
              <a:t> </a:t>
            </a:r>
            <a:r>
              <a:rPr lang="en-GB" sz="1600" dirty="0">
                <a:solidFill>
                  <a:schemeClr val="lt1"/>
                </a:solidFill>
              </a:rPr>
              <a:t>respectively.</a:t>
            </a:r>
            <a:endParaRPr sz="1600" dirty="0">
              <a:solidFill>
                <a:schemeClr val="lt1"/>
              </a:solidFill>
            </a:endParaRPr>
          </a:p>
          <a:p>
            <a:pPr marL="457200" marR="0" lvl="0" indent="-228600" algn="l" rtl="0">
              <a:lnSpc>
                <a:spcPct val="115000"/>
              </a:lnSpc>
              <a:spcBef>
                <a:spcPts val="0"/>
              </a:spcBef>
              <a:spcAft>
                <a:spcPts val="0"/>
              </a:spcAft>
              <a:buSzPts val="1800"/>
              <a:buNone/>
            </a:pPr>
            <a:r>
              <a:rPr lang="en-GB" sz="1600" dirty="0">
                <a:solidFill>
                  <a:schemeClr val="lt1"/>
                </a:solidFill>
              </a:rPr>
              <a:t>The other columns  namely </a:t>
            </a:r>
            <a:r>
              <a:rPr lang="en-GB" sz="1600" b="1" dirty="0">
                <a:solidFill>
                  <a:schemeClr val="lt1"/>
                </a:solidFill>
              </a:rPr>
              <a:t>“child” </a:t>
            </a:r>
            <a:r>
              <a:rPr lang="en-GB" sz="1600" dirty="0">
                <a:solidFill>
                  <a:schemeClr val="lt1"/>
                </a:solidFill>
              </a:rPr>
              <a:t>and </a:t>
            </a:r>
            <a:r>
              <a:rPr lang="en-GB" sz="1600" b="1" dirty="0">
                <a:solidFill>
                  <a:schemeClr val="lt1"/>
                </a:solidFill>
              </a:rPr>
              <a:t>“country” </a:t>
            </a:r>
            <a:r>
              <a:rPr lang="en-GB" sz="1600" dirty="0">
                <a:solidFill>
                  <a:schemeClr val="lt1"/>
                </a:solidFill>
              </a:rPr>
              <a:t>have</a:t>
            </a:r>
            <a:endParaRPr sz="1600" dirty="0">
              <a:solidFill>
                <a:schemeClr val="lt1"/>
              </a:solidFill>
            </a:endParaRPr>
          </a:p>
          <a:p>
            <a:pPr marL="457200" marR="0" lvl="0" indent="-228600" algn="l" rtl="0">
              <a:lnSpc>
                <a:spcPct val="115000"/>
              </a:lnSpc>
              <a:spcBef>
                <a:spcPts val="0"/>
              </a:spcBef>
              <a:spcAft>
                <a:spcPts val="0"/>
              </a:spcAft>
              <a:buSzPts val="1800"/>
              <a:buNone/>
            </a:pPr>
            <a:r>
              <a:rPr lang="en-GB" sz="1600" dirty="0">
                <a:solidFill>
                  <a:schemeClr val="lt1"/>
                </a:solidFill>
              </a:rPr>
              <a:t>comparatively less number of </a:t>
            </a:r>
            <a:r>
              <a:rPr lang="en-GB" sz="1600" b="1" dirty="0">
                <a:solidFill>
                  <a:schemeClr val="lt1"/>
                </a:solidFill>
              </a:rPr>
              <a:t>Null values. </a:t>
            </a:r>
            <a:r>
              <a:rPr lang="en-GB" sz="1600" dirty="0">
                <a:solidFill>
                  <a:schemeClr val="lt1"/>
                </a:solidFill>
              </a:rPr>
              <a:t>These have </a:t>
            </a:r>
            <a:endParaRPr sz="1600" dirty="0">
              <a:solidFill>
                <a:schemeClr val="lt1"/>
              </a:solidFill>
            </a:endParaRPr>
          </a:p>
          <a:p>
            <a:pPr marL="457200" marR="0" lvl="0" indent="-228600" algn="l" rtl="0">
              <a:lnSpc>
                <a:spcPct val="115000"/>
              </a:lnSpc>
              <a:spcBef>
                <a:spcPts val="0"/>
              </a:spcBef>
              <a:spcAft>
                <a:spcPts val="0"/>
              </a:spcAft>
              <a:buSzPts val="1800"/>
              <a:buNone/>
            </a:pPr>
            <a:r>
              <a:rPr lang="en-GB" sz="1600" dirty="0">
                <a:solidFill>
                  <a:schemeClr val="lt1"/>
                </a:solidFill>
              </a:rPr>
              <a:t>been replaced with appropriate values. </a:t>
            </a:r>
            <a:endParaRPr sz="1600" dirty="0">
              <a:solidFill>
                <a:schemeClr val="lt1"/>
              </a:solidFill>
            </a:endParaRPr>
          </a:p>
          <a:p>
            <a:pPr marL="457200" marR="0" lvl="0" indent="-228600" algn="l" rtl="0">
              <a:lnSpc>
                <a:spcPct val="115000"/>
              </a:lnSpc>
              <a:spcBef>
                <a:spcPts val="0"/>
              </a:spcBef>
              <a:spcAft>
                <a:spcPts val="0"/>
              </a:spcAft>
              <a:buSzPts val="1800"/>
              <a:buNone/>
            </a:pPr>
            <a:endParaRPr sz="1400" dirty="0">
              <a:solidFill>
                <a:schemeClr val="lt1"/>
              </a:solidFill>
            </a:endParaRPr>
          </a:p>
          <a:p>
            <a:pPr marL="457200" marR="0" lvl="0" indent="-228600" algn="l" rtl="0">
              <a:lnSpc>
                <a:spcPct val="115000"/>
              </a:lnSpc>
              <a:spcBef>
                <a:spcPts val="0"/>
              </a:spcBef>
              <a:spcAft>
                <a:spcPts val="0"/>
              </a:spcAft>
              <a:buSzPts val="1800"/>
              <a:buNone/>
            </a:pPr>
            <a:endParaRPr sz="1400" dirty="0">
              <a:solidFill>
                <a:schemeClr val="lt1"/>
              </a:solidFill>
            </a:endParaRPr>
          </a:p>
          <a:p>
            <a:pPr marL="457200" marR="0" lvl="0" indent="-228600" algn="l" rtl="0">
              <a:lnSpc>
                <a:spcPct val="115000"/>
              </a:lnSpc>
              <a:spcBef>
                <a:spcPts val="0"/>
              </a:spcBef>
              <a:spcAft>
                <a:spcPts val="0"/>
              </a:spcAft>
              <a:buSzPts val="1800"/>
              <a:buNone/>
            </a:pPr>
            <a:endParaRPr sz="1400" dirty="0">
              <a:solidFill>
                <a:schemeClr val="lt1"/>
              </a:solidFill>
            </a:endParaRPr>
          </a:p>
          <a:p>
            <a:pPr marL="457200" marR="0" lvl="0" indent="-228600" algn="l" rtl="0">
              <a:lnSpc>
                <a:spcPct val="115000"/>
              </a:lnSpc>
              <a:spcBef>
                <a:spcPts val="0"/>
              </a:spcBef>
              <a:spcAft>
                <a:spcPts val="0"/>
              </a:spcAft>
              <a:buSzPts val="1800"/>
              <a:buNone/>
            </a:pPr>
            <a:endParaRPr sz="1400" dirty="0">
              <a:solidFill>
                <a:schemeClr val="lt1"/>
              </a:solidFill>
            </a:endParaRPr>
          </a:p>
          <a:p>
            <a:pPr marL="457200" marR="0" lvl="0" indent="-228600" algn="l" rtl="0">
              <a:lnSpc>
                <a:spcPct val="115000"/>
              </a:lnSpc>
              <a:spcBef>
                <a:spcPts val="0"/>
              </a:spcBef>
              <a:spcAft>
                <a:spcPts val="0"/>
              </a:spcAft>
              <a:buSzPts val="1800"/>
              <a:buNone/>
            </a:pPr>
            <a:endParaRPr sz="1400" dirty="0">
              <a:solidFill>
                <a:schemeClr val="lt1"/>
              </a:solidFill>
            </a:endParaRPr>
          </a:p>
          <a:p>
            <a:pPr marL="457200" marR="0" lvl="0" indent="-228600" algn="l" rtl="0">
              <a:lnSpc>
                <a:spcPct val="115000"/>
              </a:lnSpc>
              <a:spcBef>
                <a:spcPts val="0"/>
              </a:spcBef>
              <a:spcAft>
                <a:spcPts val="0"/>
              </a:spcAft>
              <a:buSzPts val="1800"/>
              <a:buNone/>
            </a:pPr>
            <a:endParaRPr sz="1400" dirty="0">
              <a:solidFill>
                <a:schemeClr val="lt1"/>
              </a:solidFill>
            </a:endParaRPr>
          </a:p>
          <a:p>
            <a:pPr marL="457200" marR="0" lvl="0" indent="-228600" algn="l" rtl="0">
              <a:lnSpc>
                <a:spcPct val="115000"/>
              </a:lnSpc>
              <a:spcBef>
                <a:spcPts val="0"/>
              </a:spcBef>
              <a:spcAft>
                <a:spcPts val="0"/>
              </a:spcAft>
              <a:buSzPts val="1800"/>
              <a:buNone/>
            </a:pPr>
            <a:endParaRPr sz="1400" dirty="0">
              <a:solidFill>
                <a:schemeClr val="lt1"/>
              </a:solidFill>
            </a:endParaRPr>
          </a:p>
          <a:p>
            <a:pPr marL="457200" marR="0" lvl="0" indent="-342900" algn="l" rtl="0">
              <a:lnSpc>
                <a:spcPct val="115000"/>
              </a:lnSpc>
              <a:spcBef>
                <a:spcPts val="0"/>
              </a:spcBef>
              <a:spcAft>
                <a:spcPts val="0"/>
              </a:spcAft>
              <a:buClr>
                <a:schemeClr val="lt1"/>
              </a:buClr>
              <a:buSzPts val="1800"/>
              <a:buChar char="➢"/>
            </a:pPr>
            <a:r>
              <a:rPr lang="en-GB" b="1" dirty="0">
                <a:solidFill>
                  <a:schemeClr val="lt1"/>
                </a:solidFill>
              </a:rPr>
              <a:t>Now, Let’s check the correlation between the </a:t>
            </a:r>
            <a:endParaRPr b="1" dirty="0">
              <a:solidFill>
                <a:schemeClr val="lt1"/>
              </a:solidFill>
            </a:endParaRPr>
          </a:p>
          <a:p>
            <a:pPr marL="457200" marR="0" lvl="0" indent="0" algn="l" rtl="0">
              <a:lnSpc>
                <a:spcPct val="115000"/>
              </a:lnSpc>
              <a:spcBef>
                <a:spcPts val="0"/>
              </a:spcBef>
              <a:spcAft>
                <a:spcPts val="0"/>
              </a:spcAft>
              <a:buSzPts val="1800"/>
              <a:buNone/>
            </a:pPr>
            <a:r>
              <a:rPr lang="en-GB" b="1" dirty="0">
                <a:solidFill>
                  <a:schemeClr val="lt1"/>
                </a:solidFill>
              </a:rPr>
              <a:t>Variables:</a:t>
            </a:r>
            <a:endParaRPr b="1" dirty="0">
              <a:solidFill>
                <a:schemeClr val="lt1"/>
              </a:solidFill>
            </a:endParaRPr>
          </a:p>
          <a:p>
            <a:pPr marL="457200" marR="0" lvl="0" indent="0" algn="l" rtl="0">
              <a:lnSpc>
                <a:spcPct val="150000"/>
              </a:lnSpc>
              <a:spcBef>
                <a:spcPts val="0"/>
              </a:spcBef>
              <a:spcAft>
                <a:spcPts val="0"/>
              </a:spcAft>
              <a:buSzPts val="1800"/>
              <a:buNone/>
            </a:pPr>
            <a:r>
              <a:rPr lang="en-GB" sz="1600" b="1" dirty="0">
                <a:solidFill>
                  <a:schemeClr val="lt1"/>
                </a:solidFill>
              </a:rPr>
              <a:t>1.</a:t>
            </a:r>
            <a:r>
              <a:rPr lang="en-GB" sz="1600" dirty="0">
                <a:solidFill>
                  <a:schemeClr val="lt1"/>
                </a:solidFill>
              </a:rPr>
              <a:t>Columns '</a:t>
            </a:r>
            <a:r>
              <a:rPr lang="en-GB" sz="1600" dirty="0" err="1">
                <a:solidFill>
                  <a:schemeClr val="lt1"/>
                </a:solidFill>
              </a:rPr>
              <a:t>adr</a:t>
            </a:r>
            <a:r>
              <a:rPr lang="en-GB" sz="1600" dirty="0">
                <a:solidFill>
                  <a:schemeClr val="lt1"/>
                </a:solidFill>
              </a:rPr>
              <a:t>' and '</a:t>
            </a:r>
            <a:r>
              <a:rPr lang="en-GB" sz="1600" dirty="0" err="1">
                <a:solidFill>
                  <a:schemeClr val="lt1"/>
                </a:solidFill>
              </a:rPr>
              <a:t>total_person</a:t>
            </a:r>
            <a:r>
              <a:rPr lang="en-GB" sz="1600" dirty="0">
                <a:solidFill>
                  <a:schemeClr val="lt1"/>
                </a:solidFill>
              </a:rPr>
              <a:t>' are correlated</a:t>
            </a:r>
            <a:endParaRPr sz="1600" dirty="0">
              <a:solidFill>
                <a:schemeClr val="lt1"/>
              </a:solidFill>
            </a:endParaRPr>
          </a:p>
          <a:p>
            <a:pPr marL="457200" marR="0" lvl="0" indent="0" algn="l" rtl="0">
              <a:lnSpc>
                <a:spcPct val="115000"/>
              </a:lnSpc>
              <a:spcBef>
                <a:spcPts val="0"/>
              </a:spcBef>
              <a:spcAft>
                <a:spcPts val="0"/>
              </a:spcAft>
              <a:buSzPts val="1800"/>
              <a:buNone/>
            </a:pPr>
            <a:r>
              <a:rPr lang="en-GB" sz="1600" b="1" dirty="0">
                <a:solidFill>
                  <a:schemeClr val="lt1"/>
                </a:solidFill>
              </a:rPr>
              <a:t>2</a:t>
            </a:r>
            <a:r>
              <a:rPr lang="en-GB" sz="1600" dirty="0">
                <a:solidFill>
                  <a:schemeClr val="lt1"/>
                </a:solidFill>
              </a:rPr>
              <a:t>.There is a high correlation between </a:t>
            </a:r>
            <a:endParaRPr sz="1600" dirty="0">
              <a:solidFill>
                <a:schemeClr val="lt1"/>
              </a:solidFill>
            </a:endParaRPr>
          </a:p>
          <a:p>
            <a:pPr marL="457200" marR="0" lvl="0" indent="0" algn="l" rtl="0">
              <a:lnSpc>
                <a:spcPct val="100000"/>
              </a:lnSpc>
              <a:spcBef>
                <a:spcPts val="0"/>
              </a:spcBef>
              <a:spcAft>
                <a:spcPts val="0"/>
              </a:spcAft>
              <a:buSzPts val="1800"/>
              <a:buNone/>
            </a:pPr>
            <a:r>
              <a:rPr lang="en-GB" sz="1600" dirty="0">
                <a:solidFill>
                  <a:schemeClr val="lt1"/>
                </a:solidFill>
              </a:rPr>
              <a:t>'</a:t>
            </a:r>
            <a:r>
              <a:rPr lang="en-GB" sz="1600" dirty="0" err="1">
                <a:solidFill>
                  <a:schemeClr val="lt1"/>
                </a:solidFill>
              </a:rPr>
              <a:t>is_repeated_guests</a:t>
            </a:r>
            <a:r>
              <a:rPr lang="en-GB" sz="1600" dirty="0">
                <a:solidFill>
                  <a:schemeClr val="lt1"/>
                </a:solidFill>
              </a:rPr>
              <a:t>' </a:t>
            </a:r>
            <a:r>
              <a:rPr lang="en-GB" sz="1600" dirty="0" err="1">
                <a:solidFill>
                  <a:schemeClr val="lt1"/>
                </a:solidFill>
              </a:rPr>
              <a:t>and'previous_booking_not_canceled</a:t>
            </a:r>
            <a:r>
              <a:rPr lang="en-GB" sz="1600" dirty="0">
                <a:solidFill>
                  <a:schemeClr val="lt1"/>
                </a:solidFill>
              </a:rPr>
              <a:t>'</a:t>
            </a:r>
            <a:r>
              <a:rPr lang="en-GB" sz="1200" dirty="0">
                <a:solidFill>
                  <a:schemeClr val="lt1"/>
                </a:solidFill>
              </a:rPr>
              <a:t> </a:t>
            </a:r>
            <a:endParaRPr sz="1200" dirty="0">
              <a:solidFill>
                <a:schemeClr val="lt1"/>
              </a:solidFill>
            </a:endParaRPr>
          </a:p>
          <a:p>
            <a:pPr marL="0" marR="0" lvl="0" indent="0" algn="l" rtl="0">
              <a:lnSpc>
                <a:spcPct val="115000"/>
              </a:lnSpc>
              <a:spcBef>
                <a:spcPts val="0"/>
              </a:spcBef>
              <a:spcAft>
                <a:spcPts val="0"/>
              </a:spcAft>
              <a:buSzPts val="1800"/>
              <a:buNone/>
            </a:pPr>
            <a:r>
              <a:rPr lang="en-GB" sz="1200" dirty="0">
                <a:solidFill>
                  <a:schemeClr val="lt1"/>
                </a:solidFill>
              </a:rPr>
              <a:t>          </a:t>
            </a:r>
            <a:r>
              <a:rPr lang="en-GB" sz="1600" b="1" dirty="0">
                <a:solidFill>
                  <a:schemeClr val="lt1"/>
                </a:solidFill>
              </a:rPr>
              <a:t>3.</a:t>
            </a:r>
            <a:r>
              <a:rPr lang="en-GB" sz="1600" dirty="0">
                <a:solidFill>
                  <a:schemeClr val="lt1"/>
                </a:solidFill>
              </a:rPr>
              <a:t>There is also a high correlation between</a:t>
            </a:r>
            <a:endParaRPr sz="1600" dirty="0">
              <a:solidFill>
                <a:schemeClr val="lt1"/>
              </a:solidFill>
            </a:endParaRPr>
          </a:p>
          <a:p>
            <a:pPr marL="0" marR="0" lvl="0" indent="0" algn="l" rtl="0">
              <a:lnSpc>
                <a:spcPct val="115000"/>
              </a:lnSpc>
              <a:spcBef>
                <a:spcPts val="0"/>
              </a:spcBef>
              <a:spcAft>
                <a:spcPts val="0"/>
              </a:spcAft>
              <a:buSzPts val="1800"/>
              <a:buNone/>
            </a:pPr>
            <a:r>
              <a:rPr lang="en-GB" sz="1600" dirty="0">
                <a:solidFill>
                  <a:schemeClr val="lt1"/>
                </a:solidFill>
              </a:rPr>
              <a:t>          columns </a:t>
            </a:r>
            <a:r>
              <a:rPr lang="en-GB" sz="1600" dirty="0" err="1">
                <a:solidFill>
                  <a:schemeClr val="lt1"/>
                </a:solidFill>
              </a:rPr>
              <a:t>is_canceled</a:t>
            </a:r>
            <a:r>
              <a:rPr lang="en-GB" sz="1600" dirty="0">
                <a:solidFill>
                  <a:schemeClr val="lt1"/>
                </a:solidFill>
              </a:rPr>
              <a:t>' and '</a:t>
            </a:r>
            <a:r>
              <a:rPr lang="en-GB" sz="1600" dirty="0" err="1">
                <a:solidFill>
                  <a:schemeClr val="lt1"/>
                </a:solidFill>
              </a:rPr>
              <a:t>lead_time</a:t>
            </a:r>
            <a:r>
              <a:rPr lang="en-GB" sz="1600" dirty="0">
                <a:solidFill>
                  <a:schemeClr val="lt1"/>
                </a:solidFill>
              </a:rPr>
              <a:t>' </a:t>
            </a:r>
            <a:endParaRPr sz="1600" dirty="0">
              <a:solidFill>
                <a:schemeClr val="lt1"/>
              </a:solidFill>
            </a:endParaRPr>
          </a:p>
          <a:p>
            <a:pPr marL="0" marR="0" lvl="0" indent="0" algn="l" rtl="0">
              <a:lnSpc>
                <a:spcPct val="150000"/>
              </a:lnSpc>
              <a:spcBef>
                <a:spcPts val="0"/>
              </a:spcBef>
              <a:spcAft>
                <a:spcPts val="0"/>
              </a:spcAft>
              <a:buSzPts val="1800"/>
              <a:buNone/>
            </a:pPr>
            <a:endParaRPr sz="1200" dirty="0">
              <a:solidFill>
                <a:schemeClr val="lt1"/>
              </a:solidFill>
            </a:endParaRPr>
          </a:p>
          <a:p>
            <a:pPr marL="457200" marR="0" lvl="0" indent="0" algn="l" rtl="0">
              <a:lnSpc>
                <a:spcPct val="115000"/>
              </a:lnSpc>
              <a:spcBef>
                <a:spcPts val="0"/>
              </a:spcBef>
              <a:spcAft>
                <a:spcPts val="0"/>
              </a:spcAft>
              <a:buSzPts val="1800"/>
              <a:buNone/>
            </a:pPr>
            <a:endParaRPr b="1" dirty="0">
              <a:solidFill>
                <a:schemeClr val="lt1"/>
              </a:solidFill>
            </a:endParaRPr>
          </a:p>
          <a:p>
            <a:pPr marL="457200" marR="0" lvl="0" indent="0" algn="l" rtl="0">
              <a:lnSpc>
                <a:spcPct val="115000"/>
              </a:lnSpc>
              <a:spcBef>
                <a:spcPts val="0"/>
              </a:spcBef>
              <a:spcAft>
                <a:spcPts val="0"/>
              </a:spcAft>
              <a:buSzPts val="1800"/>
              <a:buNone/>
            </a:pPr>
            <a:endParaRPr b="1" dirty="0">
              <a:solidFill>
                <a:schemeClr val="lt1"/>
              </a:solidFill>
            </a:endParaRPr>
          </a:p>
          <a:p>
            <a:pPr marL="457200" marR="0" lvl="0" indent="0" algn="l" rtl="0">
              <a:lnSpc>
                <a:spcPct val="115000"/>
              </a:lnSpc>
              <a:spcBef>
                <a:spcPts val="0"/>
              </a:spcBef>
              <a:spcAft>
                <a:spcPts val="0"/>
              </a:spcAft>
              <a:buSzPts val="1800"/>
              <a:buNone/>
            </a:pPr>
            <a:endParaRPr b="1" dirty="0">
              <a:solidFill>
                <a:schemeClr val="lt1"/>
              </a:solidFill>
            </a:endParaRPr>
          </a:p>
          <a:p>
            <a:pPr marL="457200" marR="0" lvl="0" indent="0" algn="l" rtl="0">
              <a:lnSpc>
                <a:spcPct val="115000"/>
              </a:lnSpc>
              <a:spcBef>
                <a:spcPts val="0"/>
              </a:spcBef>
              <a:spcAft>
                <a:spcPts val="0"/>
              </a:spcAft>
              <a:buSzPts val="1800"/>
              <a:buNone/>
            </a:pPr>
            <a:endParaRPr b="1" dirty="0">
              <a:solidFill>
                <a:schemeClr val="lt1"/>
              </a:solidFill>
            </a:endParaRPr>
          </a:p>
          <a:p>
            <a:pPr marL="0" marR="0" lvl="0" indent="0" algn="l" rtl="0">
              <a:lnSpc>
                <a:spcPct val="115000"/>
              </a:lnSpc>
              <a:spcBef>
                <a:spcPts val="0"/>
              </a:spcBef>
              <a:spcAft>
                <a:spcPts val="0"/>
              </a:spcAft>
              <a:buSzPts val="1800"/>
              <a:buNone/>
            </a:pPr>
            <a:endParaRPr b="1" dirty="0">
              <a:solidFill>
                <a:schemeClr val="lt1"/>
              </a:solidFill>
            </a:endParaRPr>
          </a:p>
          <a:p>
            <a:pPr marL="457200" marR="0" lvl="0" indent="-228600" algn="l" rtl="0">
              <a:lnSpc>
                <a:spcPct val="115000"/>
              </a:lnSpc>
              <a:spcBef>
                <a:spcPts val="0"/>
              </a:spcBef>
              <a:spcAft>
                <a:spcPts val="0"/>
              </a:spcAft>
              <a:buSzPts val="1800"/>
              <a:buNone/>
            </a:pPr>
            <a:endParaRPr sz="1400" dirty="0">
              <a:solidFill>
                <a:schemeClr val="lt1"/>
              </a:solidFill>
            </a:endParaRPr>
          </a:p>
          <a:p>
            <a:pPr marL="457200" marR="0" lvl="0" indent="-228600" algn="l" rtl="0">
              <a:lnSpc>
                <a:spcPct val="115000"/>
              </a:lnSpc>
              <a:spcBef>
                <a:spcPts val="0"/>
              </a:spcBef>
              <a:spcAft>
                <a:spcPts val="0"/>
              </a:spcAft>
              <a:buSzPts val="1800"/>
              <a:buNone/>
            </a:pPr>
            <a:endParaRPr sz="1400" dirty="0">
              <a:solidFill>
                <a:schemeClr val="lt1"/>
              </a:solidFill>
            </a:endParaRPr>
          </a:p>
          <a:p>
            <a:pPr marL="457200" marR="0" lvl="0" indent="-228600" algn="l" rtl="0">
              <a:lnSpc>
                <a:spcPct val="115000"/>
              </a:lnSpc>
              <a:spcBef>
                <a:spcPts val="0"/>
              </a:spcBef>
              <a:spcAft>
                <a:spcPts val="0"/>
              </a:spcAft>
              <a:buSzPts val="1800"/>
              <a:buNone/>
            </a:pPr>
            <a:endParaRPr sz="1400" dirty="0">
              <a:solidFill>
                <a:schemeClr val="lt1"/>
              </a:solidFill>
            </a:endParaRPr>
          </a:p>
        </p:txBody>
      </p:sp>
      <p:sp>
        <p:nvSpPr>
          <p:cNvPr id="283" name="Google Shape;283;p16"/>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16</a:t>
            </a:fld>
            <a:endParaRPr/>
          </a:p>
        </p:txBody>
      </p:sp>
      <p:pic>
        <p:nvPicPr>
          <p:cNvPr id="284" name="Google Shape;284;p16"/>
          <p:cNvPicPr preferRelativeResize="0"/>
          <p:nvPr/>
        </p:nvPicPr>
        <p:blipFill rotWithShape="1">
          <a:blip r:embed="rId3">
            <a:alphaModFix/>
          </a:blip>
          <a:srcRect/>
          <a:stretch/>
        </p:blipFill>
        <p:spPr>
          <a:xfrm>
            <a:off x="9583848" y="518536"/>
            <a:ext cx="5080070" cy="2245453"/>
          </a:xfrm>
          <a:prstGeom prst="rect">
            <a:avLst/>
          </a:prstGeom>
          <a:noFill/>
          <a:ln>
            <a:noFill/>
          </a:ln>
        </p:spPr>
      </p:pic>
      <p:pic>
        <p:nvPicPr>
          <p:cNvPr id="285" name="Google Shape;285;p16"/>
          <p:cNvPicPr preferRelativeResize="0"/>
          <p:nvPr/>
        </p:nvPicPr>
        <p:blipFill rotWithShape="1">
          <a:blip r:embed="rId4">
            <a:alphaModFix/>
          </a:blip>
          <a:srcRect/>
          <a:stretch/>
        </p:blipFill>
        <p:spPr>
          <a:xfrm>
            <a:off x="9237518" y="2973161"/>
            <a:ext cx="5772731" cy="3910942"/>
          </a:xfrm>
          <a:prstGeom prst="rect">
            <a:avLst/>
          </a:prstGeom>
          <a:noFill/>
          <a:ln>
            <a:noFill/>
          </a:ln>
        </p:spPr>
      </p:pic>
    </p:spTree>
  </p:cSld>
  <p:clrMapOvr>
    <a:masterClrMapping/>
  </p:clrMapOvr>
  <p:transition spd="slow" advClick="0" advTm="18000">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2"/>
                                        </p:tgtEl>
                                        <p:attrNameLst>
                                          <p:attrName>style.visibility</p:attrName>
                                        </p:attrNameLst>
                                      </p:cBhvr>
                                      <p:to>
                                        <p:strVal val="visible"/>
                                      </p:to>
                                    </p:set>
                                    <p:animEffect transition="in" filter="fade">
                                      <p:cBhvr>
                                        <p:cTn id="7" dur="1000"/>
                                        <p:tgtEl>
                                          <p:spTgt spid="2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289"/>
        <p:cNvGrpSpPr/>
        <p:nvPr/>
      </p:nvGrpSpPr>
      <p:grpSpPr>
        <a:xfrm>
          <a:off x="0" y="0"/>
          <a:ext cx="0" cy="0"/>
          <a:chOff x="0" y="0"/>
          <a:chExt cx="0" cy="0"/>
        </a:xfrm>
      </p:grpSpPr>
      <p:sp>
        <p:nvSpPr>
          <p:cNvPr id="290" name="Google Shape;290;p17"/>
          <p:cNvSpPr txBox="1">
            <a:spLocks noGrp="1"/>
          </p:cNvSpPr>
          <p:nvPr>
            <p:ph type="ctrTitle"/>
          </p:nvPr>
        </p:nvSpPr>
        <p:spPr>
          <a:xfrm>
            <a:off x="284316" y="2"/>
            <a:ext cx="15095400" cy="6882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i="1" u="sng" dirty="0">
                <a:latin typeface="Comic Sans MS"/>
                <a:ea typeface="Comic Sans MS"/>
                <a:cs typeface="Comic Sans MS"/>
                <a:sym typeface="Comic Sans MS"/>
              </a:rPr>
              <a:t>EDA…..</a:t>
            </a:r>
            <a:endParaRPr sz="3300" b="1" i="1" u="sng" dirty="0">
              <a:latin typeface="Comic Sans MS"/>
              <a:ea typeface="Comic Sans MS"/>
              <a:cs typeface="Comic Sans MS"/>
              <a:sym typeface="Comic Sans MS"/>
            </a:endParaRPr>
          </a:p>
        </p:txBody>
      </p:sp>
      <p:sp>
        <p:nvSpPr>
          <p:cNvPr id="291" name="Google Shape;291;p17"/>
          <p:cNvSpPr txBox="1">
            <a:spLocks noGrp="1"/>
          </p:cNvSpPr>
          <p:nvPr>
            <p:ph type="subTitle" idx="1"/>
          </p:nvPr>
        </p:nvSpPr>
        <p:spPr>
          <a:xfrm>
            <a:off x="20782" y="3002972"/>
            <a:ext cx="16179218" cy="4197077"/>
          </a:xfrm>
          <a:prstGeom prst="rect">
            <a:avLst/>
          </a:prstGeom>
          <a:noFill/>
          <a:ln w="9525" cap="flat" cmpd="sng">
            <a:solidFill>
              <a:srgbClr val="000000"/>
            </a:solidFill>
            <a:prstDash val="solid"/>
            <a:miter lim="8000"/>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sz="1800" dirty="0">
                <a:solidFill>
                  <a:schemeClr val="lt1"/>
                </a:solidFill>
              </a:rPr>
              <a:t>T</a:t>
            </a:r>
            <a:r>
              <a:rPr lang="en-GB" sz="2000" dirty="0">
                <a:solidFill>
                  <a:schemeClr val="lt1"/>
                </a:solidFill>
              </a:rPr>
              <a:t>he above figure shows the summary of all the columns.</a:t>
            </a:r>
            <a:endParaRPr sz="2000" dirty="0">
              <a:solidFill>
                <a:schemeClr val="lt1"/>
              </a:solidFill>
            </a:endParaRPr>
          </a:p>
          <a:p>
            <a:pPr marL="0" lvl="0" indent="0" algn="l" rtl="0">
              <a:lnSpc>
                <a:spcPct val="100000"/>
              </a:lnSpc>
              <a:spcBef>
                <a:spcPts val="0"/>
              </a:spcBef>
              <a:spcAft>
                <a:spcPts val="0"/>
              </a:spcAft>
              <a:buSzPts val="2800"/>
              <a:buNone/>
            </a:pPr>
            <a:r>
              <a:rPr lang="en-GB" sz="2000" dirty="0">
                <a:solidFill>
                  <a:schemeClr val="lt1"/>
                </a:solidFill>
              </a:rPr>
              <a:t>We can see that the minimum value for the variable </a:t>
            </a:r>
            <a:r>
              <a:rPr lang="en-GB" sz="2000" b="1" dirty="0">
                <a:solidFill>
                  <a:schemeClr val="lt1"/>
                </a:solidFill>
              </a:rPr>
              <a:t>“</a:t>
            </a:r>
            <a:r>
              <a:rPr lang="en-GB" sz="2000" b="1" dirty="0" err="1">
                <a:solidFill>
                  <a:schemeClr val="lt1"/>
                </a:solidFill>
              </a:rPr>
              <a:t>adr</a:t>
            </a:r>
            <a:r>
              <a:rPr lang="en-GB" sz="2000" b="1" dirty="0">
                <a:solidFill>
                  <a:schemeClr val="lt1"/>
                </a:solidFill>
              </a:rPr>
              <a:t>”  </a:t>
            </a:r>
            <a:r>
              <a:rPr lang="en-GB" sz="2000" dirty="0">
                <a:solidFill>
                  <a:schemeClr val="lt1"/>
                </a:solidFill>
              </a:rPr>
              <a:t>which is  average daily rental for a particular room </a:t>
            </a:r>
            <a:r>
              <a:rPr lang="en-GB" sz="2000" b="1" dirty="0">
                <a:solidFill>
                  <a:schemeClr val="lt1"/>
                </a:solidFill>
              </a:rPr>
              <a:t>is negative </a:t>
            </a:r>
            <a:r>
              <a:rPr lang="en-GB" sz="2000" dirty="0">
                <a:solidFill>
                  <a:schemeClr val="lt1"/>
                </a:solidFill>
              </a:rPr>
              <a:t>which is a bit strange.</a:t>
            </a:r>
          </a:p>
          <a:p>
            <a:pPr marL="0" lvl="0" indent="0" algn="l" rtl="0">
              <a:lnSpc>
                <a:spcPct val="100000"/>
              </a:lnSpc>
              <a:spcBef>
                <a:spcPts val="0"/>
              </a:spcBef>
              <a:spcAft>
                <a:spcPts val="0"/>
              </a:spcAft>
              <a:buSzPts val="2800"/>
              <a:buNone/>
            </a:pPr>
            <a:endParaRPr sz="2000" dirty="0">
              <a:solidFill>
                <a:schemeClr val="lt1"/>
              </a:solidFill>
            </a:endParaRPr>
          </a:p>
          <a:p>
            <a:pPr marL="0" lvl="0" indent="0" algn="l" rtl="0">
              <a:lnSpc>
                <a:spcPct val="100000"/>
              </a:lnSpc>
              <a:spcBef>
                <a:spcPts val="0"/>
              </a:spcBef>
              <a:spcAft>
                <a:spcPts val="0"/>
              </a:spcAft>
              <a:buSzPts val="2800"/>
              <a:buNone/>
            </a:pPr>
            <a:r>
              <a:rPr lang="en-GB" sz="2000" dirty="0">
                <a:solidFill>
                  <a:schemeClr val="lt1"/>
                </a:solidFill>
              </a:rPr>
              <a:t>We can also observe that for the variable </a:t>
            </a:r>
            <a:r>
              <a:rPr lang="en-GB" sz="2000" b="1" dirty="0">
                <a:solidFill>
                  <a:schemeClr val="lt1"/>
                </a:solidFill>
              </a:rPr>
              <a:t>“</a:t>
            </a:r>
            <a:r>
              <a:rPr lang="en-GB" sz="2000" b="1" dirty="0" err="1">
                <a:solidFill>
                  <a:schemeClr val="lt1"/>
                </a:solidFill>
              </a:rPr>
              <a:t>arrival_date_month</a:t>
            </a:r>
            <a:r>
              <a:rPr lang="en-GB" sz="2000" b="1" dirty="0">
                <a:solidFill>
                  <a:schemeClr val="lt1"/>
                </a:solidFill>
              </a:rPr>
              <a:t>” the min value is 2015 and max is 2017 </a:t>
            </a:r>
            <a:r>
              <a:rPr lang="en-GB" sz="2000" dirty="0">
                <a:solidFill>
                  <a:schemeClr val="lt1"/>
                </a:solidFill>
              </a:rPr>
              <a:t>which means the bookings are distributed between the years from 2015 to 2017</a:t>
            </a:r>
          </a:p>
          <a:p>
            <a:pPr marL="0" lvl="0" indent="0" algn="l" rtl="0">
              <a:lnSpc>
                <a:spcPct val="100000"/>
              </a:lnSpc>
              <a:spcBef>
                <a:spcPts val="0"/>
              </a:spcBef>
              <a:spcAft>
                <a:spcPts val="0"/>
              </a:spcAft>
              <a:buSzPts val="2800"/>
              <a:buNone/>
            </a:pPr>
            <a:endParaRPr sz="2000" b="1" dirty="0">
              <a:solidFill>
                <a:schemeClr val="lt1"/>
              </a:solidFill>
            </a:endParaRPr>
          </a:p>
          <a:p>
            <a:pPr marL="0" lvl="0" indent="0" algn="l" rtl="0">
              <a:lnSpc>
                <a:spcPct val="100000"/>
              </a:lnSpc>
              <a:spcBef>
                <a:spcPts val="0"/>
              </a:spcBef>
              <a:spcAft>
                <a:spcPts val="0"/>
              </a:spcAft>
              <a:buSzPts val="2800"/>
              <a:buNone/>
            </a:pPr>
            <a:r>
              <a:rPr lang="en-GB" sz="2000" dirty="0">
                <a:solidFill>
                  <a:schemeClr val="lt1"/>
                </a:solidFill>
              </a:rPr>
              <a:t>We observed that </a:t>
            </a:r>
            <a:r>
              <a:rPr lang="en-GB" sz="2000" b="1" dirty="0">
                <a:solidFill>
                  <a:schemeClr val="lt1"/>
                </a:solidFill>
              </a:rPr>
              <a:t>75% </a:t>
            </a:r>
            <a:r>
              <a:rPr lang="en-GB" sz="2000" dirty="0">
                <a:solidFill>
                  <a:schemeClr val="lt1"/>
                </a:solidFill>
              </a:rPr>
              <a:t>of bookings have lead time </a:t>
            </a:r>
            <a:r>
              <a:rPr lang="en-GB" sz="2000" dirty="0" err="1">
                <a:solidFill>
                  <a:schemeClr val="lt1"/>
                </a:solidFill>
              </a:rPr>
              <a:t>i.e</a:t>
            </a:r>
            <a:r>
              <a:rPr lang="en-GB" sz="2000" dirty="0">
                <a:solidFill>
                  <a:schemeClr val="lt1"/>
                </a:solidFill>
              </a:rPr>
              <a:t> the time (in days) between booking transaction and actual arrival are within the value </a:t>
            </a:r>
            <a:r>
              <a:rPr lang="en-GB" sz="2000" b="1" dirty="0">
                <a:solidFill>
                  <a:schemeClr val="lt1"/>
                </a:solidFill>
              </a:rPr>
              <a:t>160.</a:t>
            </a:r>
            <a:endParaRPr sz="2000" dirty="0">
              <a:solidFill>
                <a:schemeClr val="lt1"/>
              </a:solidFill>
            </a:endParaRPr>
          </a:p>
          <a:p>
            <a:pPr marL="0" lvl="0" indent="0" algn="l" rtl="0">
              <a:lnSpc>
                <a:spcPct val="100000"/>
              </a:lnSpc>
              <a:spcBef>
                <a:spcPts val="0"/>
              </a:spcBef>
              <a:spcAft>
                <a:spcPts val="0"/>
              </a:spcAft>
              <a:buSzPts val="2800"/>
              <a:buNone/>
            </a:pPr>
            <a:endParaRPr sz="1800" dirty="0">
              <a:solidFill>
                <a:schemeClr val="lt1"/>
              </a:solidFill>
            </a:endParaRPr>
          </a:p>
        </p:txBody>
      </p:sp>
      <p:pic>
        <p:nvPicPr>
          <p:cNvPr id="292" name="Google Shape;292;p17"/>
          <p:cNvPicPr preferRelativeResize="0"/>
          <p:nvPr/>
        </p:nvPicPr>
        <p:blipFill rotWithShape="1">
          <a:blip r:embed="rId3">
            <a:alphaModFix/>
          </a:blip>
          <a:srcRect/>
          <a:stretch/>
        </p:blipFill>
        <p:spPr>
          <a:xfrm>
            <a:off x="85725" y="688200"/>
            <a:ext cx="16028551" cy="2298050"/>
          </a:xfrm>
          <a:prstGeom prst="rect">
            <a:avLst/>
          </a:prstGeom>
          <a:noFill/>
          <a:ln w="9525" cap="flat" cmpd="sng">
            <a:solidFill>
              <a:schemeClr val="dk2"/>
            </a:solidFill>
            <a:prstDash val="solid"/>
            <a:round/>
            <a:headEnd type="none" w="sm" len="sm"/>
            <a:tailEnd type="none" w="sm" len="sm"/>
          </a:ln>
        </p:spPr>
      </p:pic>
      <p:sp>
        <p:nvSpPr>
          <p:cNvPr id="293" name="Google Shape;293;p17"/>
          <p:cNvSpPr/>
          <p:nvPr/>
        </p:nvSpPr>
        <p:spPr>
          <a:xfrm>
            <a:off x="13056075" y="1727225"/>
            <a:ext cx="523800" cy="213600"/>
          </a:xfrm>
          <a:prstGeom prst="rect">
            <a:avLst/>
          </a:prstGeom>
          <a:noFill/>
          <a:ln w="3810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transition spd="slow" advClick="0" advTm="13000">
    <p:push dir="u"/>
  </p:transition>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297"/>
        <p:cNvGrpSpPr/>
        <p:nvPr/>
      </p:nvGrpSpPr>
      <p:grpSpPr>
        <a:xfrm>
          <a:off x="0" y="0"/>
          <a:ext cx="0" cy="0"/>
          <a:chOff x="0" y="0"/>
          <a:chExt cx="0" cy="0"/>
        </a:xfrm>
      </p:grpSpPr>
      <p:sp>
        <p:nvSpPr>
          <p:cNvPr id="298" name="Google Shape;298;p18"/>
          <p:cNvSpPr txBox="1">
            <a:spLocks noGrp="1"/>
          </p:cNvSpPr>
          <p:nvPr>
            <p:ph type="title"/>
          </p:nvPr>
        </p:nvSpPr>
        <p:spPr>
          <a:xfrm>
            <a:off x="552224" y="220688"/>
            <a:ext cx="15095400" cy="756057"/>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i="1" u="sng" dirty="0">
                <a:latin typeface="Comic Sans MS"/>
                <a:ea typeface="Comic Sans MS"/>
                <a:cs typeface="Comic Sans MS"/>
                <a:sym typeface="Comic Sans MS"/>
              </a:rPr>
              <a:t>EDA…..</a:t>
            </a:r>
            <a:endParaRPr sz="3300" b="1" i="1" u="sng" dirty="0">
              <a:latin typeface="Comic Sans MS"/>
              <a:ea typeface="Comic Sans MS"/>
              <a:cs typeface="Comic Sans MS"/>
              <a:sym typeface="Comic Sans MS"/>
            </a:endParaRPr>
          </a:p>
        </p:txBody>
      </p:sp>
      <p:sp>
        <p:nvSpPr>
          <p:cNvPr id="299" name="Google Shape;299;p18"/>
          <p:cNvSpPr txBox="1">
            <a:spLocks noGrp="1"/>
          </p:cNvSpPr>
          <p:nvPr>
            <p:ph type="body" idx="1"/>
          </p:nvPr>
        </p:nvSpPr>
        <p:spPr>
          <a:xfrm>
            <a:off x="0" y="1143000"/>
            <a:ext cx="15647400" cy="5621482"/>
          </a:xfrm>
          <a:prstGeom prst="rect">
            <a:avLst/>
          </a:prstGeom>
          <a:noFill/>
          <a:ln>
            <a:noFill/>
          </a:ln>
        </p:spPr>
        <p:txBody>
          <a:bodyPr spcFirstLastPara="1" wrap="square" lIns="91425" tIns="91425" rIns="91425" bIns="91425" anchor="t" anchorCtr="0">
            <a:noAutofit/>
          </a:bodyPr>
          <a:lstStyle/>
          <a:p>
            <a:pPr marL="1371600" lvl="0" indent="-374650" algn="l" rtl="0">
              <a:lnSpc>
                <a:spcPct val="115000"/>
              </a:lnSpc>
              <a:spcBef>
                <a:spcPts val="900"/>
              </a:spcBef>
              <a:spcAft>
                <a:spcPts val="0"/>
              </a:spcAft>
              <a:buClr>
                <a:schemeClr val="lt1"/>
              </a:buClr>
              <a:buSzPts val="2300"/>
              <a:buChar char="❏"/>
            </a:pPr>
            <a:r>
              <a:rPr lang="en-GB" sz="2250" b="1" dirty="0">
                <a:solidFill>
                  <a:schemeClr val="lt1"/>
                </a:solidFill>
                <a:latin typeface="Roboto"/>
                <a:ea typeface="Roboto"/>
                <a:cs typeface="Roboto"/>
                <a:sym typeface="Roboto"/>
              </a:rPr>
              <a:t> From which country maximum number of customers are coming?</a:t>
            </a: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dirty="0">
              <a:solidFill>
                <a:schemeClr val="lt1"/>
              </a:solidFill>
            </a:endParaRPr>
          </a:p>
        </p:txBody>
      </p:sp>
      <p:pic>
        <p:nvPicPr>
          <p:cNvPr id="300" name="Google Shape;300;p18"/>
          <p:cNvPicPr preferRelativeResize="0"/>
          <p:nvPr/>
        </p:nvPicPr>
        <p:blipFill rotWithShape="1">
          <a:blip r:embed="rId3">
            <a:alphaModFix/>
          </a:blip>
          <a:srcRect/>
          <a:stretch/>
        </p:blipFill>
        <p:spPr>
          <a:xfrm>
            <a:off x="727172" y="2019100"/>
            <a:ext cx="10011937" cy="3358350"/>
          </a:xfrm>
          <a:prstGeom prst="rect">
            <a:avLst/>
          </a:prstGeom>
          <a:noFill/>
          <a:ln>
            <a:noFill/>
          </a:ln>
        </p:spPr>
      </p:pic>
      <p:pic>
        <p:nvPicPr>
          <p:cNvPr id="301" name="Google Shape;301;p18"/>
          <p:cNvPicPr preferRelativeResize="0"/>
          <p:nvPr/>
        </p:nvPicPr>
        <p:blipFill rotWithShape="1">
          <a:blip r:embed="rId4">
            <a:alphaModFix/>
          </a:blip>
          <a:srcRect/>
          <a:stretch/>
        </p:blipFill>
        <p:spPr>
          <a:xfrm>
            <a:off x="12221627" y="1862312"/>
            <a:ext cx="2131594" cy="3671925"/>
          </a:xfrm>
          <a:prstGeom prst="rect">
            <a:avLst/>
          </a:prstGeom>
          <a:noFill/>
          <a:ln>
            <a:noFill/>
          </a:ln>
        </p:spPr>
      </p:pic>
      <p:sp>
        <p:nvSpPr>
          <p:cNvPr id="302" name="Google Shape;302;p18"/>
          <p:cNvSpPr txBox="1"/>
          <p:nvPr/>
        </p:nvSpPr>
        <p:spPr>
          <a:xfrm>
            <a:off x="259773" y="6009025"/>
            <a:ext cx="15387665" cy="969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GB" sz="1700" b="1" i="0" u="none" strike="noStrike" cap="none" dirty="0">
                <a:solidFill>
                  <a:schemeClr val="lt1"/>
                </a:solidFill>
                <a:latin typeface="Arial"/>
                <a:ea typeface="Arial"/>
                <a:cs typeface="Arial"/>
                <a:sym typeface="Arial"/>
              </a:rPr>
              <a:t>The above bar plot shows the data of various countries and the number of  people of each country coming to hotel. Also on the right hand side there is data of various countries and respective number of bookings.</a:t>
            </a:r>
            <a:endParaRPr sz="1700" b="1" i="0" u="none" strike="noStrike" cap="none" dirty="0">
              <a:solidFill>
                <a:schemeClr val="lt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700"/>
              <a:buFont typeface="Arial"/>
              <a:buNone/>
            </a:pPr>
            <a:r>
              <a:rPr lang="en-GB" sz="1700" b="1" i="0" u="none" strike="noStrike" cap="none" dirty="0">
                <a:solidFill>
                  <a:schemeClr val="lt1"/>
                </a:solidFill>
                <a:latin typeface="Arial"/>
                <a:ea typeface="Arial"/>
                <a:cs typeface="Arial"/>
                <a:sym typeface="Arial"/>
              </a:rPr>
              <a:t>From the data we can see that maximum number of customers are coming from the country Portugal, Great Britain France and Spain.</a:t>
            </a:r>
            <a:r>
              <a:rPr lang="en-GB" sz="1400" b="1" i="0" u="none" strike="noStrike" cap="none" dirty="0">
                <a:solidFill>
                  <a:srgbClr val="000000"/>
                </a:solidFill>
                <a:latin typeface="Arial"/>
                <a:ea typeface="Arial"/>
                <a:cs typeface="Arial"/>
                <a:sym typeface="Arial"/>
              </a:rPr>
              <a:t>.</a:t>
            </a:r>
            <a:endParaRPr sz="1400" b="1" i="0" u="none" strike="noStrike" cap="none" dirty="0">
              <a:solidFill>
                <a:srgbClr val="000000"/>
              </a:solidFill>
              <a:latin typeface="Arial"/>
              <a:ea typeface="Arial"/>
              <a:cs typeface="Arial"/>
              <a:sym typeface="Arial"/>
            </a:endParaRPr>
          </a:p>
        </p:txBody>
      </p:sp>
    </p:spTree>
  </p:cSld>
  <p:clrMapOvr>
    <a:masterClrMapping/>
  </p:clrMapOvr>
  <p:transition spd="slow" advClick="0" advTm="21000">
    <p:push dir="d"/>
  </p:transition>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06"/>
        <p:cNvGrpSpPr/>
        <p:nvPr/>
      </p:nvGrpSpPr>
      <p:grpSpPr>
        <a:xfrm>
          <a:off x="0" y="0"/>
          <a:ext cx="0" cy="0"/>
          <a:chOff x="0" y="0"/>
          <a:chExt cx="0" cy="0"/>
        </a:xfrm>
      </p:grpSpPr>
      <p:sp>
        <p:nvSpPr>
          <p:cNvPr id="307" name="Google Shape;307;p19"/>
          <p:cNvSpPr txBox="1">
            <a:spLocks noGrp="1"/>
          </p:cNvSpPr>
          <p:nvPr>
            <p:ph type="title"/>
          </p:nvPr>
        </p:nvSpPr>
        <p:spPr>
          <a:xfrm>
            <a:off x="552225" y="267198"/>
            <a:ext cx="15095400" cy="6048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u="sng" dirty="0">
                <a:latin typeface="Comic Sans MS" panose="030F0702030302020204" pitchFamily="66" charset="0"/>
                <a:ea typeface="Comic Sans MS"/>
                <a:cs typeface="Comic Sans MS"/>
                <a:sym typeface="Comic Sans MS"/>
              </a:rPr>
              <a:t>EDA….</a:t>
            </a:r>
            <a:endParaRPr sz="3300" b="1" i="1" u="sng" dirty="0">
              <a:latin typeface="Comic Sans MS" panose="030F0702030302020204" pitchFamily="66" charset="0"/>
              <a:ea typeface="Comic Sans MS"/>
              <a:cs typeface="Comic Sans MS"/>
              <a:sym typeface="Comic Sans MS"/>
            </a:endParaRPr>
          </a:p>
        </p:txBody>
      </p:sp>
      <p:sp>
        <p:nvSpPr>
          <p:cNvPr id="308" name="Google Shape;308;p19"/>
          <p:cNvSpPr txBox="1">
            <a:spLocks noGrp="1"/>
          </p:cNvSpPr>
          <p:nvPr>
            <p:ph type="body" idx="1"/>
          </p:nvPr>
        </p:nvSpPr>
        <p:spPr>
          <a:xfrm>
            <a:off x="0" y="1070264"/>
            <a:ext cx="15647400" cy="5985311"/>
          </a:xfrm>
          <a:prstGeom prst="rect">
            <a:avLst/>
          </a:prstGeom>
          <a:noFill/>
          <a:ln>
            <a:noFill/>
          </a:ln>
        </p:spPr>
        <p:txBody>
          <a:bodyPr spcFirstLastPara="1" wrap="square" lIns="91425" tIns="91425" rIns="91425" bIns="91425" anchor="t" anchorCtr="0">
            <a:noAutofit/>
          </a:bodyPr>
          <a:lstStyle/>
          <a:p>
            <a:pPr marL="1371600" lvl="0" indent="-393700" algn="l" rtl="0">
              <a:lnSpc>
                <a:spcPct val="115000"/>
              </a:lnSpc>
              <a:spcBef>
                <a:spcPts val="1200"/>
              </a:spcBef>
              <a:spcAft>
                <a:spcPts val="0"/>
              </a:spcAft>
              <a:buClr>
                <a:schemeClr val="lt1"/>
              </a:buClr>
              <a:buSzPts val="2600"/>
              <a:buChar char="❏"/>
            </a:pPr>
            <a:r>
              <a:rPr lang="en-GB" sz="2250" b="1" dirty="0">
                <a:solidFill>
                  <a:schemeClr val="lt1"/>
                </a:solidFill>
                <a:latin typeface="Roboto"/>
                <a:ea typeface="Roboto"/>
                <a:cs typeface="Roboto"/>
                <a:sym typeface="Roboto"/>
              </a:rPr>
              <a:t>Give a table of all the countries and their repeated customers showing the highest and the lowest country with repeated customers.</a:t>
            </a: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dirty="0">
              <a:solidFill>
                <a:schemeClr val="lt1"/>
              </a:solidFill>
            </a:endParaRPr>
          </a:p>
        </p:txBody>
      </p:sp>
      <p:pic>
        <p:nvPicPr>
          <p:cNvPr id="309" name="Google Shape;309;p19"/>
          <p:cNvPicPr preferRelativeResize="0"/>
          <p:nvPr/>
        </p:nvPicPr>
        <p:blipFill rotWithShape="1">
          <a:blip r:embed="rId3">
            <a:alphaModFix/>
          </a:blip>
          <a:srcRect/>
          <a:stretch/>
        </p:blipFill>
        <p:spPr>
          <a:xfrm>
            <a:off x="0" y="2276134"/>
            <a:ext cx="8711325" cy="3900800"/>
          </a:xfrm>
          <a:prstGeom prst="rect">
            <a:avLst/>
          </a:prstGeom>
          <a:noFill/>
          <a:ln>
            <a:noFill/>
          </a:ln>
        </p:spPr>
      </p:pic>
      <p:pic>
        <p:nvPicPr>
          <p:cNvPr id="310" name="Google Shape;310;p19"/>
          <p:cNvPicPr preferRelativeResize="0"/>
          <p:nvPr/>
        </p:nvPicPr>
        <p:blipFill rotWithShape="1">
          <a:blip r:embed="rId4">
            <a:alphaModFix/>
          </a:blip>
          <a:srcRect/>
          <a:stretch/>
        </p:blipFill>
        <p:spPr>
          <a:xfrm>
            <a:off x="9061074" y="2276134"/>
            <a:ext cx="7139364" cy="3900800"/>
          </a:xfrm>
          <a:prstGeom prst="rect">
            <a:avLst/>
          </a:prstGeom>
          <a:noFill/>
          <a:ln>
            <a:noFill/>
          </a:ln>
        </p:spPr>
      </p:pic>
      <p:sp>
        <p:nvSpPr>
          <p:cNvPr id="311" name="Google Shape;311;p19"/>
          <p:cNvSpPr txBox="1"/>
          <p:nvPr/>
        </p:nvSpPr>
        <p:spPr>
          <a:xfrm>
            <a:off x="283825" y="6375200"/>
            <a:ext cx="15095400" cy="76941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GB" sz="1800" b="1" i="0" u="none" strike="noStrike" cap="none" dirty="0">
                <a:solidFill>
                  <a:srgbClr val="000000"/>
                </a:solidFill>
                <a:latin typeface="Arial"/>
                <a:ea typeface="Arial"/>
                <a:cs typeface="Arial"/>
                <a:sym typeface="Arial"/>
              </a:rPr>
              <a:t>F</a:t>
            </a:r>
            <a:r>
              <a:rPr lang="en-GB" sz="1800" b="1" i="0" u="none" strike="noStrike" cap="none" dirty="0">
                <a:solidFill>
                  <a:schemeClr val="lt1"/>
                </a:solidFill>
                <a:latin typeface="Arial"/>
                <a:ea typeface="Arial"/>
                <a:cs typeface="Arial"/>
                <a:sym typeface="Arial"/>
              </a:rPr>
              <a:t>rom the above bar plot we can see that maximum number of repeated guests are coming from the country Portugal for both City and Resort hotels</a:t>
            </a:r>
            <a:r>
              <a:rPr lang="en-GB" sz="2000" b="0" i="0" u="none" strike="noStrike" cap="none" dirty="0">
                <a:solidFill>
                  <a:schemeClr val="lt1"/>
                </a:solidFill>
                <a:latin typeface="Arial"/>
                <a:ea typeface="Arial"/>
                <a:cs typeface="Arial"/>
                <a:sym typeface="Arial"/>
              </a:rPr>
              <a:t>.</a:t>
            </a:r>
            <a:endParaRPr sz="2000" b="0" i="0" u="none" strike="noStrike" cap="none" dirty="0">
              <a:solidFill>
                <a:schemeClr val="lt1"/>
              </a:solidFill>
              <a:latin typeface="Arial"/>
              <a:ea typeface="Arial"/>
              <a:cs typeface="Arial"/>
              <a:sym typeface="Arial"/>
            </a:endParaRPr>
          </a:p>
        </p:txBody>
      </p:sp>
    </p:spTree>
  </p:cSld>
  <p:clrMapOvr>
    <a:masterClrMapping/>
  </p:clrMapOvr>
  <p:transition spd="slow" advClick="0" advTm="16000">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C982"/>
            </a:gs>
            <a:gs pos="100000">
              <a:srgbClr val="F58F09"/>
            </a:gs>
          </a:gsLst>
          <a:lin ang="5400012" scaled="0"/>
        </a:gradFill>
        <a:effectLst/>
      </p:bgPr>
    </p:bg>
    <p:spTree>
      <p:nvGrpSpPr>
        <p:cNvPr id="1" name="Shape 105"/>
        <p:cNvGrpSpPr/>
        <p:nvPr/>
      </p:nvGrpSpPr>
      <p:grpSpPr>
        <a:xfrm>
          <a:off x="0" y="0"/>
          <a:ext cx="0" cy="0"/>
          <a:chOff x="0" y="0"/>
          <a:chExt cx="0" cy="0"/>
        </a:xfrm>
      </p:grpSpPr>
      <p:sp>
        <p:nvSpPr>
          <p:cNvPr id="106" name="Google Shape;106;p2"/>
          <p:cNvSpPr txBox="1">
            <a:spLocks noGrp="1"/>
          </p:cNvSpPr>
          <p:nvPr>
            <p:ph type="body" idx="1"/>
          </p:nvPr>
        </p:nvSpPr>
        <p:spPr>
          <a:xfrm>
            <a:off x="789710" y="1693718"/>
            <a:ext cx="14857914" cy="4701845"/>
          </a:xfrm>
          <a:prstGeom prst="rect">
            <a:avLst/>
          </a:prstGeom>
          <a:noFill/>
          <a:ln>
            <a:noFill/>
          </a:ln>
        </p:spPr>
        <p:txBody>
          <a:bodyPr spcFirstLastPara="1" wrap="square" lIns="91425" tIns="91425" rIns="91425" bIns="91425" anchor="t" anchorCtr="0">
            <a:noAutofit/>
          </a:bodyPr>
          <a:lstStyle/>
          <a:p>
            <a:pPr marL="527050" lvl="0" indent="-457200" algn="l" rtl="0">
              <a:lnSpc>
                <a:spcPct val="115000"/>
              </a:lnSpc>
              <a:spcBef>
                <a:spcPts val="0"/>
              </a:spcBef>
              <a:spcAft>
                <a:spcPts val="0"/>
              </a:spcAft>
              <a:buClr>
                <a:schemeClr val="lt1"/>
              </a:buClr>
              <a:buSzPts val="2500"/>
              <a:buFont typeface="+mj-lt"/>
              <a:buAutoNum type="arabicPeriod"/>
            </a:pPr>
            <a:r>
              <a:rPr lang="en-GB" sz="2000" b="1" dirty="0" err="1">
                <a:solidFill>
                  <a:schemeClr val="lt1"/>
                </a:solidFill>
              </a:rPr>
              <a:t>Abhilasha.M</a:t>
            </a:r>
            <a:endParaRPr lang="en-GB" sz="2000" b="1" dirty="0">
              <a:solidFill>
                <a:schemeClr val="lt1"/>
              </a:solidFill>
            </a:endParaRPr>
          </a:p>
          <a:p>
            <a:pPr marL="527050" lvl="0" indent="-457200" algn="l" rtl="0">
              <a:lnSpc>
                <a:spcPct val="115000"/>
              </a:lnSpc>
              <a:spcBef>
                <a:spcPts val="0"/>
              </a:spcBef>
              <a:spcAft>
                <a:spcPts val="0"/>
              </a:spcAft>
              <a:buClr>
                <a:schemeClr val="lt1"/>
              </a:buClr>
              <a:buSzPts val="2500"/>
              <a:buFont typeface="+mj-lt"/>
              <a:buAutoNum type="arabicPeriod"/>
            </a:pPr>
            <a:endParaRPr sz="2400" b="1" dirty="0">
              <a:solidFill>
                <a:schemeClr val="lt1"/>
              </a:solidFill>
            </a:endParaRPr>
          </a:p>
          <a:p>
            <a:pPr marL="527050" lvl="0" indent="-457200" algn="l" rtl="0">
              <a:lnSpc>
                <a:spcPct val="115000"/>
              </a:lnSpc>
              <a:spcBef>
                <a:spcPts val="0"/>
              </a:spcBef>
              <a:spcAft>
                <a:spcPts val="0"/>
              </a:spcAft>
              <a:buClr>
                <a:schemeClr val="lt1"/>
              </a:buClr>
              <a:buSzPts val="2500"/>
              <a:buFont typeface="+mj-lt"/>
              <a:buAutoNum type="arabicPeriod"/>
            </a:pPr>
            <a:r>
              <a:rPr lang="en-GB" sz="2000" b="1" dirty="0" err="1">
                <a:solidFill>
                  <a:schemeClr val="lt1"/>
                </a:solidFill>
              </a:rPr>
              <a:t>Jatin</a:t>
            </a:r>
            <a:endParaRPr lang="en-GB" sz="2000" b="1" dirty="0">
              <a:solidFill>
                <a:schemeClr val="lt1"/>
              </a:solidFill>
            </a:endParaRPr>
          </a:p>
          <a:p>
            <a:pPr marL="527050" lvl="0" indent="-457200" algn="l" rtl="0">
              <a:lnSpc>
                <a:spcPct val="115000"/>
              </a:lnSpc>
              <a:spcBef>
                <a:spcPts val="0"/>
              </a:spcBef>
              <a:spcAft>
                <a:spcPts val="0"/>
              </a:spcAft>
              <a:buClr>
                <a:schemeClr val="lt1"/>
              </a:buClr>
              <a:buSzPts val="2500"/>
              <a:buFont typeface="+mj-lt"/>
              <a:buAutoNum type="arabicPeriod"/>
            </a:pPr>
            <a:endParaRPr lang="en-GB" sz="2000" b="1" dirty="0">
              <a:solidFill>
                <a:schemeClr val="lt1"/>
              </a:solidFill>
            </a:endParaRPr>
          </a:p>
          <a:p>
            <a:pPr marL="527050" lvl="0" indent="-457200" algn="l" rtl="0">
              <a:lnSpc>
                <a:spcPct val="115000"/>
              </a:lnSpc>
              <a:spcBef>
                <a:spcPts val="0"/>
              </a:spcBef>
              <a:spcAft>
                <a:spcPts val="0"/>
              </a:spcAft>
              <a:buClr>
                <a:schemeClr val="lt1"/>
              </a:buClr>
              <a:buSzPts val="2500"/>
              <a:buFont typeface="+mj-lt"/>
              <a:buAutoNum type="arabicPeriod"/>
            </a:pPr>
            <a:r>
              <a:rPr lang="en-GB" sz="2000" b="1" dirty="0">
                <a:solidFill>
                  <a:schemeClr val="lt1"/>
                </a:solidFill>
              </a:rPr>
              <a:t>Krishan Kumar </a:t>
            </a:r>
            <a:r>
              <a:rPr lang="en-GB" sz="2000" b="1" dirty="0" err="1">
                <a:solidFill>
                  <a:schemeClr val="lt1"/>
                </a:solidFill>
              </a:rPr>
              <a:t>Bafna</a:t>
            </a:r>
            <a:endParaRPr sz="2000" b="1" dirty="0">
              <a:solidFill>
                <a:schemeClr val="lt1"/>
              </a:solidFill>
            </a:endParaRPr>
          </a:p>
        </p:txBody>
      </p:sp>
      <p:sp>
        <p:nvSpPr>
          <p:cNvPr id="107" name="Google Shape;107;p2"/>
          <p:cNvSpPr txBox="1">
            <a:spLocks noGrp="1"/>
          </p:cNvSpPr>
          <p:nvPr>
            <p:ph type="title"/>
          </p:nvPr>
        </p:nvSpPr>
        <p:spPr>
          <a:xfrm>
            <a:off x="552224" y="296407"/>
            <a:ext cx="15095400" cy="8016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br>
              <a:rPr lang="en-GB" sz="2400" i="1" u="sng" dirty="0">
                <a:latin typeface="Comic Sans MS"/>
                <a:ea typeface="Comic Sans MS"/>
                <a:cs typeface="Comic Sans MS"/>
                <a:sym typeface="Comic Sans MS"/>
              </a:rPr>
            </a:br>
            <a:br>
              <a:rPr lang="en-GB" sz="2400" i="1" u="sng" dirty="0">
                <a:latin typeface="Comic Sans MS"/>
                <a:ea typeface="Comic Sans MS"/>
                <a:cs typeface="Comic Sans MS"/>
                <a:sym typeface="Comic Sans MS"/>
              </a:rPr>
            </a:br>
            <a:br>
              <a:rPr lang="en-GB" sz="2400" i="1" u="sng" dirty="0">
                <a:latin typeface="Comic Sans MS"/>
                <a:ea typeface="Comic Sans MS"/>
                <a:cs typeface="Comic Sans MS"/>
                <a:sym typeface="Comic Sans MS"/>
              </a:rPr>
            </a:br>
            <a:br>
              <a:rPr lang="en-GB" sz="2400" i="1" u="sng" dirty="0">
                <a:latin typeface="Comic Sans MS"/>
                <a:ea typeface="Comic Sans MS"/>
                <a:cs typeface="Comic Sans MS"/>
                <a:sym typeface="Comic Sans MS"/>
              </a:rPr>
            </a:br>
            <a:br>
              <a:rPr lang="en-GB" sz="2400" i="1" u="sng" dirty="0">
                <a:latin typeface="Comic Sans MS"/>
                <a:ea typeface="Comic Sans MS"/>
                <a:cs typeface="Comic Sans MS"/>
                <a:sym typeface="Comic Sans MS"/>
              </a:rPr>
            </a:br>
            <a:br>
              <a:rPr lang="en-GB" sz="2400" i="1" u="sng" dirty="0">
                <a:latin typeface="Comic Sans MS"/>
                <a:ea typeface="Comic Sans MS"/>
                <a:cs typeface="Comic Sans MS"/>
                <a:sym typeface="Comic Sans MS"/>
              </a:rPr>
            </a:br>
            <a:br>
              <a:rPr lang="en-GB" sz="2400" i="1" u="sng" dirty="0">
                <a:latin typeface="Comic Sans MS"/>
                <a:ea typeface="Comic Sans MS"/>
                <a:cs typeface="Comic Sans MS"/>
                <a:sym typeface="Comic Sans MS"/>
              </a:rPr>
            </a:br>
            <a:br>
              <a:rPr lang="en-GB" sz="2400" i="1" u="sng" dirty="0">
                <a:latin typeface="Comic Sans MS"/>
                <a:ea typeface="Comic Sans MS"/>
                <a:cs typeface="Comic Sans MS"/>
                <a:sym typeface="Comic Sans MS"/>
              </a:rPr>
            </a:br>
            <a:r>
              <a:rPr lang="en-GB" b="1" u="sng" dirty="0">
                <a:latin typeface="+mj-lt"/>
                <a:ea typeface="Comic Sans MS"/>
                <a:cs typeface="Comic Sans MS"/>
                <a:sym typeface="Comic Sans MS"/>
              </a:rPr>
              <a:t>Team Members</a:t>
            </a:r>
            <a:endParaRPr b="1" u="sng" dirty="0">
              <a:latin typeface="+mj-lt"/>
              <a:ea typeface="Comic Sans MS"/>
              <a:cs typeface="Comic Sans MS"/>
              <a:sym typeface="Comic Sans MS"/>
            </a:endParaRPr>
          </a:p>
        </p:txBody>
      </p:sp>
      <p:sp>
        <p:nvSpPr>
          <p:cNvPr id="108" name="Google Shape;108;p2"/>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2</a:t>
            </a:fld>
            <a:endParaRPr/>
          </a:p>
        </p:txBody>
      </p:sp>
      <p:pic>
        <p:nvPicPr>
          <p:cNvPr id="109" name="Google Shape;109;p2"/>
          <p:cNvPicPr preferRelativeResize="0"/>
          <p:nvPr/>
        </p:nvPicPr>
        <p:blipFill rotWithShape="1">
          <a:blip r:embed="rId3">
            <a:alphaModFix/>
          </a:blip>
          <a:srcRect/>
          <a:stretch/>
        </p:blipFill>
        <p:spPr>
          <a:xfrm>
            <a:off x="8100218" y="1593814"/>
            <a:ext cx="6114545" cy="4001949"/>
          </a:xfrm>
          <a:prstGeom prst="rect">
            <a:avLst/>
          </a:prstGeom>
          <a:noFill/>
          <a:ln>
            <a:noFill/>
          </a:ln>
        </p:spPr>
      </p:pic>
      <p:pic>
        <p:nvPicPr>
          <p:cNvPr id="110" name="Google Shape;110;p2"/>
          <p:cNvPicPr preferRelativeResize="0"/>
          <p:nvPr/>
        </p:nvPicPr>
        <p:blipFill rotWithShape="1">
          <a:blip r:embed="rId4">
            <a:alphaModFix/>
          </a:blip>
          <a:srcRect/>
          <a:stretch/>
        </p:blipFill>
        <p:spPr>
          <a:xfrm>
            <a:off x="9889719" y="1975351"/>
            <a:ext cx="2552700" cy="2990850"/>
          </a:xfrm>
          <a:prstGeom prst="rect">
            <a:avLst/>
          </a:prstGeom>
          <a:noFill/>
          <a:ln>
            <a:noFill/>
          </a:ln>
        </p:spPr>
      </p:pic>
    </p:spTree>
  </p:cSld>
  <p:clrMapOvr>
    <a:masterClrMapping/>
  </p:clrMapOvr>
  <mc:AlternateContent xmlns:mc="http://schemas.openxmlformats.org/markup-compatibility/2006">
    <mc:Choice xmlns:p14="http://schemas.microsoft.com/office/powerpoint/2010/main" Requires="p14">
      <p:transition spd="slow" p14:dur="2000" advClick="0" advTm="7000">
        <p:push dir="u"/>
      </p:transition>
    </mc:Choice>
    <mc:Fallback>
      <p:transition spd="slow" advClick="0" advTm="7000">
        <p:push dir="u"/>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15"/>
        <p:cNvGrpSpPr/>
        <p:nvPr/>
      </p:nvGrpSpPr>
      <p:grpSpPr>
        <a:xfrm>
          <a:off x="0" y="0"/>
          <a:ext cx="0" cy="0"/>
          <a:chOff x="0" y="0"/>
          <a:chExt cx="0" cy="0"/>
        </a:xfrm>
      </p:grpSpPr>
      <p:sp>
        <p:nvSpPr>
          <p:cNvPr id="316" name="Google Shape;316;p20"/>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u="sng" dirty="0">
                <a:latin typeface="Comic Sans MS" panose="030F0702030302020204" pitchFamily="66" charset="0"/>
                <a:ea typeface="Comic Sans MS"/>
                <a:cs typeface="Comic Sans MS"/>
                <a:sym typeface="Comic Sans MS"/>
              </a:rPr>
              <a:t>EDA…..</a:t>
            </a:r>
            <a:endParaRPr sz="3300" b="1" u="sng" dirty="0">
              <a:latin typeface="Comic Sans MS" panose="030F0702030302020204" pitchFamily="66" charset="0"/>
              <a:ea typeface="Comic Sans MS"/>
              <a:cs typeface="Comic Sans MS"/>
              <a:sym typeface="Comic Sans MS"/>
            </a:endParaRPr>
          </a:p>
        </p:txBody>
      </p:sp>
      <p:sp>
        <p:nvSpPr>
          <p:cNvPr id="317" name="Google Shape;317;p20"/>
          <p:cNvSpPr txBox="1">
            <a:spLocks noGrp="1"/>
          </p:cNvSpPr>
          <p:nvPr>
            <p:ph type="body" idx="1"/>
          </p:nvPr>
        </p:nvSpPr>
        <p:spPr>
          <a:xfrm>
            <a:off x="0" y="1424550"/>
            <a:ext cx="15647400" cy="5631000"/>
          </a:xfrm>
          <a:prstGeom prst="rect">
            <a:avLst/>
          </a:prstGeom>
          <a:noFill/>
          <a:ln>
            <a:noFill/>
          </a:ln>
        </p:spPr>
        <p:txBody>
          <a:bodyPr spcFirstLastPara="1" wrap="square" lIns="91425" tIns="91425" rIns="91425" bIns="91425" anchor="t" anchorCtr="0">
            <a:noAutofit/>
          </a:bodyPr>
          <a:lstStyle/>
          <a:p>
            <a:pPr marL="1371600" lvl="0" indent="-412750" algn="l" rtl="0">
              <a:lnSpc>
                <a:spcPct val="115000"/>
              </a:lnSpc>
              <a:spcBef>
                <a:spcPts val="900"/>
              </a:spcBef>
              <a:spcAft>
                <a:spcPts val="0"/>
              </a:spcAft>
              <a:buClr>
                <a:schemeClr val="lt1"/>
              </a:buClr>
              <a:buSzPts val="2900"/>
              <a:buChar char="❏"/>
            </a:pPr>
            <a:r>
              <a:rPr lang="en-GB" sz="2250" b="1">
                <a:solidFill>
                  <a:schemeClr val="lt1"/>
                </a:solidFill>
                <a:latin typeface="Roboto"/>
                <a:ea typeface="Roboto"/>
                <a:cs typeface="Roboto"/>
                <a:sym typeface="Roboto"/>
              </a:rPr>
              <a:t>In which hotel there is maximum chances of cancellation?</a:t>
            </a:r>
            <a:endParaRPr sz="2250" b="1">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050" b="1">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a:solidFill>
                <a:schemeClr val="lt1"/>
              </a:solidFill>
            </a:endParaRPr>
          </a:p>
        </p:txBody>
      </p:sp>
      <p:pic>
        <p:nvPicPr>
          <p:cNvPr id="318" name="Google Shape;318;p20"/>
          <p:cNvPicPr preferRelativeResize="0"/>
          <p:nvPr/>
        </p:nvPicPr>
        <p:blipFill rotWithShape="1">
          <a:blip r:embed="rId3">
            <a:alphaModFix/>
          </a:blip>
          <a:srcRect/>
          <a:stretch/>
        </p:blipFill>
        <p:spPr>
          <a:xfrm>
            <a:off x="552225" y="2292450"/>
            <a:ext cx="7547775" cy="3257875"/>
          </a:xfrm>
          <a:prstGeom prst="rect">
            <a:avLst/>
          </a:prstGeom>
          <a:noFill/>
          <a:ln>
            <a:noFill/>
          </a:ln>
        </p:spPr>
      </p:pic>
      <p:pic>
        <p:nvPicPr>
          <p:cNvPr id="319" name="Google Shape;319;p20"/>
          <p:cNvPicPr preferRelativeResize="0"/>
          <p:nvPr/>
        </p:nvPicPr>
        <p:blipFill rotWithShape="1">
          <a:blip r:embed="rId4">
            <a:alphaModFix/>
          </a:blip>
          <a:srcRect/>
          <a:stretch/>
        </p:blipFill>
        <p:spPr>
          <a:xfrm>
            <a:off x="8792800" y="2292450"/>
            <a:ext cx="6009900" cy="2292450"/>
          </a:xfrm>
          <a:prstGeom prst="rect">
            <a:avLst/>
          </a:prstGeom>
          <a:noFill/>
          <a:ln>
            <a:noFill/>
          </a:ln>
        </p:spPr>
      </p:pic>
      <p:sp>
        <p:nvSpPr>
          <p:cNvPr id="320" name="Google Shape;320;p20"/>
          <p:cNvSpPr txBox="1"/>
          <p:nvPr/>
        </p:nvSpPr>
        <p:spPr>
          <a:xfrm>
            <a:off x="262000" y="5829375"/>
            <a:ext cx="15095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20"/>
          <p:cNvSpPr txBox="1"/>
          <p:nvPr/>
        </p:nvSpPr>
        <p:spPr>
          <a:xfrm>
            <a:off x="262000" y="6004050"/>
            <a:ext cx="14388000" cy="7386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GB" sz="1700" b="0" i="0" u="none" strike="noStrike" cap="none" dirty="0">
                <a:solidFill>
                  <a:schemeClr val="lt1"/>
                </a:solidFill>
                <a:latin typeface="Arial"/>
                <a:ea typeface="Arial"/>
                <a:cs typeface="Arial"/>
                <a:sym typeface="Arial"/>
              </a:rPr>
              <a:t> </a:t>
            </a:r>
            <a:r>
              <a:rPr lang="en-GB" sz="1800" b="1" i="0" u="none" strike="noStrike" cap="none" dirty="0">
                <a:solidFill>
                  <a:schemeClr val="lt1"/>
                </a:solidFill>
                <a:latin typeface="Arial"/>
                <a:ea typeface="Arial"/>
                <a:cs typeface="Arial"/>
                <a:sym typeface="Arial"/>
              </a:rPr>
              <a:t>Here we can see that </a:t>
            </a:r>
            <a:r>
              <a:rPr lang="en-GB" sz="1800" b="1" i="0" u="none" strike="noStrike" cap="none" dirty="0">
                <a:solidFill>
                  <a:schemeClr val="lt1"/>
                </a:solidFill>
                <a:latin typeface="Roboto"/>
                <a:ea typeface="Roboto"/>
                <a:cs typeface="Roboto"/>
                <a:sym typeface="Roboto"/>
              </a:rPr>
              <a:t>41% of City Hotel and 27% of Resort Hotel were </a:t>
            </a:r>
            <a:r>
              <a:rPr lang="en-GB" sz="1800" b="1" i="0" u="none" strike="noStrike" cap="none" dirty="0" err="1">
                <a:solidFill>
                  <a:schemeClr val="lt1"/>
                </a:solidFill>
                <a:latin typeface="Roboto"/>
                <a:ea typeface="Roboto"/>
                <a:cs typeface="Roboto"/>
                <a:sym typeface="Roboto"/>
              </a:rPr>
              <a:t>cancelled.Hence</a:t>
            </a:r>
            <a:r>
              <a:rPr lang="en-GB" sz="1800" b="1" i="0" u="none" strike="noStrike" cap="none" dirty="0">
                <a:solidFill>
                  <a:schemeClr val="lt1"/>
                </a:solidFill>
                <a:latin typeface="Roboto"/>
                <a:ea typeface="Roboto"/>
                <a:cs typeface="Roboto"/>
                <a:sym typeface="Roboto"/>
              </a:rPr>
              <a:t> City hotel has maximum cancellations compared to Resort hotel</a:t>
            </a:r>
            <a:r>
              <a:rPr lang="en-GB" sz="1700" b="0" i="0" u="none" strike="noStrike" cap="none" dirty="0">
                <a:solidFill>
                  <a:schemeClr val="lt1"/>
                </a:solidFill>
                <a:latin typeface="Roboto"/>
                <a:ea typeface="Roboto"/>
                <a:cs typeface="Roboto"/>
                <a:sym typeface="Roboto"/>
              </a:rPr>
              <a:t>. </a:t>
            </a:r>
            <a:endParaRPr sz="1700" b="0" i="0" u="none" strike="noStrike" cap="none" dirty="0">
              <a:solidFill>
                <a:schemeClr val="lt1"/>
              </a:solidFill>
              <a:latin typeface="Arial"/>
              <a:ea typeface="Arial"/>
              <a:cs typeface="Arial"/>
              <a:sym typeface="Arial"/>
            </a:endParaRPr>
          </a:p>
        </p:txBody>
      </p:sp>
    </p:spTree>
  </p:cSld>
  <p:clrMapOvr>
    <a:masterClrMapping/>
  </p:clrMapOvr>
  <p:transition spd="slow" advClick="0" advTm="30000">
    <p:push dir="u"/>
  </p:transition>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25"/>
        <p:cNvGrpSpPr/>
        <p:nvPr/>
      </p:nvGrpSpPr>
      <p:grpSpPr>
        <a:xfrm>
          <a:off x="0" y="0"/>
          <a:ext cx="0" cy="0"/>
          <a:chOff x="0" y="0"/>
          <a:chExt cx="0" cy="0"/>
        </a:xfrm>
      </p:grpSpPr>
      <p:sp>
        <p:nvSpPr>
          <p:cNvPr id="326" name="Google Shape;326;p21"/>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u="sng" dirty="0">
                <a:latin typeface="Comic Sans MS" panose="030F0702030302020204" pitchFamily="66" charset="0"/>
                <a:ea typeface="Comic Sans MS"/>
                <a:cs typeface="Comic Sans MS"/>
                <a:sym typeface="Comic Sans MS"/>
              </a:rPr>
              <a:t>EDA…..</a:t>
            </a:r>
            <a:endParaRPr sz="3300" b="1" u="sng" dirty="0">
              <a:latin typeface="Comic Sans MS" panose="030F0702030302020204" pitchFamily="66" charset="0"/>
              <a:ea typeface="Comic Sans MS"/>
              <a:cs typeface="Comic Sans MS"/>
              <a:sym typeface="Comic Sans MS"/>
            </a:endParaRPr>
          </a:p>
        </p:txBody>
      </p:sp>
      <p:sp>
        <p:nvSpPr>
          <p:cNvPr id="327" name="Google Shape;327;p21"/>
          <p:cNvSpPr txBox="1">
            <a:spLocks noGrp="1"/>
          </p:cNvSpPr>
          <p:nvPr>
            <p:ph type="body" idx="1"/>
          </p:nvPr>
        </p:nvSpPr>
        <p:spPr>
          <a:xfrm>
            <a:off x="-14000" y="1235613"/>
            <a:ext cx="15647400" cy="5631000"/>
          </a:xfrm>
          <a:prstGeom prst="rect">
            <a:avLst/>
          </a:prstGeom>
          <a:noFill/>
          <a:ln>
            <a:noFill/>
          </a:ln>
        </p:spPr>
        <p:txBody>
          <a:bodyPr spcFirstLastPara="1" wrap="square" lIns="91425" tIns="91425" rIns="91425" bIns="91425" anchor="t" anchorCtr="0">
            <a:noAutofit/>
          </a:bodyPr>
          <a:lstStyle/>
          <a:p>
            <a:pPr marL="1371600" lvl="0" indent="-444500" algn="l" rtl="0">
              <a:lnSpc>
                <a:spcPct val="115000"/>
              </a:lnSpc>
              <a:spcBef>
                <a:spcPts val="900"/>
              </a:spcBef>
              <a:spcAft>
                <a:spcPts val="0"/>
              </a:spcAft>
              <a:buClr>
                <a:schemeClr val="lt1"/>
              </a:buClr>
              <a:buSzPts val="3400"/>
              <a:buChar char="❏"/>
            </a:pPr>
            <a:r>
              <a:rPr lang="en-GB" sz="2250" b="1" dirty="0">
                <a:solidFill>
                  <a:schemeClr val="lt1"/>
                </a:solidFill>
                <a:latin typeface="Roboto"/>
                <a:ea typeface="Roboto"/>
                <a:cs typeface="Roboto"/>
                <a:sym typeface="Roboto"/>
              </a:rPr>
              <a:t>Which hotel has longer waiting time?</a:t>
            </a: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0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dirty="0">
              <a:solidFill>
                <a:schemeClr val="lt1"/>
              </a:solidFill>
            </a:endParaRPr>
          </a:p>
        </p:txBody>
      </p:sp>
      <p:sp>
        <p:nvSpPr>
          <p:cNvPr id="328" name="Google Shape;328;p21"/>
          <p:cNvSpPr txBox="1"/>
          <p:nvPr/>
        </p:nvSpPr>
        <p:spPr>
          <a:xfrm>
            <a:off x="262000" y="5829375"/>
            <a:ext cx="15095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29" name="Google Shape;329;p21"/>
          <p:cNvPicPr preferRelativeResize="0"/>
          <p:nvPr/>
        </p:nvPicPr>
        <p:blipFill rotWithShape="1">
          <a:blip r:embed="rId3">
            <a:alphaModFix/>
          </a:blip>
          <a:srcRect/>
          <a:stretch/>
        </p:blipFill>
        <p:spPr>
          <a:xfrm>
            <a:off x="371150" y="2272850"/>
            <a:ext cx="4388425" cy="3556525"/>
          </a:xfrm>
          <a:prstGeom prst="rect">
            <a:avLst/>
          </a:prstGeom>
          <a:noFill/>
          <a:ln>
            <a:noFill/>
          </a:ln>
        </p:spPr>
      </p:pic>
      <p:pic>
        <p:nvPicPr>
          <p:cNvPr id="330" name="Google Shape;330;p21"/>
          <p:cNvPicPr preferRelativeResize="0"/>
          <p:nvPr/>
        </p:nvPicPr>
        <p:blipFill rotWithShape="1">
          <a:blip r:embed="rId4">
            <a:alphaModFix/>
          </a:blip>
          <a:srcRect/>
          <a:stretch/>
        </p:blipFill>
        <p:spPr>
          <a:xfrm>
            <a:off x="6937950" y="2641775"/>
            <a:ext cx="4388425" cy="1501150"/>
          </a:xfrm>
          <a:prstGeom prst="rect">
            <a:avLst/>
          </a:prstGeom>
          <a:noFill/>
          <a:ln>
            <a:noFill/>
          </a:ln>
        </p:spPr>
      </p:pic>
      <p:sp>
        <p:nvSpPr>
          <p:cNvPr id="331" name="Google Shape;331;p21"/>
          <p:cNvSpPr txBox="1"/>
          <p:nvPr/>
        </p:nvSpPr>
        <p:spPr>
          <a:xfrm>
            <a:off x="480325" y="6309700"/>
            <a:ext cx="15095400" cy="461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lt1"/>
                </a:solidFill>
                <a:latin typeface="Roboto"/>
                <a:ea typeface="Roboto"/>
                <a:cs typeface="Roboto"/>
                <a:sym typeface="Roboto"/>
              </a:rPr>
              <a:t>City hotel has significantly longer waiting time, hence City Hotel is much busier than Resort Hotel</a:t>
            </a:r>
            <a:endParaRPr sz="2000" b="0" i="0" u="none" strike="noStrike" cap="none">
              <a:solidFill>
                <a:schemeClr val="lt1"/>
              </a:solidFill>
              <a:latin typeface="Arial"/>
              <a:ea typeface="Arial"/>
              <a:cs typeface="Arial"/>
              <a:sym typeface="Arial"/>
            </a:endParaRPr>
          </a:p>
        </p:txBody>
      </p:sp>
    </p:spTree>
  </p:cSld>
  <p:clrMapOvr>
    <a:masterClrMapping/>
  </p:clrMapOvr>
  <p:transition spd="slow" advClick="0" advTm="21000">
    <p:push dir="u"/>
  </p:transition>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35"/>
        <p:cNvGrpSpPr/>
        <p:nvPr/>
      </p:nvGrpSpPr>
      <p:grpSpPr>
        <a:xfrm>
          <a:off x="0" y="0"/>
          <a:ext cx="0" cy="0"/>
          <a:chOff x="0" y="0"/>
          <a:chExt cx="0" cy="0"/>
        </a:xfrm>
      </p:grpSpPr>
      <p:sp>
        <p:nvSpPr>
          <p:cNvPr id="336" name="Google Shape;336;p22"/>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i="1" u="sng">
                <a:latin typeface="Comic Sans MS"/>
                <a:ea typeface="Comic Sans MS"/>
                <a:cs typeface="Comic Sans MS"/>
                <a:sym typeface="Comic Sans MS"/>
              </a:rPr>
              <a:t>EDA…..</a:t>
            </a:r>
            <a:endParaRPr sz="3300" b="1" i="1" u="sng">
              <a:latin typeface="Comic Sans MS"/>
              <a:ea typeface="Comic Sans MS"/>
              <a:cs typeface="Comic Sans MS"/>
              <a:sym typeface="Comic Sans MS"/>
            </a:endParaRPr>
          </a:p>
        </p:txBody>
      </p:sp>
      <p:sp>
        <p:nvSpPr>
          <p:cNvPr id="337" name="Google Shape;337;p22"/>
          <p:cNvSpPr txBox="1">
            <a:spLocks noGrp="1"/>
          </p:cNvSpPr>
          <p:nvPr>
            <p:ph type="body" idx="1"/>
          </p:nvPr>
        </p:nvSpPr>
        <p:spPr>
          <a:xfrm>
            <a:off x="-14000" y="1235613"/>
            <a:ext cx="15647400" cy="5631000"/>
          </a:xfrm>
          <a:prstGeom prst="rect">
            <a:avLst/>
          </a:prstGeom>
          <a:noFill/>
          <a:ln>
            <a:noFill/>
          </a:ln>
        </p:spPr>
        <p:txBody>
          <a:bodyPr spcFirstLastPara="1" wrap="square" lIns="91425" tIns="91425" rIns="91425" bIns="91425" anchor="t" anchorCtr="0">
            <a:noAutofit/>
          </a:bodyPr>
          <a:lstStyle/>
          <a:p>
            <a:pPr marL="1371600" lvl="0" indent="-476250" algn="l" rtl="0">
              <a:lnSpc>
                <a:spcPct val="115000"/>
              </a:lnSpc>
              <a:spcBef>
                <a:spcPts val="900"/>
              </a:spcBef>
              <a:spcAft>
                <a:spcPts val="0"/>
              </a:spcAft>
              <a:buClr>
                <a:schemeClr val="lt1"/>
              </a:buClr>
              <a:buSzPts val="3900"/>
              <a:buChar char="❏"/>
            </a:pPr>
            <a:r>
              <a:rPr lang="en-GB" sz="2250" b="1">
                <a:solidFill>
                  <a:schemeClr val="lt1"/>
                </a:solidFill>
                <a:latin typeface="Roboto"/>
                <a:ea typeface="Roboto"/>
                <a:cs typeface="Roboto"/>
                <a:sym typeface="Roboto"/>
              </a:rPr>
              <a:t>Find the number of customers who booked Resort hotel and City and not cancelled booking further.</a:t>
            </a:r>
            <a:endParaRPr sz="2250" b="1">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050" b="1">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a:solidFill>
                <a:schemeClr val="lt1"/>
              </a:solidFill>
            </a:endParaRPr>
          </a:p>
        </p:txBody>
      </p:sp>
      <p:sp>
        <p:nvSpPr>
          <p:cNvPr id="338" name="Google Shape;338;p22"/>
          <p:cNvSpPr txBox="1"/>
          <p:nvPr/>
        </p:nvSpPr>
        <p:spPr>
          <a:xfrm>
            <a:off x="262000" y="5829375"/>
            <a:ext cx="15095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39" name="Google Shape;339;p22"/>
          <p:cNvPicPr preferRelativeResize="0"/>
          <p:nvPr/>
        </p:nvPicPr>
        <p:blipFill rotWithShape="1">
          <a:blip r:embed="rId3">
            <a:alphaModFix/>
          </a:blip>
          <a:srcRect/>
          <a:stretch/>
        </p:blipFill>
        <p:spPr>
          <a:xfrm>
            <a:off x="1024025" y="1896800"/>
            <a:ext cx="2643900" cy="3506650"/>
          </a:xfrm>
          <a:prstGeom prst="rect">
            <a:avLst/>
          </a:prstGeom>
          <a:noFill/>
          <a:ln>
            <a:noFill/>
          </a:ln>
        </p:spPr>
      </p:pic>
      <p:pic>
        <p:nvPicPr>
          <p:cNvPr id="340" name="Google Shape;340;p22"/>
          <p:cNvPicPr preferRelativeResize="0"/>
          <p:nvPr/>
        </p:nvPicPr>
        <p:blipFill rotWithShape="1">
          <a:blip r:embed="rId4">
            <a:alphaModFix/>
          </a:blip>
          <a:srcRect/>
          <a:stretch/>
        </p:blipFill>
        <p:spPr>
          <a:xfrm>
            <a:off x="6652400" y="1998200"/>
            <a:ext cx="2910400" cy="3257550"/>
          </a:xfrm>
          <a:prstGeom prst="rect">
            <a:avLst/>
          </a:prstGeom>
          <a:noFill/>
          <a:ln>
            <a:noFill/>
          </a:ln>
        </p:spPr>
      </p:pic>
      <p:sp>
        <p:nvSpPr>
          <p:cNvPr id="341" name="Google Shape;341;p22"/>
          <p:cNvSpPr txBox="1"/>
          <p:nvPr/>
        </p:nvSpPr>
        <p:spPr>
          <a:xfrm>
            <a:off x="131000" y="5785725"/>
            <a:ext cx="159381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GB" sz="1800" b="1" i="0" u="none" strike="noStrike" cap="none">
                <a:solidFill>
                  <a:schemeClr val="lt1"/>
                </a:solidFill>
                <a:latin typeface="Roboto"/>
                <a:ea typeface="Roboto"/>
                <a:cs typeface="Roboto"/>
                <a:sym typeface="Roboto"/>
              </a:rPr>
              <a:t>There are 46228 Customers who booked Resort hotel and not cancelled it further also there are 28938 Customers who booked Resort hotel and not cancelled it further.Hence we can say that City Hotel has more number of bookings than Resort Hotel.</a:t>
            </a:r>
            <a:endParaRPr sz="2000" b="0" i="0" u="none" strike="noStrike" cap="none">
              <a:solidFill>
                <a:schemeClr val="lt1"/>
              </a:solidFill>
              <a:latin typeface="Arial"/>
              <a:ea typeface="Arial"/>
              <a:cs typeface="Arial"/>
              <a:sym typeface="Arial"/>
            </a:endParaRPr>
          </a:p>
        </p:txBody>
      </p:sp>
    </p:spTree>
  </p:cSld>
  <p:clrMapOvr>
    <a:masterClrMapping/>
  </p:clrMapOvr>
  <p:transition spd="slow" advClick="0" advTm="27000">
    <p:push dir="u"/>
  </p:transition>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45"/>
        <p:cNvGrpSpPr/>
        <p:nvPr/>
      </p:nvGrpSpPr>
      <p:grpSpPr>
        <a:xfrm>
          <a:off x="0" y="0"/>
          <a:ext cx="0" cy="0"/>
          <a:chOff x="0" y="0"/>
          <a:chExt cx="0" cy="0"/>
        </a:xfrm>
      </p:grpSpPr>
      <p:sp>
        <p:nvSpPr>
          <p:cNvPr id="346" name="Google Shape;346;p23"/>
          <p:cNvSpPr txBox="1">
            <a:spLocks noGrp="1"/>
          </p:cNvSpPr>
          <p:nvPr>
            <p:ph type="title"/>
          </p:nvPr>
        </p:nvSpPr>
        <p:spPr>
          <a:xfrm>
            <a:off x="552224" y="1"/>
            <a:ext cx="15095400" cy="80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i="1" u="sng" dirty="0">
                <a:latin typeface="Comic Sans MS"/>
                <a:ea typeface="Comic Sans MS"/>
                <a:cs typeface="Comic Sans MS"/>
                <a:sym typeface="Comic Sans MS"/>
              </a:rPr>
              <a:t>EDA…..</a:t>
            </a:r>
            <a:endParaRPr sz="3300" b="1" i="1" u="sng" dirty="0">
              <a:latin typeface="Comic Sans MS"/>
              <a:ea typeface="Comic Sans MS"/>
              <a:cs typeface="Comic Sans MS"/>
              <a:sym typeface="Comic Sans MS"/>
            </a:endParaRPr>
          </a:p>
        </p:txBody>
      </p:sp>
      <p:sp>
        <p:nvSpPr>
          <p:cNvPr id="347" name="Google Shape;347;p23"/>
          <p:cNvSpPr txBox="1">
            <a:spLocks noGrp="1"/>
          </p:cNvSpPr>
          <p:nvPr>
            <p:ph type="body" idx="1"/>
          </p:nvPr>
        </p:nvSpPr>
        <p:spPr>
          <a:xfrm>
            <a:off x="0" y="807701"/>
            <a:ext cx="15647400" cy="6206163"/>
          </a:xfrm>
          <a:prstGeom prst="rect">
            <a:avLst/>
          </a:prstGeom>
          <a:noFill/>
          <a:ln>
            <a:noFill/>
          </a:ln>
        </p:spPr>
        <p:txBody>
          <a:bodyPr spcFirstLastPara="1" wrap="square" lIns="91425" tIns="91425" rIns="91425" bIns="91425" anchor="t" anchorCtr="0">
            <a:noAutofit/>
          </a:bodyPr>
          <a:lstStyle/>
          <a:p>
            <a:pPr marL="1371600" lvl="0" indent="-508000" algn="l" rtl="0">
              <a:lnSpc>
                <a:spcPct val="115000"/>
              </a:lnSpc>
              <a:spcBef>
                <a:spcPts val="900"/>
              </a:spcBef>
              <a:spcAft>
                <a:spcPts val="0"/>
              </a:spcAft>
              <a:buClr>
                <a:schemeClr val="lt1"/>
              </a:buClr>
              <a:buSzPts val="4400"/>
              <a:buChar char="❏"/>
            </a:pPr>
            <a:r>
              <a:rPr lang="en-GB" sz="2250" b="1" dirty="0">
                <a:solidFill>
                  <a:schemeClr val="lt1"/>
                </a:solidFill>
                <a:latin typeface="Roboto"/>
                <a:ea typeface="Roboto"/>
                <a:cs typeface="Roboto"/>
                <a:sym typeface="Roboto"/>
              </a:rPr>
              <a:t> Find the first three months with maximum number of bookings and average rent across all the months for both Resort Hotel and City hotel.</a:t>
            </a: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0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dirty="0">
              <a:solidFill>
                <a:schemeClr val="lt1"/>
              </a:solidFill>
            </a:endParaRPr>
          </a:p>
        </p:txBody>
      </p:sp>
      <p:sp>
        <p:nvSpPr>
          <p:cNvPr id="348" name="Google Shape;348;p23"/>
          <p:cNvSpPr txBox="1"/>
          <p:nvPr/>
        </p:nvSpPr>
        <p:spPr>
          <a:xfrm>
            <a:off x="270164" y="6156875"/>
            <a:ext cx="14576185" cy="87713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GB" sz="1500" b="1" i="0" u="none" strike="noStrike" cap="none" dirty="0">
                <a:solidFill>
                  <a:schemeClr val="lt1"/>
                </a:solidFill>
                <a:latin typeface="Arial"/>
                <a:ea typeface="Arial"/>
                <a:cs typeface="Arial"/>
                <a:sym typeface="Arial"/>
              </a:rPr>
              <a:t>For both City Hotel and Resort Hotel the most busiest months are July, May and August. Also we can see that average rent is maximum in the month of August for Resort Hotel. For City Hotel the average rent is maximum in the month of May. Also the average total revenue for Resort Hotel is 1026.79 whereas for City Hotel the average total revenue for a year is 1231.1. Hence we can clearly infer that City Hotel is making more profit than Resort Hotel.</a:t>
            </a:r>
            <a:endParaRPr sz="1500" b="1" i="0" u="none" strike="noStrike" cap="none" dirty="0">
              <a:solidFill>
                <a:schemeClr val="lt1"/>
              </a:solidFill>
              <a:latin typeface="Arial"/>
              <a:ea typeface="Arial"/>
              <a:cs typeface="Arial"/>
              <a:sym typeface="Arial"/>
            </a:endParaRPr>
          </a:p>
        </p:txBody>
      </p:sp>
      <p:pic>
        <p:nvPicPr>
          <p:cNvPr id="349" name="Google Shape;349;p23"/>
          <p:cNvPicPr preferRelativeResize="0"/>
          <p:nvPr/>
        </p:nvPicPr>
        <p:blipFill rotWithShape="1">
          <a:blip r:embed="rId3">
            <a:alphaModFix/>
          </a:blip>
          <a:srcRect/>
          <a:stretch/>
        </p:blipFill>
        <p:spPr>
          <a:xfrm>
            <a:off x="842888" y="2123170"/>
            <a:ext cx="4848225" cy="3257550"/>
          </a:xfrm>
          <a:prstGeom prst="rect">
            <a:avLst/>
          </a:prstGeom>
          <a:noFill/>
          <a:ln>
            <a:noFill/>
          </a:ln>
        </p:spPr>
      </p:pic>
      <p:pic>
        <p:nvPicPr>
          <p:cNvPr id="350" name="Google Shape;350;p23"/>
          <p:cNvPicPr preferRelativeResize="0"/>
          <p:nvPr/>
        </p:nvPicPr>
        <p:blipFill rotWithShape="1">
          <a:blip r:embed="rId4">
            <a:alphaModFix/>
          </a:blip>
          <a:srcRect/>
          <a:stretch/>
        </p:blipFill>
        <p:spPr>
          <a:xfrm>
            <a:off x="7038114" y="1969887"/>
            <a:ext cx="6942425" cy="1956775"/>
          </a:xfrm>
          <a:prstGeom prst="rect">
            <a:avLst/>
          </a:prstGeom>
          <a:noFill/>
          <a:ln>
            <a:noFill/>
          </a:ln>
        </p:spPr>
      </p:pic>
      <p:pic>
        <p:nvPicPr>
          <p:cNvPr id="351" name="Google Shape;351;p23"/>
          <p:cNvPicPr preferRelativeResize="0"/>
          <p:nvPr/>
        </p:nvPicPr>
        <p:blipFill rotWithShape="1">
          <a:blip r:embed="rId5">
            <a:alphaModFix/>
          </a:blip>
          <a:srcRect/>
          <a:stretch/>
        </p:blipFill>
        <p:spPr>
          <a:xfrm>
            <a:off x="7038114" y="4131322"/>
            <a:ext cx="7051926" cy="1637475"/>
          </a:xfrm>
          <a:prstGeom prst="rect">
            <a:avLst/>
          </a:prstGeom>
          <a:noFill/>
          <a:ln>
            <a:noFill/>
          </a:ln>
        </p:spPr>
      </p:pic>
      <p:sp>
        <p:nvSpPr>
          <p:cNvPr id="352" name="Google Shape;352;p23"/>
          <p:cNvSpPr txBox="1"/>
          <p:nvPr/>
        </p:nvSpPr>
        <p:spPr>
          <a:xfrm>
            <a:off x="14090040" y="2308737"/>
            <a:ext cx="2109860" cy="615523"/>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Arial"/>
                <a:ea typeface="Arial"/>
                <a:cs typeface="Arial"/>
                <a:sym typeface="Arial"/>
              </a:rPr>
              <a:t> AVERAGE RENT  RESORT HOTEL</a:t>
            </a:r>
            <a:endParaRPr sz="1400" b="1" i="0" u="none" strike="noStrike" cap="none" dirty="0">
              <a:solidFill>
                <a:srgbClr val="000000"/>
              </a:solidFill>
              <a:latin typeface="Arial"/>
              <a:ea typeface="Arial"/>
              <a:cs typeface="Arial"/>
              <a:sym typeface="Arial"/>
            </a:endParaRPr>
          </a:p>
        </p:txBody>
      </p:sp>
      <p:sp>
        <p:nvSpPr>
          <p:cNvPr id="353" name="Google Shape;353;p23"/>
          <p:cNvSpPr txBox="1"/>
          <p:nvPr/>
        </p:nvSpPr>
        <p:spPr>
          <a:xfrm>
            <a:off x="14846350" y="4890575"/>
            <a:ext cx="51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Google Shape;354;p23"/>
          <p:cNvSpPr txBox="1"/>
          <p:nvPr/>
        </p:nvSpPr>
        <p:spPr>
          <a:xfrm>
            <a:off x="14339455" y="4425296"/>
            <a:ext cx="1576695" cy="104641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Arial"/>
                <a:ea typeface="Arial"/>
                <a:cs typeface="Arial"/>
                <a:sym typeface="Arial"/>
              </a:rPr>
              <a:t>AVERAGE RENT CITY HOTEL</a:t>
            </a:r>
            <a:endParaRPr sz="1400" b="1" i="0" u="none" strike="noStrike" cap="none"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rial"/>
              <a:ea typeface="Arial"/>
              <a:cs typeface="Arial"/>
              <a:sym typeface="Arial"/>
            </a:endParaRPr>
          </a:p>
        </p:txBody>
      </p:sp>
    </p:spTree>
  </p:cSld>
  <p:clrMapOvr>
    <a:masterClrMapping/>
  </p:clrMapOvr>
  <p:transition spd="slow" advClick="0" advTm="29000">
    <p:push dir="u"/>
  </p:transition>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i="1" u="sng">
                <a:latin typeface="Comic Sans MS"/>
                <a:ea typeface="Comic Sans MS"/>
                <a:cs typeface="Comic Sans MS"/>
                <a:sym typeface="Comic Sans MS"/>
              </a:rPr>
              <a:t>EDA…..</a:t>
            </a:r>
            <a:endParaRPr sz="3300" b="1" i="1" u="sng">
              <a:latin typeface="Comic Sans MS"/>
              <a:ea typeface="Comic Sans MS"/>
              <a:cs typeface="Comic Sans MS"/>
              <a:sym typeface="Comic Sans MS"/>
            </a:endParaRPr>
          </a:p>
        </p:txBody>
      </p:sp>
      <p:sp>
        <p:nvSpPr>
          <p:cNvPr id="360" name="Google Shape;360;p24"/>
          <p:cNvSpPr txBox="1">
            <a:spLocks noGrp="1"/>
          </p:cNvSpPr>
          <p:nvPr>
            <p:ph type="body" idx="1"/>
          </p:nvPr>
        </p:nvSpPr>
        <p:spPr>
          <a:xfrm>
            <a:off x="-14000" y="1235625"/>
            <a:ext cx="15647400" cy="5729100"/>
          </a:xfrm>
          <a:prstGeom prst="rect">
            <a:avLst/>
          </a:prstGeom>
          <a:noFill/>
          <a:ln>
            <a:noFill/>
          </a:ln>
        </p:spPr>
        <p:txBody>
          <a:bodyPr spcFirstLastPara="1" wrap="square" lIns="91425" tIns="91425" rIns="91425" bIns="91425" anchor="t" anchorCtr="0">
            <a:noAutofit/>
          </a:bodyPr>
          <a:lstStyle/>
          <a:p>
            <a:pPr marL="1371600" lvl="0" indent="-508000" algn="l" rtl="0">
              <a:lnSpc>
                <a:spcPct val="115000"/>
              </a:lnSpc>
              <a:spcBef>
                <a:spcPts val="900"/>
              </a:spcBef>
              <a:spcAft>
                <a:spcPts val="0"/>
              </a:spcAft>
              <a:buClr>
                <a:schemeClr val="lt1"/>
              </a:buClr>
              <a:buSzPts val="4400"/>
              <a:buChar char="❏"/>
            </a:pPr>
            <a:r>
              <a:rPr lang="en-GB" sz="2250" b="1" dirty="0">
                <a:solidFill>
                  <a:schemeClr val="lt1"/>
                </a:solidFill>
                <a:latin typeface="Roboto"/>
                <a:ea typeface="Roboto"/>
                <a:cs typeface="Roboto"/>
                <a:sym typeface="Roboto"/>
              </a:rPr>
              <a:t> What is the data for the repetition of guests for both of the hotels?</a:t>
            </a: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0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dirty="0">
              <a:solidFill>
                <a:schemeClr val="lt1"/>
              </a:solidFill>
            </a:endParaRPr>
          </a:p>
        </p:txBody>
      </p:sp>
      <p:sp>
        <p:nvSpPr>
          <p:cNvPr id="361" name="Google Shape;361;p24"/>
          <p:cNvSpPr txBox="1"/>
          <p:nvPr/>
        </p:nvSpPr>
        <p:spPr>
          <a:xfrm>
            <a:off x="14846350" y="4890575"/>
            <a:ext cx="51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62" name="Google Shape;362;p24"/>
          <p:cNvPicPr preferRelativeResize="0"/>
          <p:nvPr/>
        </p:nvPicPr>
        <p:blipFill rotWithShape="1">
          <a:blip r:embed="rId3">
            <a:alphaModFix/>
          </a:blip>
          <a:srcRect/>
          <a:stretch/>
        </p:blipFill>
        <p:spPr>
          <a:xfrm>
            <a:off x="1440976" y="2009325"/>
            <a:ext cx="7587151" cy="3181350"/>
          </a:xfrm>
          <a:prstGeom prst="rect">
            <a:avLst/>
          </a:prstGeom>
          <a:noFill/>
          <a:ln>
            <a:noFill/>
          </a:ln>
        </p:spPr>
      </p:pic>
      <p:pic>
        <p:nvPicPr>
          <p:cNvPr id="363" name="Google Shape;363;p24"/>
          <p:cNvPicPr preferRelativeResize="0"/>
          <p:nvPr/>
        </p:nvPicPr>
        <p:blipFill rotWithShape="1">
          <a:blip r:embed="rId4">
            <a:alphaModFix/>
          </a:blip>
          <a:srcRect/>
          <a:stretch/>
        </p:blipFill>
        <p:spPr>
          <a:xfrm>
            <a:off x="9497300" y="2292450"/>
            <a:ext cx="6547226" cy="2270625"/>
          </a:xfrm>
          <a:prstGeom prst="rect">
            <a:avLst/>
          </a:prstGeom>
          <a:noFill/>
          <a:ln>
            <a:noFill/>
          </a:ln>
        </p:spPr>
      </p:pic>
      <p:sp>
        <p:nvSpPr>
          <p:cNvPr id="364" name="Google Shape;364;p24"/>
          <p:cNvSpPr txBox="1"/>
          <p:nvPr/>
        </p:nvSpPr>
        <p:spPr>
          <a:xfrm>
            <a:off x="458500" y="5567375"/>
            <a:ext cx="15189000" cy="446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GB" sz="1700" b="1" i="0" u="none" strike="noStrike" cap="none" dirty="0">
                <a:solidFill>
                  <a:schemeClr val="lt1"/>
                </a:solidFill>
                <a:latin typeface="Arial"/>
                <a:ea typeface="Arial"/>
                <a:cs typeface="Arial"/>
                <a:sym typeface="Arial"/>
              </a:rPr>
              <a:t>From the data we can observe that around 3,2% guests are repeatedly visiting both the hotels</a:t>
            </a:r>
            <a:endParaRPr sz="1700" b="1" i="0" u="none" strike="noStrike" cap="none" dirty="0">
              <a:solidFill>
                <a:schemeClr val="lt1"/>
              </a:solidFill>
              <a:latin typeface="Arial"/>
              <a:ea typeface="Arial"/>
              <a:cs typeface="Arial"/>
              <a:sym typeface="Arial"/>
            </a:endParaRPr>
          </a:p>
        </p:txBody>
      </p:sp>
    </p:spTree>
  </p:cSld>
  <p:clrMapOvr>
    <a:masterClrMapping/>
  </p:clrMapOvr>
  <p:transition spd="slow" advClick="0" advTm="24000">
    <p:push dir="u"/>
  </p:transition>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68"/>
        <p:cNvGrpSpPr/>
        <p:nvPr/>
      </p:nvGrpSpPr>
      <p:grpSpPr>
        <a:xfrm>
          <a:off x="0" y="0"/>
          <a:ext cx="0" cy="0"/>
          <a:chOff x="0" y="0"/>
          <a:chExt cx="0" cy="0"/>
        </a:xfrm>
      </p:grpSpPr>
      <p:sp>
        <p:nvSpPr>
          <p:cNvPr id="369" name="Google Shape;369;p25"/>
          <p:cNvSpPr txBox="1">
            <a:spLocks noGrp="1"/>
          </p:cNvSpPr>
          <p:nvPr>
            <p:ph type="title"/>
          </p:nvPr>
        </p:nvSpPr>
        <p:spPr>
          <a:xfrm>
            <a:off x="443075" y="0"/>
            <a:ext cx="15095400" cy="63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i="1" u="sng" dirty="0">
                <a:latin typeface="Comic Sans MS"/>
                <a:ea typeface="Comic Sans MS"/>
                <a:cs typeface="Comic Sans MS"/>
                <a:sym typeface="Comic Sans MS"/>
              </a:rPr>
              <a:t>EDA…..</a:t>
            </a:r>
            <a:endParaRPr sz="3300" b="1" i="1" u="sng" dirty="0">
              <a:latin typeface="Comic Sans MS"/>
              <a:ea typeface="Comic Sans MS"/>
              <a:cs typeface="Comic Sans MS"/>
              <a:sym typeface="Comic Sans MS"/>
            </a:endParaRPr>
          </a:p>
        </p:txBody>
      </p:sp>
      <p:sp>
        <p:nvSpPr>
          <p:cNvPr id="370" name="Google Shape;370;p25"/>
          <p:cNvSpPr txBox="1">
            <a:spLocks noGrp="1"/>
          </p:cNvSpPr>
          <p:nvPr>
            <p:ph type="body" idx="1"/>
          </p:nvPr>
        </p:nvSpPr>
        <p:spPr>
          <a:xfrm>
            <a:off x="114299" y="405245"/>
            <a:ext cx="15424175" cy="6794067"/>
          </a:xfrm>
          <a:prstGeom prst="rect">
            <a:avLst/>
          </a:prstGeom>
          <a:noFill/>
          <a:ln>
            <a:noFill/>
          </a:ln>
        </p:spPr>
        <p:txBody>
          <a:bodyPr spcFirstLastPara="1" wrap="square" lIns="91425" tIns="91425" rIns="91425" bIns="91425" anchor="t" anchorCtr="0">
            <a:noAutofit/>
          </a:bodyPr>
          <a:lstStyle/>
          <a:p>
            <a:pPr marL="1371600" lvl="0" indent="-371475" algn="l" rtl="0">
              <a:lnSpc>
                <a:spcPct val="115000"/>
              </a:lnSpc>
              <a:spcBef>
                <a:spcPts val="900"/>
              </a:spcBef>
              <a:spcAft>
                <a:spcPts val="0"/>
              </a:spcAft>
              <a:buClr>
                <a:schemeClr val="lt1"/>
              </a:buClr>
              <a:buSzPts val="2250"/>
              <a:buChar char="❏"/>
            </a:pPr>
            <a:r>
              <a:rPr lang="en-GB" sz="2250" b="1" dirty="0">
                <a:solidFill>
                  <a:schemeClr val="lt1"/>
                </a:solidFill>
                <a:latin typeface="Roboto"/>
                <a:ea typeface="Roboto"/>
                <a:cs typeface="Roboto"/>
                <a:sym typeface="Roboto"/>
              </a:rPr>
              <a:t> Find out the average rent and waiting time for different types of customers for City hotel and Resort Hotel.</a:t>
            </a: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160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1600" b="1" dirty="0">
              <a:solidFill>
                <a:schemeClr val="lt1"/>
              </a:solidFill>
              <a:latin typeface="Roboto"/>
              <a:ea typeface="Roboto"/>
              <a:cs typeface="Roboto"/>
              <a:sym typeface="Roboto"/>
            </a:endParaRPr>
          </a:p>
          <a:p>
            <a:pPr marL="0" lvl="0" indent="0" algn="l" rtl="0">
              <a:lnSpc>
                <a:spcPct val="115000"/>
              </a:lnSpc>
              <a:spcBef>
                <a:spcPts val="900"/>
              </a:spcBef>
              <a:spcAft>
                <a:spcPts val="0"/>
              </a:spcAft>
              <a:buSzPts val="1800"/>
              <a:buNone/>
            </a:pPr>
            <a:endParaRPr sz="1600" b="1" dirty="0">
              <a:solidFill>
                <a:schemeClr val="lt1"/>
              </a:solidFill>
            </a:endParaRPr>
          </a:p>
          <a:p>
            <a:pPr marL="0" lvl="0" indent="0" algn="l" rtl="0">
              <a:lnSpc>
                <a:spcPct val="115000"/>
              </a:lnSpc>
              <a:spcBef>
                <a:spcPts val="600"/>
              </a:spcBef>
              <a:spcAft>
                <a:spcPts val="0"/>
              </a:spcAft>
              <a:buSzPts val="1800"/>
              <a:buNone/>
            </a:pPr>
            <a:endParaRPr lang="en-GB" sz="1600" b="1" dirty="0">
              <a:solidFill>
                <a:schemeClr val="lt1"/>
              </a:solidFill>
              <a:latin typeface="+mn-lt"/>
            </a:endParaRPr>
          </a:p>
          <a:p>
            <a:pPr marL="0" lvl="0" indent="0" algn="l" rtl="0">
              <a:lnSpc>
                <a:spcPct val="115000"/>
              </a:lnSpc>
              <a:spcBef>
                <a:spcPts val="600"/>
              </a:spcBef>
              <a:spcAft>
                <a:spcPts val="0"/>
              </a:spcAft>
              <a:buSzPts val="1800"/>
              <a:buNone/>
            </a:pPr>
            <a:endParaRPr lang="en-GB" sz="1600" b="1" dirty="0">
              <a:solidFill>
                <a:schemeClr val="lt1"/>
              </a:solidFill>
              <a:latin typeface="+mn-lt"/>
            </a:endParaRPr>
          </a:p>
          <a:p>
            <a:pPr marL="0" lvl="0" indent="0" algn="l" rtl="0">
              <a:lnSpc>
                <a:spcPct val="115000"/>
              </a:lnSpc>
              <a:spcBef>
                <a:spcPts val="600"/>
              </a:spcBef>
              <a:spcAft>
                <a:spcPts val="0"/>
              </a:spcAft>
              <a:buSzPts val="1800"/>
              <a:buNone/>
            </a:pPr>
            <a:r>
              <a:rPr lang="en-GB" sz="1600" b="1" dirty="0">
                <a:solidFill>
                  <a:schemeClr val="lt1"/>
                </a:solidFill>
                <a:latin typeface="+mn-lt"/>
              </a:rPr>
              <a:t>For  Resort Hotel customers for Contract ,Transient and Group type customers the waiting period is zero where as for Transient-Party it is 3.12, So it is clear that if the booking was made as 'Contract' or 'Group' or 'Transient' the rooms will be booked immediately without waiting time.</a:t>
            </a:r>
            <a:endParaRPr sz="1600" b="1" dirty="0">
              <a:solidFill>
                <a:schemeClr val="lt1"/>
              </a:solidFill>
              <a:latin typeface="+mn-lt"/>
            </a:endParaRPr>
          </a:p>
          <a:p>
            <a:pPr marL="0" lvl="0" indent="0" algn="l" rtl="0">
              <a:lnSpc>
                <a:spcPct val="115000"/>
              </a:lnSpc>
              <a:spcBef>
                <a:spcPts val="600"/>
              </a:spcBef>
              <a:spcAft>
                <a:spcPts val="0"/>
              </a:spcAft>
              <a:buSzPts val="1800"/>
              <a:buNone/>
            </a:pPr>
            <a:r>
              <a:rPr lang="en-GB" sz="1600" b="1" dirty="0">
                <a:solidFill>
                  <a:schemeClr val="lt1"/>
                </a:solidFill>
                <a:latin typeface="+mn-lt"/>
              </a:rPr>
              <a:t>The average rent is maximum for 'Transient' type of customers and minimum for 'Transient-Party' type of customers.</a:t>
            </a:r>
            <a:endParaRPr sz="1600" b="1" dirty="0">
              <a:solidFill>
                <a:schemeClr val="lt1"/>
              </a:solidFill>
              <a:latin typeface="+mn-lt"/>
            </a:endParaRPr>
          </a:p>
          <a:p>
            <a:pPr marL="76200" marR="38100" lvl="0" indent="0" algn="l" rtl="0">
              <a:lnSpc>
                <a:spcPct val="115000"/>
              </a:lnSpc>
              <a:spcBef>
                <a:spcPts val="600"/>
              </a:spcBef>
              <a:spcAft>
                <a:spcPts val="0"/>
              </a:spcAft>
              <a:buSzPts val="1800"/>
              <a:buNone/>
            </a:pPr>
            <a:r>
              <a:rPr lang="en-GB" sz="1600" b="1" dirty="0">
                <a:solidFill>
                  <a:schemeClr val="lt1"/>
                </a:solidFill>
                <a:latin typeface="+mn-lt"/>
              </a:rPr>
              <a:t>For  City Hotel customers  for Contract ,Transient and Group type customers the waiting period is zero whereas for Transient-Party it is 7.88 So it is clear that if the booking was made as 'Contract' or 'Group' or 'Transient' the rooms will be booked immediately without waiting time.</a:t>
            </a:r>
            <a:endParaRPr sz="1600" b="1" dirty="0">
              <a:solidFill>
                <a:schemeClr val="lt1"/>
              </a:solidFill>
              <a:latin typeface="+mn-lt"/>
            </a:endParaRPr>
          </a:p>
          <a:p>
            <a:pPr marL="0" marR="38100" lvl="0" indent="0" algn="l" rtl="0">
              <a:lnSpc>
                <a:spcPct val="115000"/>
              </a:lnSpc>
              <a:spcBef>
                <a:spcPts val="600"/>
              </a:spcBef>
              <a:spcAft>
                <a:spcPts val="0"/>
              </a:spcAft>
              <a:buSzPts val="1800"/>
              <a:buNone/>
            </a:pPr>
            <a:r>
              <a:rPr lang="en-GB" sz="1600" b="1" dirty="0">
                <a:solidFill>
                  <a:schemeClr val="lt1"/>
                </a:solidFill>
                <a:latin typeface="+mn-lt"/>
              </a:rPr>
              <a:t>The average rent is maximum for 'Transient' type of customers and minimum for 'Transient-Party' type of customers.</a:t>
            </a:r>
            <a:endParaRPr sz="1600" b="1" dirty="0">
              <a:solidFill>
                <a:schemeClr val="lt1"/>
              </a:solidFill>
              <a:latin typeface="+mn-lt"/>
            </a:endParaRPr>
          </a:p>
          <a:p>
            <a:pPr marL="0" lvl="0" indent="0" algn="l" rtl="0">
              <a:lnSpc>
                <a:spcPct val="115000"/>
              </a:lnSpc>
              <a:spcBef>
                <a:spcPts val="600"/>
              </a:spcBef>
              <a:spcAft>
                <a:spcPts val="0"/>
              </a:spcAft>
              <a:buSzPts val="1800"/>
              <a:buNone/>
            </a:pPr>
            <a:endParaRPr sz="1600" dirty="0">
              <a:solidFill>
                <a:schemeClr val="lt1"/>
              </a:solidFill>
              <a:latin typeface="+mn-lt"/>
              <a:ea typeface="Roboto"/>
              <a:cs typeface="Roboto"/>
              <a:sym typeface="Roboto"/>
            </a:endParaRPr>
          </a:p>
          <a:p>
            <a:pPr marL="0" lvl="0" indent="0" algn="l" rtl="0">
              <a:lnSpc>
                <a:spcPct val="115000"/>
              </a:lnSpc>
              <a:spcBef>
                <a:spcPts val="500"/>
              </a:spcBef>
              <a:spcAft>
                <a:spcPts val="0"/>
              </a:spcAft>
              <a:buSzPts val="1800"/>
              <a:buNone/>
            </a:pPr>
            <a:endParaRPr sz="2250" b="1" dirty="0">
              <a:solidFill>
                <a:schemeClr val="lt1"/>
              </a:solidFill>
              <a:latin typeface="Roboto"/>
              <a:ea typeface="Roboto"/>
              <a:cs typeface="Roboto"/>
              <a:sym typeface="Roboto"/>
            </a:endParaRPr>
          </a:p>
        </p:txBody>
      </p:sp>
      <p:sp>
        <p:nvSpPr>
          <p:cNvPr id="371" name="Google Shape;371;p25"/>
          <p:cNvSpPr txBox="1"/>
          <p:nvPr/>
        </p:nvSpPr>
        <p:spPr>
          <a:xfrm>
            <a:off x="14846350" y="4890575"/>
            <a:ext cx="51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72" name="Google Shape;372;p25"/>
          <p:cNvPicPr preferRelativeResize="0"/>
          <p:nvPr/>
        </p:nvPicPr>
        <p:blipFill rotWithShape="1">
          <a:blip r:embed="rId3">
            <a:alphaModFix/>
          </a:blip>
          <a:srcRect/>
          <a:stretch/>
        </p:blipFill>
        <p:spPr>
          <a:xfrm>
            <a:off x="1423556" y="1213926"/>
            <a:ext cx="4820992" cy="3676649"/>
          </a:xfrm>
          <a:prstGeom prst="rect">
            <a:avLst/>
          </a:prstGeom>
          <a:noFill/>
          <a:ln>
            <a:noFill/>
          </a:ln>
        </p:spPr>
      </p:pic>
      <p:pic>
        <p:nvPicPr>
          <p:cNvPr id="373" name="Google Shape;373;p25"/>
          <p:cNvPicPr preferRelativeResize="0"/>
          <p:nvPr/>
        </p:nvPicPr>
        <p:blipFill rotWithShape="1">
          <a:blip r:embed="rId4">
            <a:alphaModFix/>
          </a:blip>
          <a:srcRect/>
          <a:stretch/>
        </p:blipFill>
        <p:spPr>
          <a:xfrm>
            <a:off x="8100219" y="1213925"/>
            <a:ext cx="5254244" cy="3676649"/>
          </a:xfrm>
          <a:prstGeom prst="rect">
            <a:avLst/>
          </a:prstGeom>
          <a:noFill/>
          <a:ln>
            <a:noFill/>
          </a:ln>
        </p:spPr>
      </p:pic>
    </p:spTree>
  </p:cSld>
  <p:clrMapOvr>
    <a:masterClrMapping/>
  </p:clrMapOvr>
  <p:transition spd="slow" advClick="0" advTm="19000">
    <p:push dir="u"/>
  </p:transition>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77"/>
        <p:cNvGrpSpPr/>
        <p:nvPr/>
      </p:nvGrpSpPr>
      <p:grpSpPr>
        <a:xfrm>
          <a:off x="0" y="0"/>
          <a:ext cx="0" cy="0"/>
          <a:chOff x="0" y="0"/>
          <a:chExt cx="0" cy="0"/>
        </a:xfrm>
      </p:grpSpPr>
      <p:sp>
        <p:nvSpPr>
          <p:cNvPr id="378" name="Google Shape;378;p26"/>
          <p:cNvSpPr txBox="1">
            <a:spLocks noGrp="1"/>
          </p:cNvSpPr>
          <p:nvPr>
            <p:ph type="title"/>
          </p:nvPr>
        </p:nvSpPr>
        <p:spPr>
          <a:xfrm>
            <a:off x="443075" y="0"/>
            <a:ext cx="15095400" cy="63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i="1" u="sng">
                <a:latin typeface="Comic Sans MS"/>
                <a:ea typeface="Comic Sans MS"/>
                <a:cs typeface="Comic Sans MS"/>
                <a:sym typeface="Comic Sans MS"/>
              </a:rPr>
              <a:t>EDA…..</a:t>
            </a:r>
            <a:endParaRPr sz="3300" b="1" i="1" u="sng">
              <a:latin typeface="Comic Sans MS"/>
              <a:ea typeface="Comic Sans MS"/>
              <a:cs typeface="Comic Sans MS"/>
              <a:sym typeface="Comic Sans MS"/>
            </a:endParaRPr>
          </a:p>
        </p:txBody>
      </p:sp>
      <p:sp>
        <p:nvSpPr>
          <p:cNvPr id="379" name="Google Shape;379;p26"/>
          <p:cNvSpPr txBox="1">
            <a:spLocks noGrp="1"/>
          </p:cNvSpPr>
          <p:nvPr>
            <p:ph type="body" idx="1"/>
          </p:nvPr>
        </p:nvSpPr>
        <p:spPr>
          <a:xfrm>
            <a:off x="-1" y="735450"/>
            <a:ext cx="15538475" cy="6464700"/>
          </a:xfrm>
          <a:prstGeom prst="rect">
            <a:avLst/>
          </a:prstGeom>
          <a:noFill/>
          <a:ln>
            <a:noFill/>
          </a:ln>
        </p:spPr>
        <p:txBody>
          <a:bodyPr spcFirstLastPara="1" wrap="square" lIns="91425" tIns="91425" rIns="91425" bIns="91425" anchor="t" anchorCtr="0">
            <a:noAutofit/>
          </a:bodyPr>
          <a:lstStyle/>
          <a:p>
            <a:pPr marL="1371600" lvl="0" indent="-390525" algn="l" rtl="0">
              <a:lnSpc>
                <a:spcPct val="115000"/>
              </a:lnSpc>
              <a:spcBef>
                <a:spcPts val="1200"/>
              </a:spcBef>
              <a:spcAft>
                <a:spcPts val="0"/>
              </a:spcAft>
              <a:buClr>
                <a:schemeClr val="lt1"/>
              </a:buClr>
              <a:buSzPts val="2550"/>
              <a:buChar char="❏"/>
            </a:pPr>
            <a:r>
              <a:rPr lang="en-GB" sz="2250" b="1" dirty="0">
                <a:solidFill>
                  <a:schemeClr val="lt1"/>
                </a:solidFill>
                <a:latin typeface="Roboto"/>
                <a:ea typeface="Roboto"/>
                <a:cs typeface="Roboto"/>
                <a:sym typeface="Roboto"/>
              </a:rPr>
              <a:t>Find the Agent who has done most number of bookings for Resort hotel and City Hotel</a:t>
            </a: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0" lvl="0" indent="0" algn="l" rtl="0">
              <a:lnSpc>
                <a:spcPct val="115000"/>
              </a:lnSpc>
              <a:spcBef>
                <a:spcPts val="900"/>
              </a:spcBef>
              <a:spcAft>
                <a:spcPts val="0"/>
              </a:spcAft>
              <a:buSzPts val="1800"/>
              <a:buNone/>
            </a:pPr>
            <a:endParaRPr lang="en-GB" sz="1750" dirty="0">
              <a:solidFill>
                <a:schemeClr val="lt1"/>
              </a:solidFill>
            </a:endParaRPr>
          </a:p>
          <a:p>
            <a:pPr marL="0" lvl="0" indent="0" algn="l" rtl="0">
              <a:lnSpc>
                <a:spcPct val="115000"/>
              </a:lnSpc>
              <a:spcBef>
                <a:spcPts val="900"/>
              </a:spcBef>
              <a:spcAft>
                <a:spcPts val="0"/>
              </a:spcAft>
              <a:buSzPts val="1800"/>
              <a:buNone/>
            </a:pPr>
            <a:r>
              <a:rPr lang="en-GB" sz="1700" b="1" dirty="0">
                <a:solidFill>
                  <a:schemeClr val="lt1"/>
                </a:solidFill>
              </a:rPr>
              <a:t>Among the many agents who have booked tickets for Resort Hotel and City Hotel we have shown top five agents. </a:t>
            </a:r>
          </a:p>
          <a:p>
            <a:pPr marL="0" lvl="0" indent="0" algn="l" rtl="0">
              <a:lnSpc>
                <a:spcPct val="115000"/>
              </a:lnSpc>
              <a:spcBef>
                <a:spcPts val="900"/>
              </a:spcBef>
              <a:spcAft>
                <a:spcPts val="0"/>
              </a:spcAft>
              <a:buSzPts val="1800"/>
              <a:buNone/>
            </a:pPr>
            <a:r>
              <a:rPr lang="en-GB" sz="1700" b="1" dirty="0">
                <a:solidFill>
                  <a:schemeClr val="lt1"/>
                </a:solidFill>
              </a:rPr>
              <a:t>Agent  numbered 240 has done maximum number of bookings for Resort Hotel. Agent numbered 9 has done maximum number of bookings for City Hotel.</a:t>
            </a:r>
            <a:endParaRPr sz="1700" b="1" dirty="0">
              <a:solidFill>
                <a:schemeClr val="lt1"/>
              </a:solidFill>
            </a:endParaRPr>
          </a:p>
          <a:p>
            <a:pPr marL="0" marR="38100" lvl="0" indent="0" algn="l" rtl="0">
              <a:lnSpc>
                <a:spcPct val="115000"/>
              </a:lnSpc>
              <a:spcBef>
                <a:spcPts val="600"/>
              </a:spcBef>
              <a:spcAft>
                <a:spcPts val="0"/>
              </a:spcAft>
              <a:buSzPts val="1800"/>
              <a:buNone/>
            </a:pPr>
            <a:endParaRPr sz="1700" b="1" dirty="0">
              <a:solidFill>
                <a:schemeClr val="lt1"/>
              </a:solidFill>
              <a:latin typeface="Roboto"/>
              <a:ea typeface="Roboto"/>
              <a:cs typeface="Roboto"/>
              <a:sym typeface="Roboto"/>
            </a:endParaRPr>
          </a:p>
          <a:p>
            <a:pPr marL="0" lvl="0" indent="0" algn="l" rtl="0">
              <a:lnSpc>
                <a:spcPct val="115000"/>
              </a:lnSpc>
              <a:spcBef>
                <a:spcPts val="600"/>
              </a:spcBef>
              <a:spcAft>
                <a:spcPts val="0"/>
              </a:spcAft>
              <a:buSzPts val="1800"/>
              <a:buNone/>
            </a:pPr>
            <a:endParaRPr sz="1700" b="1" dirty="0">
              <a:solidFill>
                <a:schemeClr val="lt1"/>
              </a:solidFill>
              <a:latin typeface="Roboto"/>
              <a:ea typeface="Roboto"/>
              <a:cs typeface="Roboto"/>
              <a:sym typeface="Roboto"/>
            </a:endParaRPr>
          </a:p>
          <a:p>
            <a:pPr marL="0" lvl="0" indent="0" algn="l" rtl="0">
              <a:lnSpc>
                <a:spcPct val="115000"/>
              </a:lnSpc>
              <a:spcBef>
                <a:spcPts val="500"/>
              </a:spcBef>
              <a:spcAft>
                <a:spcPts val="0"/>
              </a:spcAft>
              <a:buSzPts val="1800"/>
              <a:buNone/>
            </a:pPr>
            <a:endParaRPr sz="2250" b="1" dirty="0">
              <a:solidFill>
                <a:schemeClr val="lt1"/>
              </a:solidFill>
              <a:latin typeface="Roboto"/>
              <a:ea typeface="Roboto"/>
              <a:cs typeface="Roboto"/>
              <a:sym typeface="Roboto"/>
            </a:endParaRPr>
          </a:p>
        </p:txBody>
      </p:sp>
      <p:sp>
        <p:nvSpPr>
          <p:cNvPr id="380" name="Google Shape;380;p26"/>
          <p:cNvSpPr txBox="1"/>
          <p:nvPr/>
        </p:nvSpPr>
        <p:spPr>
          <a:xfrm>
            <a:off x="14846350" y="4890575"/>
            <a:ext cx="51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81" name="Google Shape;381;p26"/>
          <p:cNvPicPr preferRelativeResize="0"/>
          <p:nvPr/>
        </p:nvPicPr>
        <p:blipFill rotWithShape="1">
          <a:blip r:embed="rId3">
            <a:alphaModFix/>
          </a:blip>
          <a:srcRect r="-13869"/>
          <a:stretch/>
        </p:blipFill>
        <p:spPr>
          <a:xfrm>
            <a:off x="661964" y="1519025"/>
            <a:ext cx="6892212" cy="3371550"/>
          </a:xfrm>
          <a:prstGeom prst="rect">
            <a:avLst/>
          </a:prstGeom>
          <a:noFill/>
          <a:ln>
            <a:noFill/>
          </a:ln>
        </p:spPr>
      </p:pic>
      <p:pic>
        <p:nvPicPr>
          <p:cNvPr id="382" name="Google Shape;382;p26"/>
          <p:cNvPicPr preferRelativeResize="0"/>
          <p:nvPr/>
        </p:nvPicPr>
        <p:blipFill rotWithShape="1">
          <a:blip r:embed="rId4">
            <a:alphaModFix/>
          </a:blip>
          <a:srcRect/>
          <a:stretch/>
        </p:blipFill>
        <p:spPr>
          <a:xfrm>
            <a:off x="8465339" y="1519025"/>
            <a:ext cx="6892211" cy="3371550"/>
          </a:xfrm>
          <a:prstGeom prst="rect">
            <a:avLst/>
          </a:prstGeom>
          <a:noFill/>
          <a:ln>
            <a:noFill/>
          </a:ln>
        </p:spPr>
      </p:pic>
    </p:spTree>
  </p:cSld>
  <p:clrMapOvr>
    <a:masterClrMapping/>
  </p:clrMapOvr>
  <p:transition spd="slow" advClick="0" advTm="31000">
    <p:push dir="u"/>
  </p:transition>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86"/>
        <p:cNvGrpSpPr/>
        <p:nvPr/>
      </p:nvGrpSpPr>
      <p:grpSpPr>
        <a:xfrm>
          <a:off x="0" y="0"/>
          <a:ext cx="0" cy="0"/>
          <a:chOff x="0" y="0"/>
          <a:chExt cx="0" cy="0"/>
        </a:xfrm>
      </p:grpSpPr>
      <p:sp>
        <p:nvSpPr>
          <p:cNvPr id="387" name="Google Shape;387;p27"/>
          <p:cNvSpPr txBox="1">
            <a:spLocks noGrp="1"/>
          </p:cNvSpPr>
          <p:nvPr>
            <p:ph type="title"/>
          </p:nvPr>
        </p:nvSpPr>
        <p:spPr>
          <a:xfrm>
            <a:off x="443075" y="0"/>
            <a:ext cx="15095400" cy="63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i="1" u="sng">
                <a:latin typeface="Comic Sans MS"/>
                <a:ea typeface="Comic Sans MS"/>
                <a:cs typeface="Comic Sans MS"/>
                <a:sym typeface="Comic Sans MS"/>
              </a:rPr>
              <a:t>EDA…..</a:t>
            </a:r>
            <a:endParaRPr sz="3300" b="1" i="1" u="sng">
              <a:latin typeface="Comic Sans MS"/>
              <a:ea typeface="Comic Sans MS"/>
              <a:cs typeface="Comic Sans MS"/>
              <a:sym typeface="Comic Sans MS"/>
            </a:endParaRPr>
          </a:p>
        </p:txBody>
      </p:sp>
      <p:sp>
        <p:nvSpPr>
          <p:cNvPr id="388" name="Google Shape;388;p27"/>
          <p:cNvSpPr txBox="1">
            <a:spLocks noGrp="1"/>
          </p:cNvSpPr>
          <p:nvPr>
            <p:ph type="body" idx="1"/>
          </p:nvPr>
        </p:nvSpPr>
        <p:spPr>
          <a:xfrm>
            <a:off x="154700" y="562500"/>
            <a:ext cx="15383700" cy="6535500"/>
          </a:xfrm>
          <a:prstGeom prst="rect">
            <a:avLst/>
          </a:prstGeom>
          <a:noFill/>
          <a:ln>
            <a:noFill/>
          </a:ln>
        </p:spPr>
        <p:txBody>
          <a:bodyPr spcFirstLastPara="1" wrap="square" lIns="91425" tIns="91425" rIns="91425" bIns="91425" anchor="t" anchorCtr="0">
            <a:noAutofit/>
          </a:bodyPr>
          <a:lstStyle/>
          <a:p>
            <a:pPr marL="1371600" lvl="0" indent="-422275" algn="l" rtl="0">
              <a:lnSpc>
                <a:spcPct val="115000"/>
              </a:lnSpc>
              <a:spcBef>
                <a:spcPts val="900"/>
              </a:spcBef>
              <a:spcAft>
                <a:spcPts val="0"/>
              </a:spcAft>
              <a:buClr>
                <a:schemeClr val="lt1"/>
              </a:buClr>
              <a:buSzPts val="3050"/>
              <a:buChar char="❏"/>
            </a:pPr>
            <a:r>
              <a:rPr lang="en-GB" sz="2250" b="1" dirty="0">
                <a:solidFill>
                  <a:schemeClr val="lt1"/>
                </a:solidFill>
                <a:latin typeface="Roboto"/>
                <a:ea typeface="Roboto"/>
                <a:cs typeface="Roboto"/>
                <a:sym typeface="Roboto"/>
              </a:rPr>
              <a:t>Find out the count of customers who booked tickets through various modes and through which mode highest booking was made.</a:t>
            </a: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0" lvl="0" indent="0" algn="l" rtl="0">
              <a:lnSpc>
                <a:spcPct val="115000"/>
              </a:lnSpc>
              <a:spcBef>
                <a:spcPts val="900"/>
              </a:spcBef>
              <a:spcAft>
                <a:spcPts val="0"/>
              </a:spcAft>
              <a:buSzPts val="1800"/>
              <a:buNone/>
            </a:pPr>
            <a:endParaRPr dirty="0">
              <a:solidFill>
                <a:schemeClr val="lt1"/>
              </a:solidFill>
            </a:endParaRPr>
          </a:p>
          <a:p>
            <a:pPr marL="0" lvl="0" indent="0" algn="l" rtl="0">
              <a:lnSpc>
                <a:spcPct val="115000"/>
              </a:lnSpc>
              <a:spcBef>
                <a:spcPts val="900"/>
              </a:spcBef>
              <a:spcAft>
                <a:spcPts val="0"/>
              </a:spcAft>
              <a:buSzPts val="1800"/>
              <a:buNone/>
            </a:pPr>
            <a:r>
              <a:rPr lang="en-GB" sz="2000" b="1" dirty="0">
                <a:solidFill>
                  <a:schemeClr val="lt1"/>
                </a:solidFill>
              </a:rPr>
              <a:t>There are various modes in which bookings are made ‘GDS’ , ‘TA/TO’ , ‘Corporate’ , ‘</a:t>
            </a:r>
            <a:r>
              <a:rPr lang="en-GB" sz="2000" b="1" dirty="0" err="1">
                <a:solidFill>
                  <a:schemeClr val="lt1"/>
                </a:solidFill>
              </a:rPr>
              <a:t>Direct’.In</a:t>
            </a:r>
            <a:r>
              <a:rPr lang="en-GB" sz="2000" b="1" dirty="0">
                <a:solidFill>
                  <a:schemeClr val="lt1"/>
                </a:solidFill>
              </a:rPr>
              <a:t> these the maximum number of bookings are made by the mode ‘TA/TO’ whereas very less bookings were made by the mode ‘</a:t>
            </a:r>
            <a:r>
              <a:rPr lang="en-GB" sz="2000" b="1" dirty="0" err="1">
                <a:solidFill>
                  <a:schemeClr val="lt1"/>
                </a:solidFill>
              </a:rPr>
              <a:t>GDS’.Hence</a:t>
            </a:r>
            <a:r>
              <a:rPr lang="en-GB" sz="2000" b="1" dirty="0">
                <a:solidFill>
                  <a:schemeClr val="lt1"/>
                </a:solidFill>
              </a:rPr>
              <a:t> TA/TO  is very popular mode to book tickets for hotels.</a:t>
            </a:r>
            <a:endParaRPr sz="2000" b="1" dirty="0">
              <a:solidFill>
                <a:schemeClr val="lt1"/>
              </a:solidFill>
            </a:endParaRPr>
          </a:p>
          <a:p>
            <a:pPr marL="0" marR="38100" lvl="0" indent="0" algn="l" rtl="0">
              <a:lnSpc>
                <a:spcPct val="115000"/>
              </a:lnSpc>
              <a:spcBef>
                <a:spcPts val="900"/>
              </a:spcBef>
              <a:spcAft>
                <a:spcPts val="0"/>
              </a:spcAft>
              <a:buSzPts val="1800"/>
              <a:buNone/>
            </a:pPr>
            <a:endParaRPr b="1" dirty="0">
              <a:solidFill>
                <a:schemeClr val="lt1"/>
              </a:solidFill>
              <a:latin typeface="Roboto"/>
              <a:ea typeface="Roboto"/>
              <a:cs typeface="Roboto"/>
              <a:sym typeface="Roboto"/>
            </a:endParaRPr>
          </a:p>
          <a:p>
            <a:pPr marL="0" lvl="0" indent="0" algn="l" rtl="0">
              <a:lnSpc>
                <a:spcPct val="115000"/>
              </a:lnSpc>
              <a:spcBef>
                <a:spcPts val="600"/>
              </a:spcBef>
              <a:spcAft>
                <a:spcPts val="0"/>
              </a:spcAft>
              <a:buSzPts val="1800"/>
              <a:buNone/>
            </a:pPr>
            <a:endParaRPr dirty="0">
              <a:solidFill>
                <a:schemeClr val="lt1"/>
              </a:solidFill>
              <a:latin typeface="Roboto"/>
              <a:ea typeface="Roboto"/>
              <a:cs typeface="Roboto"/>
              <a:sym typeface="Roboto"/>
            </a:endParaRPr>
          </a:p>
          <a:p>
            <a:pPr marL="0" lvl="0" indent="0" algn="l" rtl="0">
              <a:lnSpc>
                <a:spcPct val="115000"/>
              </a:lnSpc>
              <a:spcBef>
                <a:spcPts val="500"/>
              </a:spcBef>
              <a:spcAft>
                <a:spcPts val="0"/>
              </a:spcAft>
              <a:buSzPts val="1800"/>
              <a:buNone/>
            </a:pPr>
            <a:endParaRPr sz="2250" b="1" dirty="0">
              <a:solidFill>
                <a:schemeClr val="lt1"/>
              </a:solidFill>
              <a:latin typeface="Roboto"/>
              <a:ea typeface="Roboto"/>
              <a:cs typeface="Roboto"/>
              <a:sym typeface="Roboto"/>
            </a:endParaRPr>
          </a:p>
        </p:txBody>
      </p:sp>
      <p:sp>
        <p:nvSpPr>
          <p:cNvPr id="389" name="Google Shape;389;p27"/>
          <p:cNvSpPr txBox="1"/>
          <p:nvPr/>
        </p:nvSpPr>
        <p:spPr>
          <a:xfrm>
            <a:off x="14846350" y="4890575"/>
            <a:ext cx="51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0" name="Google Shape;390;p27"/>
          <p:cNvPicPr preferRelativeResize="0"/>
          <p:nvPr/>
        </p:nvPicPr>
        <p:blipFill rotWithShape="1">
          <a:blip r:embed="rId3">
            <a:alphaModFix/>
          </a:blip>
          <a:srcRect/>
          <a:stretch/>
        </p:blipFill>
        <p:spPr>
          <a:xfrm>
            <a:off x="1871225" y="1862780"/>
            <a:ext cx="4432075" cy="3473750"/>
          </a:xfrm>
          <a:prstGeom prst="rect">
            <a:avLst/>
          </a:prstGeom>
          <a:noFill/>
          <a:ln>
            <a:noFill/>
          </a:ln>
        </p:spPr>
      </p:pic>
      <p:pic>
        <p:nvPicPr>
          <p:cNvPr id="391" name="Google Shape;391;p27"/>
          <p:cNvPicPr preferRelativeResize="0"/>
          <p:nvPr/>
        </p:nvPicPr>
        <p:blipFill rotWithShape="1">
          <a:blip r:embed="rId4">
            <a:alphaModFix/>
          </a:blip>
          <a:srcRect/>
          <a:stretch/>
        </p:blipFill>
        <p:spPr>
          <a:xfrm>
            <a:off x="8946574" y="2025000"/>
            <a:ext cx="5236986" cy="3149311"/>
          </a:xfrm>
          <a:prstGeom prst="rect">
            <a:avLst/>
          </a:prstGeom>
          <a:noFill/>
          <a:ln>
            <a:noFill/>
          </a:ln>
        </p:spPr>
      </p:pic>
    </p:spTree>
  </p:cSld>
  <p:clrMapOvr>
    <a:masterClrMapping/>
  </p:clrMapOvr>
  <p:transition spd="slow" advClick="0" advTm="28000">
    <p:push dir="u"/>
  </p:transition>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395"/>
        <p:cNvGrpSpPr/>
        <p:nvPr/>
      </p:nvGrpSpPr>
      <p:grpSpPr>
        <a:xfrm>
          <a:off x="0" y="0"/>
          <a:ext cx="0" cy="0"/>
          <a:chOff x="0" y="0"/>
          <a:chExt cx="0" cy="0"/>
        </a:xfrm>
      </p:grpSpPr>
      <p:sp>
        <p:nvSpPr>
          <p:cNvPr id="396" name="Google Shape;396;p28"/>
          <p:cNvSpPr txBox="1">
            <a:spLocks noGrp="1"/>
          </p:cNvSpPr>
          <p:nvPr>
            <p:ph type="title"/>
          </p:nvPr>
        </p:nvSpPr>
        <p:spPr>
          <a:xfrm>
            <a:off x="443075" y="0"/>
            <a:ext cx="15095400" cy="63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i="1" u="sng">
                <a:latin typeface="Comic Sans MS"/>
                <a:ea typeface="Comic Sans MS"/>
                <a:cs typeface="Comic Sans MS"/>
                <a:sym typeface="Comic Sans MS"/>
              </a:rPr>
              <a:t>EDA…..</a:t>
            </a:r>
            <a:endParaRPr sz="3300" b="1" i="1" u="sng">
              <a:latin typeface="Comic Sans MS"/>
              <a:ea typeface="Comic Sans MS"/>
              <a:cs typeface="Comic Sans MS"/>
              <a:sym typeface="Comic Sans MS"/>
            </a:endParaRPr>
          </a:p>
        </p:txBody>
      </p:sp>
      <p:sp>
        <p:nvSpPr>
          <p:cNvPr id="397" name="Google Shape;397;p28"/>
          <p:cNvSpPr txBox="1">
            <a:spLocks noGrp="1"/>
          </p:cNvSpPr>
          <p:nvPr>
            <p:ph type="body" idx="1"/>
          </p:nvPr>
        </p:nvSpPr>
        <p:spPr>
          <a:xfrm>
            <a:off x="0" y="735300"/>
            <a:ext cx="15647400" cy="6464700"/>
          </a:xfrm>
          <a:prstGeom prst="rect">
            <a:avLst/>
          </a:prstGeom>
          <a:noFill/>
          <a:ln>
            <a:noFill/>
          </a:ln>
        </p:spPr>
        <p:txBody>
          <a:bodyPr spcFirstLastPara="1" wrap="square" lIns="91425" tIns="91425" rIns="91425" bIns="91425" anchor="t" anchorCtr="0">
            <a:noAutofit/>
          </a:bodyPr>
          <a:lstStyle/>
          <a:p>
            <a:pPr marL="1371600" lvl="0" indent="-454025" algn="l" rtl="0">
              <a:lnSpc>
                <a:spcPct val="115000"/>
              </a:lnSpc>
              <a:spcBef>
                <a:spcPts val="900"/>
              </a:spcBef>
              <a:spcAft>
                <a:spcPts val="0"/>
              </a:spcAft>
              <a:buClr>
                <a:schemeClr val="lt1"/>
              </a:buClr>
              <a:buSzPts val="3550"/>
              <a:buChar char="❏"/>
            </a:pPr>
            <a:r>
              <a:rPr lang="en-GB" sz="2250" b="1" dirty="0">
                <a:solidFill>
                  <a:schemeClr val="lt1"/>
                </a:solidFill>
                <a:latin typeface="Roboto"/>
                <a:ea typeface="Roboto"/>
                <a:cs typeface="Roboto"/>
                <a:sym typeface="Roboto"/>
              </a:rPr>
              <a:t>Find the most popular Rooms booked and their respective rents.</a:t>
            </a: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0" lvl="0" indent="0" algn="l" rtl="0">
              <a:lnSpc>
                <a:spcPct val="115000"/>
              </a:lnSpc>
              <a:spcBef>
                <a:spcPts val="900"/>
              </a:spcBef>
              <a:spcAft>
                <a:spcPts val="0"/>
              </a:spcAft>
              <a:buSzPts val="1800"/>
              <a:buNone/>
            </a:pPr>
            <a:endParaRPr lang="en-GB" sz="2200" b="1" dirty="0">
              <a:solidFill>
                <a:schemeClr val="lt1"/>
              </a:solidFill>
              <a:latin typeface="+mn-lt"/>
              <a:ea typeface="Roboto"/>
              <a:cs typeface="Roboto"/>
              <a:sym typeface="Roboto"/>
            </a:endParaRPr>
          </a:p>
          <a:p>
            <a:pPr marL="0" lvl="0" indent="0" algn="l" rtl="0">
              <a:lnSpc>
                <a:spcPct val="115000"/>
              </a:lnSpc>
              <a:spcBef>
                <a:spcPts val="900"/>
              </a:spcBef>
              <a:spcAft>
                <a:spcPts val="0"/>
              </a:spcAft>
              <a:buSzPts val="1800"/>
              <a:buNone/>
            </a:pPr>
            <a:r>
              <a:rPr lang="en-GB" sz="2200" b="1" dirty="0">
                <a:solidFill>
                  <a:schemeClr val="lt1"/>
                </a:solidFill>
                <a:latin typeface="+mn-lt"/>
                <a:ea typeface="Roboto"/>
                <a:cs typeface="Roboto"/>
                <a:sym typeface="Roboto"/>
              </a:rPr>
              <a:t>There are numerous types of rooms for both the hotels. However we are trying to find rooms with maximum number of bookings. Here room type ‘A’ , ‘D’  and ‘E’ have highest number of bookings.</a:t>
            </a:r>
            <a:endParaRPr sz="2200" b="1" dirty="0">
              <a:solidFill>
                <a:schemeClr val="lt1"/>
              </a:solidFill>
              <a:latin typeface="+mn-lt"/>
              <a:ea typeface="Roboto"/>
              <a:cs typeface="Roboto"/>
              <a:sym typeface="Roboto"/>
            </a:endParaRPr>
          </a:p>
          <a:p>
            <a:pPr marL="0" lvl="0" indent="0" algn="l" rtl="0">
              <a:lnSpc>
                <a:spcPct val="115000"/>
              </a:lnSpc>
              <a:spcBef>
                <a:spcPts val="900"/>
              </a:spcBef>
              <a:spcAft>
                <a:spcPts val="0"/>
              </a:spcAft>
              <a:buSzPts val="1800"/>
              <a:buNone/>
            </a:pPr>
            <a:endParaRPr sz="1750" dirty="0">
              <a:solidFill>
                <a:schemeClr val="lt1"/>
              </a:solidFill>
              <a:latin typeface="Roboto"/>
              <a:ea typeface="Roboto"/>
              <a:cs typeface="Roboto"/>
              <a:sym typeface="Roboto"/>
            </a:endParaRPr>
          </a:p>
          <a:p>
            <a:pPr marL="0" marR="38100" lvl="0" indent="0" algn="l" rtl="0">
              <a:lnSpc>
                <a:spcPct val="115000"/>
              </a:lnSpc>
              <a:spcBef>
                <a:spcPts val="900"/>
              </a:spcBef>
              <a:spcAft>
                <a:spcPts val="0"/>
              </a:spcAft>
              <a:buSzPts val="1800"/>
              <a:buNone/>
            </a:pPr>
            <a:endParaRPr sz="1700" dirty="0">
              <a:solidFill>
                <a:schemeClr val="lt1"/>
              </a:solidFill>
              <a:latin typeface="Roboto"/>
              <a:ea typeface="Roboto"/>
              <a:cs typeface="Roboto"/>
              <a:sym typeface="Roboto"/>
            </a:endParaRPr>
          </a:p>
          <a:p>
            <a:pPr marL="0" lvl="0" indent="0" algn="l" rtl="0">
              <a:lnSpc>
                <a:spcPct val="115000"/>
              </a:lnSpc>
              <a:spcBef>
                <a:spcPts val="600"/>
              </a:spcBef>
              <a:spcAft>
                <a:spcPts val="0"/>
              </a:spcAft>
              <a:buSzPts val="1800"/>
              <a:buNone/>
            </a:pPr>
            <a:endParaRPr sz="1600" dirty="0">
              <a:solidFill>
                <a:schemeClr val="lt1"/>
              </a:solidFill>
              <a:latin typeface="Roboto"/>
              <a:ea typeface="Roboto"/>
              <a:cs typeface="Roboto"/>
              <a:sym typeface="Roboto"/>
            </a:endParaRPr>
          </a:p>
          <a:p>
            <a:pPr marL="0" lvl="0" indent="0" algn="l" rtl="0">
              <a:lnSpc>
                <a:spcPct val="115000"/>
              </a:lnSpc>
              <a:spcBef>
                <a:spcPts val="500"/>
              </a:spcBef>
              <a:spcAft>
                <a:spcPts val="0"/>
              </a:spcAft>
              <a:buSzPts val="1800"/>
              <a:buNone/>
            </a:pPr>
            <a:endParaRPr sz="2250" b="1" dirty="0">
              <a:solidFill>
                <a:schemeClr val="lt1"/>
              </a:solidFill>
              <a:latin typeface="Roboto"/>
              <a:ea typeface="Roboto"/>
              <a:cs typeface="Roboto"/>
              <a:sym typeface="Roboto"/>
            </a:endParaRPr>
          </a:p>
        </p:txBody>
      </p:sp>
      <p:sp>
        <p:nvSpPr>
          <p:cNvPr id="398" name="Google Shape;398;p28"/>
          <p:cNvSpPr txBox="1"/>
          <p:nvPr/>
        </p:nvSpPr>
        <p:spPr>
          <a:xfrm>
            <a:off x="14846350" y="4890575"/>
            <a:ext cx="51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99" name="Google Shape;399;p28"/>
          <p:cNvPicPr preferRelativeResize="0"/>
          <p:nvPr/>
        </p:nvPicPr>
        <p:blipFill rotWithShape="1">
          <a:blip r:embed="rId3">
            <a:alphaModFix/>
          </a:blip>
          <a:srcRect/>
          <a:stretch/>
        </p:blipFill>
        <p:spPr>
          <a:xfrm>
            <a:off x="1237657" y="1699324"/>
            <a:ext cx="4612425" cy="3475347"/>
          </a:xfrm>
          <a:prstGeom prst="rect">
            <a:avLst/>
          </a:prstGeom>
          <a:noFill/>
          <a:ln>
            <a:noFill/>
          </a:ln>
        </p:spPr>
      </p:pic>
      <p:pic>
        <p:nvPicPr>
          <p:cNvPr id="400" name="Google Shape;400;p28"/>
          <p:cNvPicPr preferRelativeResize="0"/>
          <p:nvPr/>
        </p:nvPicPr>
        <p:blipFill rotWithShape="1">
          <a:blip r:embed="rId4">
            <a:alphaModFix/>
          </a:blip>
          <a:srcRect/>
          <a:stretch/>
        </p:blipFill>
        <p:spPr>
          <a:xfrm>
            <a:off x="7720445" y="1813525"/>
            <a:ext cx="4710729" cy="3361147"/>
          </a:xfrm>
          <a:prstGeom prst="rect">
            <a:avLst/>
          </a:prstGeom>
          <a:noFill/>
          <a:ln>
            <a:noFill/>
          </a:ln>
        </p:spPr>
      </p:pic>
    </p:spTree>
  </p:cSld>
  <p:clrMapOvr>
    <a:masterClrMapping/>
  </p:clrMapOvr>
  <p:transition spd="slow" advClick="0" advTm="47000">
    <p:push dir="u"/>
  </p:transition>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404"/>
        <p:cNvGrpSpPr/>
        <p:nvPr/>
      </p:nvGrpSpPr>
      <p:grpSpPr>
        <a:xfrm>
          <a:off x="0" y="0"/>
          <a:ext cx="0" cy="0"/>
          <a:chOff x="0" y="0"/>
          <a:chExt cx="0" cy="0"/>
        </a:xfrm>
      </p:grpSpPr>
      <p:sp>
        <p:nvSpPr>
          <p:cNvPr id="405" name="Google Shape;405;p29"/>
          <p:cNvSpPr txBox="1">
            <a:spLocks noGrp="1"/>
          </p:cNvSpPr>
          <p:nvPr>
            <p:ph type="title"/>
          </p:nvPr>
        </p:nvSpPr>
        <p:spPr>
          <a:xfrm>
            <a:off x="443075" y="0"/>
            <a:ext cx="15095400" cy="633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l"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300" b="1" i="1" u="sng" dirty="0">
                <a:latin typeface="Comic Sans MS"/>
                <a:ea typeface="Comic Sans MS"/>
                <a:cs typeface="Comic Sans MS"/>
                <a:sym typeface="Comic Sans MS"/>
              </a:rPr>
              <a:t>EDA…..</a:t>
            </a:r>
            <a:endParaRPr sz="3300" b="1" i="1" u="sng" dirty="0">
              <a:latin typeface="Comic Sans MS"/>
              <a:ea typeface="Comic Sans MS"/>
              <a:cs typeface="Comic Sans MS"/>
              <a:sym typeface="Comic Sans MS"/>
            </a:endParaRPr>
          </a:p>
        </p:txBody>
      </p:sp>
      <p:sp>
        <p:nvSpPr>
          <p:cNvPr id="406" name="Google Shape;406;p29"/>
          <p:cNvSpPr txBox="1">
            <a:spLocks noGrp="1"/>
          </p:cNvSpPr>
          <p:nvPr>
            <p:ph type="body" idx="1"/>
          </p:nvPr>
        </p:nvSpPr>
        <p:spPr>
          <a:xfrm>
            <a:off x="112500" y="540327"/>
            <a:ext cx="15426000" cy="6659823"/>
          </a:xfrm>
          <a:prstGeom prst="rect">
            <a:avLst/>
          </a:prstGeom>
          <a:noFill/>
          <a:ln>
            <a:noFill/>
          </a:ln>
        </p:spPr>
        <p:txBody>
          <a:bodyPr spcFirstLastPara="1" wrap="square" lIns="91425" tIns="91425" rIns="91425" bIns="91425" anchor="t" anchorCtr="0">
            <a:noAutofit/>
          </a:bodyPr>
          <a:lstStyle/>
          <a:p>
            <a:pPr marL="457200" lvl="0" indent="-371475" algn="l" rtl="0">
              <a:lnSpc>
                <a:spcPct val="115000"/>
              </a:lnSpc>
              <a:spcBef>
                <a:spcPts val="900"/>
              </a:spcBef>
              <a:spcAft>
                <a:spcPts val="0"/>
              </a:spcAft>
              <a:buClr>
                <a:schemeClr val="lt1"/>
              </a:buClr>
              <a:buSzPts val="2250"/>
              <a:buFont typeface="Roboto"/>
              <a:buChar char="❖"/>
            </a:pPr>
            <a:r>
              <a:rPr lang="en-GB" sz="2250" b="1" dirty="0">
                <a:solidFill>
                  <a:schemeClr val="lt1"/>
                </a:solidFill>
                <a:latin typeface="Roboto"/>
                <a:ea typeface="Roboto"/>
                <a:cs typeface="Roboto"/>
                <a:sym typeface="Roboto"/>
              </a:rPr>
              <a:t>How are the types of the room booked dependent on average rent</a:t>
            </a: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12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1371600" lvl="0" indent="0" algn="l" rtl="0">
              <a:lnSpc>
                <a:spcPct val="115000"/>
              </a:lnSpc>
              <a:spcBef>
                <a:spcPts val="900"/>
              </a:spcBef>
              <a:spcAft>
                <a:spcPts val="0"/>
              </a:spcAft>
              <a:buSzPts val="1800"/>
              <a:buNone/>
            </a:pPr>
            <a:endParaRPr sz="2250" b="1" dirty="0">
              <a:solidFill>
                <a:schemeClr val="lt1"/>
              </a:solidFill>
              <a:latin typeface="Roboto"/>
              <a:ea typeface="Roboto"/>
              <a:cs typeface="Roboto"/>
              <a:sym typeface="Roboto"/>
            </a:endParaRPr>
          </a:p>
          <a:p>
            <a:pPr marL="0" lvl="0" indent="0" algn="l" rtl="0">
              <a:lnSpc>
                <a:spcPct val="115000"/>
              </a:lnSpc>
              <a:spcBef>
                <a:spcPts val="900"/>
              </a:spcBef>
              <a:spcAft>
                <a:spcPts val="0"/>
              </a:spcAft>
              <a:buSzPts val="1800"/>
              <a:buNone/>
            </a:pPr>
            <a:endParaRPr sz="1700" b="1" dirty="0">
              <a:solidFill>
                <a:schemeClr val="lt1"/>
              </a:solidFill>
            </a:endParaRPr>
          </a:p>
          <a:p>
            <a:pPr marL="0" marR="38100" lvl="0" indent="0" algn="l" rtl="0">
              <a:lnSpc>
                <a:spcPct val="115000"/>
              </a:lnSpc>
              <a:spcBef>
                <a:spcPts val="900"/>
              </a:spcBef>
              <a:spcAft>
                <a:spcPts val="0"/>
              </a:spcAft>
              <a:buSzPts val="1800"/>
              <a:buNone/>
            </a:pPr>
            <a:endParaRPr sz="2000" dirty="0">
              <a:solidFill>
                <a:schemeClr val="lt1"/>
              </a:solidFill>
            </a:endParaRPr>
          </a:p>
          <a:p>
            <a:pPr marL="0" marR="38100" lvl="0" indent="0" algn="l" rtl="0">
              <a:lnSpc>
                <a:spcPct val="115000"/>
              </a:lnSpc>
              <a:spcBef>
                <a:spcPts val="600"/>
              </a:spcBef>
              <a:spcAft>
                <a:spcPts val="0"/>
              </a:spcAft>
              <a:buSzPts val="1800"/>
              <a:buNone/>
            </a:pPr>
            <a:endParaRPr sz="2000" dirty="0">
              <a:solidFill>
                <a:schemeClr val="lt1"/>
              </a:solidFill>
            </a:endParaRPr>
          </a:p>
          <a:p>
            <a:pPr marL="0" marR="38100" lvl="0" indent="0" algn="l" rtl="0">
              <a:lnSpc>
                <a:spcPct val="115000"/>
              </a:lnSpc>
              <a:spcBef>
                <a:spcPts val="600"/>
              </a:spcBef>
              <a:spcAft>
                <a:spcPts val="0"/>
              </a:spcAft>
              <a:buSzPts val="1800"/>
              <a:buNone/>
            </a:pPr>
            <a:r>
              <a:rPr lang="en-GB" sz="2000" b="1" dirty="0">
                <a:solidFill>
                  <a:schemeClr val="lt1"/>
                </a:solidFill>
              </a:rPr>
              <a:t>It is observed that the most common rooms booked room types 'A' , 'D' and 'E' have minimal or moderate room rents whereas rarely booked rooms have high room rent. Hence if the room rent is minimal or moderate more number of bookings can be expected for both the hotels.</a:t>
            </a:r>
            <a:endParaRPr sz="2000" b="1" dirty="0">
              <a:solidFill>
                <a:schemeClr val="lt1"/>
              </a:solidFill>
            </a:endParaRPr>
          </a:p>
          <a:p>
            <a:pPr marL="0" lvl="0" indent="0" algn="l" rtl="0">
              <a:lnSpc>
                <a:spcPct val="115000"/>
              </a:lnSpc>
              <a:spcBef>
                <a:spcPts val="600"/>
              </a:spcBef>
              <a:spcAft>
                <a:spcPts val="0"/>
              </a:spcAft>
              <a:buSzPts val="1800"/>
              <a:buNone/>
            </a:pPr>
            <a:endParaRPr sz="1600" dirty="0">
              <a:solidFill>
                <a:schemeClr val="lt1"/>
              </a:solidFill>
              <a:latin typeface="Roboto"/>
              <a:ea typeface="Roboto"/>
              <a:cs typeface="Roboto"/>
              <a:sym typeface="Roboto"/>
            </a:endParaRPr>
          </a:p>
          <a:p>
            <a:pPr marL="0" lvl="0" indent="0" algn="l" rtl="0">
              <a:lnSpc>
                <a:spcPct val="115000"/>
              </a:lnSpc>
              <a:spcBef>
                <a:spcPts val="500"/>
              </a:spcBef>
              <a:spcAft>
                <a:spcPts val="0"/>
              </a:spcAft>
              <a:buSzPts val="1800"/>
              <a:buNone/>
            </a:pPr>
            <a:endParaRPr sz="2250" b="1" dirty="0">
              <a:solidFill>
                <a:schemeClr val="lt1"/>
              </a:solidFill>
              <a:latin typeface="Roboto"/>
              <a:ea typeface="Roboto"/>
              <a:cs typeface="Roboto"/>
              <a:sym typeface="Roboto"/>
            </a:endParaRPr>
          </a:p>
        </p:txBody>
      </p:sp>
      <p:sp>
        <p:nvSpPr>
          <p:cNvPr id="407" name="Google Shape;407;p29"/>
          <p:cNvSpPr txBox="1"/>
          <p:nvPr/>
        </p:nvSpPr>
        <p:spPr>
          <a:xfrm>
            <a:off x="14846350" y="4890575"/>
            <a:ext cx="51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08" name="Google Shape;408;p29"/>
          <p:cNvPicPr preferRelativeResize="0"/>
          <p:nvPr/>
        </p:nvPicPr>
        <p:blipFill rotWithShape="1">
          <a:blip r:embed="rId3">
            <a:alphaModFix/>
          </a:blip>
          <a:srcRect/>
          <a:stretch/>
        </p:blipFill>
        <p:spPr>
          <a:xfrm>
            <a:off x="1100350" y="1388050"/>
            <a:ext cx="11387151" cy="4124450"/>
          </a:xfrm>
          <a:prstGeom prst="rect">
            <a:avLst/>
          </a:prstGeom>
          <a:noFill/>
          <a:ln>
            <a:noFill/>
          </a:ln>
        </p:spPr>
      </p:pic>
    </p:spTree>
  </p:cSld>
  <p:clrMapOvr>
    <a:masterClrMapping/>
  </p:clrMapOvr>
  <p:transition spd="slow" advClick="0" advTm="26000">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C982"/>
            </a:gs>
            <a:gs pos="100000">
              <a:srgbClr val="F58F09"/>
            </a:gs>
          </a:gsLst>
          <a:lin ang="5400012" scaled="0"/>
        </a:gradFill>
        <a:effectLst/>
      </p:bgPr>
    </p:bg>
    <p:spTree>
      <p:nvGrpSpPr>
        <p:cNvPr id="1" name="Shape 114"/>
        <p:cNvGrpSpPr/>
        <p:nvPr/>
      </p:nvGrpSpPr>
      <p:grpSpPr>
        <a:xfrm>
          <a:off x="0" y="0"/>
          <a:ext cx="0" cy="0"/>
          <a:chOff x="0" y="0"/>
          <a:chExt cx="0" cy="0"/>
        </a:xfrm>
      </p:grpSpPr>
      <p:pic>
        <p:nvPicPr>
          <p:cNvPr id="115" name="Google Shape;115;p3"/>
          <p:cNvPicPr preferRelativeResize="0"/>
          <p:nvPr/>
        </p:nvPicPr>
        <p:blipFill rotWithShape="1">
          <a:blip r:embed="rId3">
            <a:alphaModFix/>
          </a:blip>
          <a:srcRect/>
          <a:stretch/>
        </p:blipFill>
        <p:spPr>
          <a:xfrm>
            <a:off x="0" y="304113"/>
            <a:ext cx="15757925" cy="6895200"/>
          </a:xfrm>
          <a:prstGeom prst="rect">
            <a:avLst/>
          </a:prstGeom>
          <a:noFill/>
          <a:ln>
            <a:noFill/>
          </a:ln>
        </p:spPr>
      </p:pic>
    </p:spTree>
  </p:cSld>
  <p:clrMapOvr>
    <a:masterClrMapping/>
  </p:clrMapOvr>
  <p:transition spd="slow" advClick="0" advTm="16000">
    <p:push dir="u"/>
  </p:transition>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404"/>
        <p:cNvGrpSpPr/>
        <p:nvPr/>
      </p:nvGrpSpPr>
      <p:grpSpPr>
        <a:xfrm>
          <a:off x="0" y="0"/>
          <a:ext cx="0" cy="0"/>
          <a:chOff x="0" y="0"/>
          <a:chExt cx="0" cy="0"/>
        </a:xfrm>
      </p:grpSpPr>
      <p:sp>
        <p:nvSpPr>
          <p:cNvPr id="405" name="Google Shape;405;p29"/>
          <p:cNvSpPr txBox="1">
            <a:spLocks noGrp="1"/>
          </p:cNvSpPr>
          <p:nvPr>
            <p:ph type="title"/>
          </p:nvPr>
        </p:nvSpPr>
        <p:spPr>
          <a:xfrm>
            <a:off x="0" y="126615"/>
            <a:ext cx="15538475" cy="93189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u="sng" dirty="0">
                <a:solidFill>
                  <a:schemeClr val="tx1"/>
                </a:solidFill>
                <a:latin typeface="Comic Sans MS" panose="030F0702030302020204" pitchFamily="66" charset="0"/>
                <a:ea typeface="Montserrat"/>
                <a:cs typeface="Montserrat"/>
                <a:sym typeface="Montserrat"/>
              </a:rPr>
              <a:t>Conclusion</a:t>
            </a:r>
            <a:endParaRPr sz="3600" b="1" u="sng" dirty="0">
              <a:solidFill>
                <a:schemeClr val="tx1"/>
              </a:solidFill>
              <a:latin typeface="Comic Sans MS" panose="030F0702030302020204" pitchFamily="66" charset="0"/>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06" name="Google Shape;406;p29"/>
          <p:cNvSpPr txBox="1">
            <a:spLocks noGrp="1"/>
          </p:cNvSpPr>
          <p:nvPr>
            <p:ph type="body" idx="1"/>
          </p:nvPr>
        </p:nvSpPr>
        <p:spPr>
          <a:xfrm>
            <a:off x="112500" y="540327"/>
            <a:ext cx="15426000" cy="665982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1800"/>
              <a:buNone/>
            </a:pPr>
            <a:endParaRPr sz="1600" dirty="0">
              <a:solidFill>
                <a:schemeClr val="lt1"/>
              </a:solidFill>
              <a:latin typeface="Roboto"/>
              <a:ea typeface="Roboto"/>
              <a:cs typeface="Roboto"/>
              <a:sym typeface="Roboto"/>
            </a:endParaRPr>
          </a:p>
          <a:p>
            <a:pPr marL="0" lvl="0" indent="0" algn="l" rtl="0">
              <a:lnSpc>
                <a:spcPct val="115000"/>
              </a:lnSpc>
              <a:spcBef>
                <a:spcPts val="500"/>
              </a:spcBef>
              <a:spcAft>
                <a:spcPts val="0"/>
              </a:spcAft>
              <a:buSzPts val="1800"/>
              <a:buNone/>
            </a:pPr>
            <a:endParaRPr sz="2250" b="1" dirty="0">
              <a:solidFill>
                <a:schemeClr val="lt1"/>
              </a:solidFill>
              <a:latin typeface="Roboto"/>
              <a:ea typeface="Roboto"/>
              <a:cs typeface="Roboto"/>
              <a:sym typeface="Roboto"/>
            </a:endParaRPr>
          </a:p>
        </p:txBody>
      </p:sp>
      <p:sp>
        <p:nvSpPr>
          <p:cNvPr id="407" name="Google Shape;407;p29"/>
          <p:cNvSpPr txBox="1"/>
          <p:nvPr/>
        </p:nvSpPr>
        <p:spPr>
          <a:xfrm>
            <a:off x="14846350" y="4890575"/>
            <a:ext cx="51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8A36E671-6169-4371-9307-221930381CE7}"/>
              </a:ext>
            </a:extLst>
          </p:cNvPr>
          <p:cNvSpPr/>
          <p:nvPr/>
        </p:nvSpPr>
        <p:spPr>
          <a:xfrm>
            <a:off x="353291" y="1185958"/>
            <a:ext cx="15004259" cy="5886740"/>
          </a:xfrm>
          <a:prstGeom prst="rect">
            <a:avLst/>
          </a:prstGeom>
        </p:spPr>
        <p:txBody>
          <a:bodyPr wrap="square">
            <a:spAutoFit/>
          </a:bodyPr>
          <a:lstStyle/>
          <a:p>
            <a:pPr marL="342900" lvl="0" indent="-342900">
              <a:lnSpc>
                <a:spcPct val="115000"/>
              </a:lnSpc>
              <a:spcBef>
                <a:spcPts val="600"/>
              </a:spcBef>
              <a:buSzPts val="1800"/>
              <a:buAutoNum type="arabicParenR"/>
            </a:pPr>
            <a:r>
              <a:rPr lang="en-GB" sz="1600" b="1" dirty="0">
                <a:solidFill>
                  <a:schemeClr val="lt1"/>
                </a:solidFill>
                <a:latin typeface="Roboto"/>
                <a:ea typeface="Roboto"/>
                <a:cs typeface="Roboto"/>
                <a:sym typeface="Roboto"/>
              </a:rPr>
              <a:t>Most of the customers come from Portugal, Great Britain, France and Spain.</a:t>
            </a:r>
          </a:p>
          <a:p>
            <a:pPr marL="342900" lvl="0" indent="-342900">
              <a:lnSpc>
                <a:spcPct val="115000"/>
              </a:lnSpc>
              <a:spcBef>
                <a:spcPts val="600"/>
              </a:spcBef>
              <a:buSzPts val="1800"/>
              <a:buAutoNum type="arabicParenR"/>
            </a:pPr>
            <a:endParaRPr lang="en-GB" sz="1600" b="1" dirty="0">
              <a:solidFill>
                <a:schemeClr val="lt1"/>
              </a:solidFill>
              <a:latin typeface="Roboto"/>
              <a:ea typeface="Roboto"/>
              <a:cs typeface="Roboto"/>
              <a:sym typeface="Roboto"/>
            </a:endParaRPr>
          </a:p>
          <a:p>
            <a:pPr lvl="0">
              <a:lnSpc>
                <a:spcPct val="115000"/>
              </a:lnSpc>
              <a:spcBef>
                <a:spcPts val="600"/>
              </a:spcBef>
              <a:buSzPts val="1800"/>
            </a:pPr>
            <a:r>
              <a:rPr lang="en-GB" sz="1600" b="1" dirty="0">
                <a:solidFill>
                  <a:schemeClr val="lt1"/>
                </a:solidFill>
                <a:latin typeface="Roboto"/>
                <a:ea typeface="Roboto"/>
                <a:cs typeface="Roboto"/>
                <a:sym typeface="Roboto"/>
              </a:rPr>
              <a:t>2) The maximum of repeated customers have come from the country Portugal represented as 'PRT' for both of the hotels.</a:t>
            </a:r>
          </a:p>
          <a:p>
            <a:pPr lvl="0">
              <a:lnSpc>
                <a:spcPct val="115000"/>
              </a:lnSpc>
              <a:spcBef>
                <a:spcPts val="600"/>
              </a:spcBef>
              <a:buSzPts val="1800"/>
            </a:pPr>
            <a:endParaRPr lang="en-GB" sz="1600" b="1" dirty="0">
              <a:solidFill>
                <a:schemeClr val="lt1"/>
              </a:solidFill>
              <a:latin typeface="Roboto"/>
              <a:ea typeface="Roboto"/>
              <a:cs typeface="Roboto"/>
              <a:sym typeface="Roboto"/>
            </a:endParaRPr>
          </a:p>
          <a:p>
            <a:pPr lvl="0">
              <a:lnSpc>
                <a:spcPct val="115000"/>
              </a:lnSpc>
              <a:spcBef>
                <a:spcPts val="600"/>
              </a:spcBef>
              <a:buSzPts val="1800"/>
            </a:pPr>
            <a:r>
              <a:rPr lang="en-GB" sz="1600" b="1" dirty="0">
                <a:solidFill>
                  <a:schemeClr val="lt1"/>
                </a:solidFill>
                <a:latin typeface="Roboto"/>
                <a:ea typeface="Roboto"/>
                <a:cs typeface="Roboto"/>
                <a:sym typeface="Roboto"/>
              </a:rPr>
              <a:t>3) Almost 41% of City Hotel and 27% of Resort Hotel were cancelled. So, we can clearly see that maximum percentage of people cancelled City Hotel.</a:t>
            </a:r>
          </a:p>
          <a:p>
            <a:pPr lvl="0">
              <a:lnSpc>
                <a:spcPct val="115000"/>
              </a:lnSpc>
              <a:spcBef>
                <a:spcPts val="600"/>
              </a:spcBef>
              <a:buSzPts val="1800"/>
            </a:pPr>
            <a:endParaRPr lang="en-GB" sz="1600" b="1" dirty="0">
              <a:solidFill>
                <a:schemeClr val="lt1"/>
              </a:solidFill>
              <a:latin typeface="Roboto"/>
              <a:ea typeface="Roboto"/>
              <a:cs typeface="Roboto"/>
              <a:sym typeface="Roboto"/>
            </a:endParaRPr>
          </a:p>
          <a:p>
            <a:pPr lvl="0">
              <a:lnSpc>
                <a:spcPct val="115000"/>
              </a:lnSpc>
              <a:spcBef>
                <a:spcPts val="600"/>
              </a:spcBef>
              <a:buSzPts val="1800"/>
            </a:pPr>
            <a:r>
              <a:rPr lang="en-GB" sz="1600" b="1" dirty="0">
                <a:solidFill>
                  <a:schemeClr val="lt1"/>
                </a:solidFill>
                <a:latin typeface="Roboto"/>
                <a:ea typeface="Roboto"/>
                <a:cs typeface="Roboto"/>
                <a:sym typeface="Roboto"/>
              </a:rPr>
              <a:t>4) Repeated customers is approx. 3.2% for both of the hotels.</a:t>
            </a:r>
          </a:p>
          <a:p>
            <a:pPr lvl="0">
              <a:lnSpc>
                <a:spcPct val="115000"/>
              </a:lnSpc>
              <a:spcBef>
                <a:spcPts val="600"/>
              </a:spcBef>
              <a:buSzPts val="1800"/>
            </a:pPr>
            <a:endParaRPr lang="en-GB" sz="1600" b="1" dirty="0">
              <a:solidFill>
                <a:schemeClr val="lt1"/>
              </a:solidFill>
              <a:latin typeface="Roboto"/>
              <a:ea typeface="Roboto"/>
              <a:cs typeface="Roboto"/>
              <a:sym typeface="Roboto"/>
            </a:endParaRPr>
          </a:p>
          <a:p>
            <a:pPr lvl="0">
              <a:lnSpc>
                <a:spcPct val="115000"/>
              </a:lnSpc>
              <a:spcBef>
                <a:spcPts val="600"/>
              </a:spcBef>
              <a:buSzPts val="1800"/>
            </a:pPr>
            <a:r>
              <a:rPr lang="en-GB" sz="1600" b="1" dirty="0">
                <a:solidFill>
                  <a:schemeClr val="lt1"/>
                </a:solidFill>
                <a:latin typeface="Roboto"/>
                <a:ea typeface="Roboto"/>
                <a:cs typeface="Roboto"/>
                <a:sym typeface="Roboto"/>
              </a:rPr>
              <a:t>5) City hotel has significantly longer waiting time, hence City Hotel is much busier than Resort Hotel.</a:t>
            </a:r>
          </a:p>
          <a:p>
            <a:pPr lvl="0">
              <a:lnSpc>
                <a:spcPct val="115000"/>
              </a:lnSpc>
              <a:spcBef>
                <a:spcPts val="600"/>
              </a:spcBef>
              <a:buSzPts val="1800"/>
            </a:pPr>
            <a:endParaRPr lang="en-GB" sz="1600" b="1" dirty="0">
              <a:solidFill>
                <a:schemeClr val="lt1"/>
              </a:solidFill>
              <a:latin typeface="Roboto"/>
              <a:ea typeface="Roboto"/>
              <a:cs typeface="Roboto"/>
              <a:sym typeface="Roboto"/>
            </a:endParaRPr>
          </a:p>
          <a:p>
            <a:pPr lvl="0">
              <a:lnSpc>
                <a:spcPct val="115000"/>
              </a:lnSpc>
              <a:spcBef>
                <a:spcPts val="600"/>
              </a:spcBef>
              <a:buSzPts val="1800"/>
            </a:pPr>
            <a:r>
              <a:rPr lang="en-GB" sz="1600" b="1" dirty="0">
                <a:solidFill>
                  <a:schemeClr val="lt1"/>
                </a:solidFill>
                <a:latin typeface="Roboto"/>
                <a:ea typeface="Roboto"/>
                <a:cs typeface="Roboto"/>
                <a:sym typeface="Roboto"/>
              </a:rPr>
              <a:t>6) There are 46228 Customers who booked Resort hotel and not cancelled it further also there are 28938 Customers who booked City hotel and not cancelled it further.</a:t>
            </a:r>
          </a:p>
          <a:p>
            <a:pPr lvl="0">
              <a:lnSpc>
                <a:spcPct val="115000"/>
              </a:lnSpc>
              <a:spcBef>
                <a:spcPts val="600"/>
              </a:spcBef>
              <a:buSzPts val="1800"/>
            </a:pPr>
            <a:endParaRPr lang="en-GB" sz="1600" b="1" dirty="0">
              <a:solidFill>
                <a:schemeClr val="lt1"/>
              </a:solidFill>
              <a:latin typeface="Roboto"/>
              <a:ea typeface="Roboto"/>
              <a:cs typeface="Roboto"/>
              <a:sym typeface="Roboto"/>
            </a:endParaRPr>
          </a:p>
          <a:p>
            <a:pPr lvl="0">
              <a:lnSpc>
                <a:spcPct val="115000"/>
              </a:lnSpc>
              <a:spcBef>
                <a:spcPts val="600"/>
              </a:spcBef>
              <a:buSzPts val="1800"/>
            </a:pPr>
            <a:r>
              <a:rPr lang="en-GB" sz="1600" b="1" dirty="0">
                <a:solidFill>
                  <a:schemeClr val="lt1"/>
                </a:solidFill>
                <a:latin typeface="Roboto"/>
                <a:ea typeface="Roboto"/>
                <a:cs typeface="Roboto"/>
                <a:sym typeface="Roboto"/>
              </a:rPr>
              <a:t>7)From the data we can see that August, July and May are the most busiest moths for Resort hotel and City hotel.</a:t>
            </a:r>
          </a:p>
          <a:p>
            <a:pPr marL="457200" lvl="0" indent="-304800">
              <a:lnSpc>
                <a:spcPct val="115000"/>
              </a:lnSpc>
              <a:spcBef>
                <a:spcPts val="600"/>
              </a:spcBef>
              <a:buClr>
                <a:schemeClr val="lt1"/>
              </a:buClr>
              <a:buSzPts val="1200"/>
              <a:buFont typeface="Roboto"/>
              <a:buChar char="●"/>
            </a:pPr>
            <a:r>
              <a:rPr lang="en-GB" sz="1600" b="1" dirty="0">
                <a:solidFill>
                  <a:schemeClr val="lt1"/>
                </a:solidFill>
                <a:latin typeface="Roboto"/>
                <a:ea typeface="Roboto"/>
                <a:cs typeface="Roboto"/>
                <a:sym typeface="Roboto"/>
              </a:rPr>
              <a:t>The average rent for Resort hotel for all the 12 months is highest in the month of August and lowest in the month of January.</a:t>
            </a:r>
          </a:p>
          <a:p>
            <a:pPr marL="457200" lvl="0" indent="-304800">
              <a:lnSpc>
                <a:spcPct val="115000"/>
              </a:lnSpc>
              <a:buClr>
                <a:schemeClr val="lt1"/>
              </a:buClr>
              <a:buSzPts val="1200"/>
              <a:buFont typeface="Roboto"/>
              <a:buChar char="●"/>
            </a:pPr>
            <a:r>
              <a:rPr lang="en-GB" sz="1600" b="1" dirty="0">
                <a:solidFill>
                  <a:schemeClr val="lt1"/>
                </a:solidFill>
                <a:latin typeface="Roboto"/>
                <a:ea typeface="Roboto"/>
                <a:cs typeface="Roboto"/>
                <a:sym typeface="Roboto"/>
              </a:rPr>
              <a:t>Also for City hotel the average rent is at its peak in the month of May and very low in the month of January.</a:t>
            </a:r>
          </a:p>
          <a:p>
            <a:pPr marL="457200" lvl="0" indent="-304800">
              <a:lnSpc>
                <a:spcPct val="115000"/>
              </a:lnSpc>
              <a:buClr>
                <a:schemeClr val="lt1"/>
              </a:buClr>
              <a:buSzPts val="1200"/>
              <a:buFont typeface="Roboto"/>
              <a:buChar char="●"/>
            </a:pPr>
            <a:r>
              <a:rPr lang="en-GB" sz="1600" b="1" dirty="0">
                <a:solidFill>
                  <a:schemeClr val="lt1"/>
                </a:solidFill>
                <a:latin typeface="Roboto"/>
                <a:ea typeface="Roboto"/>
                <a:cs typeface="Roboto"/>
                <a:sym typeface="Roboto"/>
              </a:rPr>
              <a:t>Also we have seen that City hotel is making more revenue than Resort Hotel</a:t>
            </a:r>
          </a:p>
        </p:txBody>
      </p:sp>
    </p:spTree>
    <p:extLst>
      <p:ext uri="{BB962C8B-B14F-4D97-AF65-F5344CB8AC3E}">
        <p14:creationId xmlns:p14="http://schemas.microsoft.com/office/powerpoint/2010/main" val="2831188621"/>
      </p:ext>
    </p:extLst>
  </p:cSld>
  <p:clrMapOvr>
    <a:masterClrMapping/>
  </p:clrMapOvr>
  <p:transition spd="slow" advClick="0" advTm="72000">
    <p:randomBar dir="vert"/>
  </p:transition>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3BC81"/>
            </a:gs>
          </a:gsLst>
          <a:lin ang="5400012" scaled="0"/>
        </a:gradFill>
        <a:effectLst/>
      </p:bgPr>
    </p:bg>
    <p:spTree>
      <p:nvGrpSpPr>
        <p:cNvPr id="1" name="Shape 404"/>
        <p:cNvGrpSpPr/>
        <p:nvPr/>
      </p:nvGrpSpPr>
      <p:grpSpPr>
        <a:xfrm>
          <a:off x="0" y="0"/>
          <a:ext cx="0" cy="0"/>
          <a:chOff x="0" y="0"/>
          <a:chExt cx="0" cy="0"/>
        </a:xfrm>
      </p:grpSpPr>
      <p:sp>
        <p:nvSpPr>
          <p:cNvPr id="405" name="Google Shape;405;p29"/>
          <p:cNvSpPr txBox="1">
            <a:spLocks noGrp="1"/>
          </p:cNvSpPr>
          <p:nvPr>
            <p:ph type="title"/>
          </p:nvPr>
        </p:nvSpPr>
        <p:spPr>
          <a:xfrm>
            <a:off x="0" y="126615"/>
            <a:ext cx="15538475" cy="931891"/>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5200"/>
              <a:buNone/>
            </a:pPr>
            <a:endParaRPr sz="3600" b="1" dirty="0">
              <a:solidFill>
                <a:schemeClr val="lt1"/>
              </a:solidFill>
              <a:latin typeface="Montserrat"/>
              <a:ea typeface="Montserrat"/>
              <a:cs typeface="Montserrat"/>
              <a:sym typeface="Montserrat"/>
            </a:endParaRPr>
          </a:p>
          <a:p>
            <a:pPr marL="0" lvl="0" indent="0" algn="ctr" rtl="0">
              <a:lnSpc>
                <a:spcPct val="100000"/>
              </a:lnSpc>
              <a:spcBef>
                <a:spcPts val="0"/>
              </a:spcBef>
              <a:spcAft>
                <a:spcPts val="0"/>
              </a:spcAft>
              <a:buSzPts val="5200"/>
              <a:buNone/>
            </a:pPr>
            <a:r>
              <a:rPr lang="en-GB" sz="3600" b="1" u="sng" dirty="0">
                <a:solidFill>
                  <a:schemeClr val="tx1"/>
                </a:solidFill>
                <a:latin typeface="Comic Sans MS" panose="030F0702030302020204" pitchFamily="66" charset="0"/>
                <a:ea typeface="Montserrat"/>
                <a:cs typeface="Montserrat"/>
                <a:sym typeface="Montserrat"/>
              </a:rPr>
              <a:t>Conclusion</a:t>
            </a:r>
            <a:endParaRPr sz="3600" b="1" u="sng" dirty="0">
              <a:solidFill>
                <a:schemeClr val="tx1"/>
              </a:solidFill>
              <a:latin typeface="Comic Sans MS" panose="030F0702030302020204" pitchFamily="66" charset="0"/>
              <a:ea typeface="Montserrat"/>
              <a:cs typeface="Montserrat"/>
              <a:sym typeface="Montserrat"/>
            </a:endParaRPr>
          </a:p>
          <a:p>
            <a:pPr marL="0" lvl="0" indent="0" algn="ctr" rtl="0">
              <a:lnSpc>
                <a:spcPct val="100000"/>
              </a:lnSpc>
              <a:spcBef>
                <a:spcPts val="0"/>
              </a:spcBef>
              <a:spcAft>
                <a:spcPts val="0"/>
              </a:spcAft>
              <a:buSzPts val="5200"/>
              <a:buNone/>
            </a:pPr>
            <a:endParaRPr sz="1600" b="1" dirty="0">
              <a:solidFill>
                <a:schemeClr val="lt1"/>
              </a:solidFill>
              <a:latin typeface="Montserrat"/>
              <a:ea typeface="Montserrat"/>
              <a:cs typeface="Montserrat"/>
              <a:sym typeface="Montserrat"/>
            </a:endParaRPr>
          </a:p>
        </p:txBody>
      </p:sp>
      <p:sp>
        <p:nvSpPr>
          <p:cNvPr id="406" name="Google Shape;406;p29"/>
          <p:cNvSpPr txBox="1">
            <a:spLocks noGrp="1"/>
          </p:cNvSpPr>
          <p:nvPr>
            <p:ph type="body" idx="1"/>
          </p:nvPr>
        </p:nvSpPr>
        <p:spPr>
          <a:xfrm>
            <a:off x="112500" y="540327"/>
            <a:ext cx="15426000" cy="6659823"/>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600"/>
              </a:spcBef>
              <a:spcAft>
                <a:spcPts val="0"/>
              </a:spcAft>
              <a:buSzPts val="1800"/>
              <a:buNone/>
            </a:pPr>
            <a:endParaRPr sz="1600" dirty="0">
              <a:solidFill>
                <a:schemeClr val="lt1"/>
              </a:solidFill>
              <a:latin typeface="Roboto"/>
              <a:ea typeface="Roboto"/>
              <a:cs typeface="Roboto"/>
              <a:sym typeface="Roboto"/>
            </a:endParaRPr>
          </a:p>
          <a:p>
            <a:pPr marL="0" lvl="0" indent="0" algn="l" rtl="0">
              <a:lnSpc>
                <a:spcPct val="115000"/>
              </a:lnSpc>
              <a:spcBef>
                <a:spcPts val="500"/>
              </a:spcBef>
              <a:spcAft>
                <a:spcPts val="0"/>
              </a:spcAft>
              <a:buSzPts val="1800"/>
              <a:buNone/>
            </a:pPr>
            <a:endParaRPr sz="2250" b="1" dirty="0">
              <a:solidFill>
                <a:schemeClr val="lt1"/>
              </a:solidFill>
              <a:latin typeface="Roboto"/>
              <a:ea typeface="Roboto"/>
              <a:cs typeface="Roboto"/>
              <a:sym typeface="Roboto"/>
            </a:endParaRPr>
          </a:p>
        </p:txBody>
      </p:sp>
      <p:sp>
        <p:nvSpPr>
          <p:cNvPr id="407" name="Google Shape;407;p29"/>
          <p:cNvSpPr txBox="1"/>
          <p:nvPr/>
        </p:nvSpPr>
        <p:spPr>
          <a:xfrm>
            <a:off x="14846350" y="4890575"/>
            <a:ext cx="5112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8A36E671-6169-4371-9307-221930381CE7}"/>
              </a:ext>
            </a:extLst>
          </p:cNvPr>
          <p:cNvSpPr/>
          <p:nvPr/>
        </p:nvSpPr>
        <p:spPr>
          <a:xfrm>
            <a:off x="332509" y="1058506"/>
            <a:ext cx="15025041" cy="5989570"/>
          </a:xfrm>
          <a:prstGeom prst="rect">
            <a:avLst/>
          </a:prstGeom>
        </p:spPr>
        <p:txBody>
          <a:bodyPr wrap="square">
            <a:spAutoFit/>
          </a:bodyPr>
          <a:lstStyle/>
          <a:p>
            <a:pPr lvl="0">
              <a:lnSpc>
                <a:spcPct val="115000"/>
              </a:lnSpc>
              <a:spcBef>
                <a:spcPts val="600"/>
              </a:spcBef>
              <a:buSzPts val="1800"/>
            </a:pPr>
            <a:r>
              <a:rPr lang="en-GB" sz="1600" b="1" dirty="0">
                <a:solidFill>
                  <a:schemeClr val="lt1"/>
                </a:solidFill>
                <a:latin typeface="Roboto"/>
                <a:ea typeface="Roboto"/>
                <a:cs typeface="Roboto"/>
                <a:sym typeface="Roboto"/>
              </a:rPr>
              <a:t>8) Regarding Resort Hotel for 'Contract' , 'Transient' and 'Group type customers the waiting period is zero where as for Transient-Party it is 3.12. So it is clear that if the booking was made as 'Contract' or 'Group' or 'Transient' the rooms will be booked immediately without waiting time.</a:t>
            </a:r>
          </a:p>
          <a:p>
            <a:pPr lvl="0">
              <a:lnSpc>
                <a:spcPct val="115000"/>
              </a:lnSpc>
              <a:spcBef>
                <a:spcPts val="600"/>
              </a:spcBef>
              <a:buSzPts val="1800"/>
            </a:pPr>
            <a:r>
              <a:rPr lang="en-GB" sz="1600" b="1" dirty="0">
                <a:solidFill>
                  <a:schemeClr val="lt1"/>
                </a:solidFill>
                <a:latin typeface="Roboto"/>
                <a:ea typeface="Roboto"/>
                <a:cs typeface="Roboto"/>
                <a:sym typeface="Roboto"/>
              </a:rPr>
              <a:t>The average rent is maximum for 'Transient' type of customers and minimum for 'Transient-Party' type of customers.</a:t>
            </a:r>
          </a:p>
          <a:p>
            <a:pPr lvl="0">
              <a:lnSpc>
                <a:spcPct val="115000"/>
              </a:lnSpc>
              <a:spcBef>
                <a:spcPts val="600"/>
              </a:spcBef>
              <a:buSzPts val="1800"/>
            </a:pPr>
            <a:r>
              <a:rPr lang="en-GB" sz="1600" b="1" dirty="0">
                <a:solidFill>
                  <a:schemeClr val="lt1"/>
                </a:solidFill>
                <a:latin typeface="Roboto"/>
                <a:ea typeface="Roboto"/>
                <a:cs typeface="Roboto"/>
                <a:sym typeface="Roboto"/>
              </a:rPr>
              <a:t>Regarding City Hotel for 'Contract' , 'Transient' and 'Group type' customers the waiting period is zero where as for 'Transient-Party' it is 7.88 So it is clear that if the booking was made as 'Contract' or 'Group' or 'Transient' the rooms will be booked immediately without waiting time.</a:t>
            </a:r>
          </a:p>
          <a:p>
            <a:pPr lvl="0">
              <a:lnSpc>
                <a:spcPct val="115000"/>
              </a:lnSpc>
              <a:spcBef>
                <a:spcPts val="600"/>
              </a:spcBef>
              <a:buSzPts val="1800"/>
            </a:pPr>
            <a:r>
              <a:rPr lang="en-GB" sz="1600" b="1" dirty="0">
                <a:solidFill>
                  <a:schemeClr val="lt1"/>
                </a:solidFill>
                <a:latin typeface="Roboto"/>
                <a:ea typeface="Roboto"/>
                <a:cs typeface="Roboto"/>
                <a:sym typeface="Roboto"/>
              </a:rPr>
              <a:t>The average rent is maximum for 'Transient' type of customers and minimum for 'Group' type of customers.</a:t>
            </a:r>
          </a:p>
          <a:p>
            <a:pPr lvl="0">
              <a:lnSpc>
                <a:spcPct val="115000"/>
              </a:lnSpc>
              <a:spcBef>
                <a:spcPts val="600"/>
              </a:spcBef>
              <a:buSzPts val="1800"/>
            </a:pPr>
            <a:r>
              <a:rPr lang="en-GB" sz="1600" b="1" dirty="0">
                <a:solidFill>
                  <a:schemeClr val="lt1"/>
                </a:solidFill>
                <a:latin typeface="Roboto"/>
                <a:ea typeface="Roboto"/>
                <a:cs typeface="Roboto"/>
                <a:sym typeface="Roboto"/>
              </a:rPr>
              <a:t>9) The above data shows the top five agents who have made maximum number of bookings in Resort hotel. We can see that Agent number 240 has made maximum number of booking.</a:t>
            </a:r>
          </a:p>
          <a:p>
            <a:pPr lvl="0">
              <a:lnSpc>
                <a:spcPct val="115000"/>
              </a:lnSpc>
              <a:spcBef>
                <a:spcPts val="600"/>
              </a:spcBef>
              <a:buSzPts val="1800"/>
            </a:pPr>
            <a:r>
              <a:rPr lang="en-GB" sz="1600" b="1" dirty="0">
                <a:solidFill>
                  <a:schemeClr val="lt1"/>
                </a:solidFill>
                <a:latin typeface="Roboto"/>
                <a:ea typeface="Roboto"/>
                <a:cs typeface="Roboto"/>
                <a:sym typeface="Roboto"/>
              </a:rPr>
              <a:t>Agent numbered '9'has booked highest number of rooms for City Hotel.</a:t>
            </a:r>
          </a:p>
          <a:p>
            <a:pPr lvl="0">
              <a:lnSpc>
                <a:spcPct val="115000"/>
              </a:lnSpc>
              <a:spcBef>
                <a:spcPts val="600"/>
              </a:spcBef>
              <a:buSzPts val="1800"/>
            </a:pPr>
            <a:r>
              <a:rPr lang="en-GB" sz="1600" b="1" dirty="0">
                <a:solidFill>
                  <a:schemeClr val="lt1"/>
                </a:solidFill>
                <a:latin typeface="Roboto"/>
                <a:ea typeface="Roboto"/>
                <a:cs typeface="Roboto"/>
                <a:sym typeface="Roboto"/>
              </a:rPr>
              <a:t>We can see from the above data that the maximum bookings were done by the Agent with agent numbered '9'. The minimum booking was made by the agent numbered '6' for City Hotel.</a:t>
            </a:r>
          </a:p>
          <a:p>
            <a:pPr lvl="0">
              <a:lnSpc>
                <a:spcPct val="115000"/>
              </a:lnSpc>
              <a:spcBef>
                <a:spcPts val="600"/>
              </a:spcBef>
              <a:buSzPts val="1800"/>
            </a:pPr>
            <a:r>
              <a:rPr lang="en-GB" sz="1600" b="1" dirty="0">
                <a:solidFill>
                  <a:schemeClr val="lt1"/>
                </a:solidFill>
                <a:latin typeface="Roboto"/>
                <a:ea typeface="Roboto"/>
                <a:cs typeface="Roboto"/>
                <a:sym typeface="Roboto"/>
              </a:rPr>
              <a:t>10) We can see from the above data maximum number of bookings by customers were made through the channel TA/TO. Whereas very few booked through the channel GDS. Hence TA/TO is very popular channel to book tickets for hotel.</a:t>
            </a:r>
          </a:p>
          <a:p>
            <a:pPr lvl="0">
              <a:lnSpc>
                <a:spcPct val="115000"/>
              </a:lnSpc>
              <a:spcBef>
                <a:spcPts val="600"/>
              </a:spcBef>
              <a:buSzPts val="1800"/>
            </a:pPr>
            <a:r>
              <a:rPr lang="en-GB" sz="1600" b="1" dirty="0">
                <a:solidFill>
                  <a:schemeClr val="lt1"/>
                </a:solidFill>
                <a:latin typeface="Roboto"/>
                <a:ea typeface="Roboto"/>
                <a:cs typeface="Roboto"/>
                <a:sym typeface="Roboto"/>
              </a:rPr>
              <a:t>10)Out of all the agents who were booking rooms ,we can see that agent numbered '240' has booked highest number of rooms for Resort Hotel.</a:t>
            </a:r>
            <a:r>
              <a:rPr lang="en-GB" sz="1600" dirty="0">
                <a:solidFill>
                  <a:schemeClr val="lt1"/>
                </a:solidFill>
                <a:latin typeface="Roboto"/>
                <a:ea typeface="Roboto"/>
                <a:cs typeface="Roboto"/>
                <a:sym typeface="Roboto"/>
              </a:rPr>
              <a:t> </a:t>
            </a:r>
            <a:r>
              <a:rPr lang="en-GB" sz="1600" b="1" dirty="0">
                <a:solidFill>
                  <a:schemeClr val="lt1"/>
                </a:solidFill>
                <a:latin typeface="Roboto"/>
                <a:ea typeface="Roboto"/>
                <a:cs typeface="Roboto"/>
                <a:sym typeface="Roboto"/>
              </a:rPr>
              <a:t>Agent numbered '9'has booked highest number of rooms for City Hotel.</a:t>
            </a:r>
          </a:p>
          <a:p>
            <a:pPr lvl="0">
              <a:lnSpc>
                <a:spcPct val="115000"/>
              </a:lnSpc>
              <a:spcBef>
                <a:spcPts val="600"/>
              </a:spcBef>
              <a:buSzPts val="1800"/>
            </a:pPr>
            <a:r>
              <a:rPr lang="en-GB" sz="1600" b="1" dirty="0">
                <a:solidFill>
                  <a:schemeClr val="lt1"/>
                </a:solidFill>
                <a:latin typeface="Roboto"/>
                <a:ea typeface="Roboto"/>
                <a:cs typeface="Roboto"/>
                <a:sym typeface="Roboto"/>
              </a:rPr>
              <a:t>11) The above data shows how the types of room booked and the rent of the rooms are related. It is observed that the most common rooms booked </a:t>
            </a:r>
            <a:r>
              <a:rPr lang="en-GB" sz="1600" b="1" dirty="0" err="1">
                <a:solidFill>
                  <a:schemeClr val="lt1"/>
                </a:solidFill>
                <a:latin typeface="Roboto"/>
                <a:ea typeface="Roboto"/>
                <a:cs typeface="Roboto"/>
                <a:sym typeface="Roboto"/>
              </a:rPr>
              <a:t>namel</a:t>
            </a:r>
            <a:r>
              <a:rPr lang="en-GB" sz="1600" b="1" dirty="0">
                <a:solidFill>
                  <a:schemeClr val="lt1"/>
                </a:solidFill>
                <a:latin typeface="Roboto"/>
                <a:ea typeface="Roboto"/>
                <a:cs typeface="Roboto"/>
                <a:sym typeface="Roboto"/>
              </a:rPr>
              <a:t> room types 'A' , 'D' and 'E' have minimal or moderate room rents whereas rarely booked rooms have high room rent. Hence if the room rent is minimal or moderate more number of bookings can be expected</a:t>
            </a:r>
          </a:p>
        </p:txBody>
      </p:sp>
    </p:spTree>
    <p:extLst>
      <p:ext uri="{BB962C8B-B14F-4D97-AF65-F5344CB8AC3E}">
        <p14:creationId xmlns:p14="http://schemas.microsoft.com/office/powerpoint/2010/main" val="3470955420"/>
      </p:ext>
    </p:extLst>
  </p:cSld>
  <p:clrMapOvr>
    <a:masterClrMapping/>
  </p:clrMapOvr>
  <p:transition spd="slow" advClick="0" advTm="108000">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rgbClr val="FFFFFF"/>
            </a:gs>
            <a:gs pos="100000">
              <a:srgbClr val="80E3FC"/>
            </a:gs>
          </a:gsLst>
          <a:path path="circle">
            <a:fillToRect l="50000" t="50000" r="50000" b="50000"/>
          </a:path>
          <a:tileRect/>
        </a:gradFill>
        <a:effectLst/>
      </p:bgPr>
    </p:bg>
    <p:spTree>
      <p:nvGrpSpPr>
        <p:cNvPr id="1" name="Shape 424"/>
        <p:cNvGrpSpPr/>
        <p:nvPr/>
      </p:nvGrpSpPr>
      <p:grpSpPr>
        <a:xfrm>
          <a:off x="0" y="0"/>
          <a:ext cx="0" cy="0"/>
          <a:chOff x="0" y="0"/>
          <a:chExt cx="0" cy="0"/>
        </a:xfrm>
      </p:grpSpPr>
      <p:pic>
        <p:nvPicPr>
          <p:cNvPr id="425" name="Google Shape;425;p32"/>
          <p:cNvPicPr preferRelativeResize="0"/>
          <p:nvPr/>
        </p:nvPicPr>
        <p:blipFill rotWithShape="1">
          <a:blip r:embed="rId3">
            <a:alphaModFix/>
          </a:blip>
          <a:srcRect/>
          <a:stretch/>
        </p:blipFill>
        <p:spPr>
          <a:xfrm>
            <a:off x="910452" y="71834"/>
            <a:ext cx="14240774" cy="6858000"/>
          </a:xfrm>
          <a:prstGeom prst="rect">
            <a:avLst/>
          </a:prstGeom>
          <a:noFill/>
          <a:ln>
            <a:noFill/>
          </a:ln>
        </p:spPr>
      </p:pic>
    </p:spTree>
  </p:cSld>
  <p:clrMapOvr>
    <a:masterClrMapping/>
  </p:clrMapOvr>
  <p:transition spd="slow" advClick="0" advTm="0">
    <p:circle/>
  </p:transition>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C982"/>
            </a:gs>
            <a:gs pos="100000">
              <a:srgbClr val="F58F09"/>
            </a:gs>
          </a:gsLst>
          <a:lin ang="5400012" scaled="0"/>
        </a:gradFill>
        <a:effectLst/>
      </p:bgPr>
    </p:bg>
    <p:spTree>
      <p:nvGrpSpPr>
        <p:cNvPr id="1" name="Shape 119"/>
        <p:cNvGrpSpPr/>
        <p:nvPr/>
      </p:nvGrpSpPr>
      <p:grpSpPr>
        <a:xfrm>
          <a:off x="0" y="0"/>
          <a:ext cx="0" cy="0"/>
          <a:chOff x="0" y="0"/>
          <a:chExt cx="0" cy="0"/>
        </a:xfrm>
      </p:grpSpPr>
      <p:sp>
        <p:nvSpPr>
          <p:cNvPr id="120" name="Google Shape;120;p4"/>
          <p:cNvSpPr txBox="1">
            <a:spLocks noGrp="1"/>
          </p:cNvSpPr>
          <p:nvPr>
            <p:ph type="title"/>
          </p:nvPr>
        </p:nvSpPr>
        <p:spPr>
          <a:xfrm>
            <a:off x="1406250" y="393750"/>
            <a:ext cx="12993600" cy="80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sz="2400" b="1" u="sng" dirty="0">
                <a:latin typeface="+mj-lt"/>
                <a:ea typeface="Comic Sans MS"/>
                <a:cs typeface="Comic Sans MS"/>
                <a:sym typeface="Comic Sans MS"/>
              </a:rPr>
              <a:t>Problem Statement</a:t>
            </a:r>
            <a:endParaRPr sz="2400" b="1" u="sng" dirty="0">
              <a:latin typeface="+mj-lt"/>
              <a:ea typeface="Comic Sans MS"/>
              <a:cs typeface="Comic Sans MS"/>
              <a:sym typeface="Comic Sans MS"/>
            </a:endParaRPr>
          </a:p>
        </p:txBody>
      </p:sp>
      <p:sp>
        <p:nvSpPr>
          <p:cNvPr id="121" name="Google Shape;121;p4"/>
          <p:cNvSpPr txBox="1">
            <a:spLocks noGrp="1"/>
          </p:cNvSpPr>
          <p:nvPr>
            <p:ph type="body" idx="1"/>
          </p:nvPr>
        </p:nvSpPr>
        <p:spPr>
          <a:xfrm>
            <a:off x="604700" y="1476575"/>
            <a:ext cx="14768100" cy="599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GB" sz="2000" b="1" dirty="0">
                <a:solidFill>
                  <a:schemeClr val="lt1"/>
                </a:solidFill>
              </a:rPr>
              <a:t>Have you ever wondered when the best time of year to book a hotel room is? Or the optimal length of stay in order to get the best daily rate? What if you wanted to predict whether or not a hotel was likely to receive a </a:t>
            </a:r>
            <a:endParaRPr sz="2000" b="1" dirty="0">
              <a:solidFill>
                <a:schemeClr val="lt1"/>
              </a:solidFill>
            </a:endParaRPr>
          </a:p>
          <a:p>
            <a:pPr marL="0" lvl="0" indent="0" algn="l" rtl="0">
              <a:lnSpc>
                <a:spcPct val="115000"/>
              </a:lnSpc>
              <a:spcBef>
                <a:spcPts val="0"/>
              </a:spcBef>
              <a:spcAft>
                <a:spcPts val="0"/>
              </a:spcAft>
              <a:buSzPts val="1800"/>
              <a:buNone/>
            </a:pPr>
            <a:r>
              <a:rPr lang="en-GB" sz="2000" b="1" dirty="0">
                <a:solidFill>
                  <a:schemeClr val="lt1"/>
                </a:solidFill>
              </a:rPr>
              <a:t>Disproportionately high number of special requests? </a:t>
            </a:r>
            <a:endParaRPr sz="2000" b="1" dirty="0">
              <a:solidFill>
                <a:schemeClr val="lt1"/>
              </a:solidFill>
            </a:endParaRPr>
          </a:p>
          <a:p>
            <a:pPr marL="0" lvl="0" indent="0" algn="l" rtl="0">
              <a:lnSpc>
                <a:spcPct val="115000"/>
              </a:lnSpc>
              <a:spcBef>
                <a:spcPts val="0"/>
              </a:spcBef>
              <a:spcAft>
                <a:spcPts val="0"/>
              </a:spcAft>
              <a:buSzPts val="1800"/>
              <a:buNone/>
            </a:pPr>
            <a:endParaRPr sz="2000" b="1" dirty="0">
              <a:solidFill>
                <a:schemeClr val="lt1"/>
              </a:solidFill>
            </a:endParaRPr>
          </a:p>
          <a:p>
            <a:pPr marL="0" lvl="0" indent="0" algn="l" rtl="0">
              <a:lnSpc>
                <a:spcPct val="115000"/>
              </a:lnSpc>
              <a:spcBef>
                <a:spcPts val="0"/>
              </a:spcBef>
              <a:spcAft>
                <a:spcPts val="0"/>
              </a:spcAft>
              <a:buSzPts val="1800"/>
              <a:buNone/>
            </a:pPr>
            <a:r>
              <a:rPr lang="en-GB" sz="2000" b="1" dirty="0">
                <a:solidFill>
                  <a:schemeClr val="lt1"/>
                </a:solidFill>
              </a:rPr>
              <a:t>This hotel booking dataset can help you explore those questions!</a:t>
            </a:r>
            <a:endParaRPr sz="2000" b="1" dirty="0">
              <a:solidFill>
                <a:schemeClr val="lt1"/>
              </a:solidFill>
            </a:endParaRPr>
          </a:p>
          <a:p>
            <a:pPr marL="0" lvl="0" indent="0" algn="l" rtl="0">
              <a:lnSpc>
                <a:spcPct val="115000"/>
              </a:lnSpc>
              <a:spcBef>
                <a:spcPts val="0"/>
              </a:spcBef>
              <a:spcAft>
                <a:spcPts val="0"/>
              </a:spcAft>
              <a:buSzPts val="1800"/>
              <a:buNone/>
            </a:pPr>
            <a:endParaRPr sz="2000" b="1" dirty="0">
              <a:solidFill>
                <a:schemeClr val="lt1"/>
              </a:solidFill>
            </a:endParaRPr>
          </a:p>
          <a:p>
            <a:pPr marL="0" lvl="0" indent="0" algn="l" rtl="0">
              <a:lnSpc>
                <a:spcPct val="115000"/>
              </a:lnSpc>
              <a:spcBef>
                <a:spcPts val="0"/>
              </a:spcBef>
              <a:spcAft>
                <a:spcPts val="0"/>
              </a:spcAft>
              <a:buSzPts val="1800"/>
              <a:buNone/>
            </a:pPr>
            <a:r>
              <a:rPr lang="en-GB" sz="2000" b="1" dirty="0">
                <a:solidFill>
                  <a:schemeClr val="lt1"/>
                </a:solidFill>
              </a:rPr>
              <a:t>This data set contains booking information for a city hotel and a resort hotel, and includes information such as when the booking was made, length of stay, the number of adults, children, and/or babies, and the number of available parking spaces, among other things. All personally identifying information has been removed from the data.</a:t>
            </a:r>
            <a:endParaRPr sz="2000" b="1" dirty="0">
              <a:solidFill>
                <a:schemeClr val="lt1"/>
              </a:solidFill>
            </a:endParaRPr>
          </a:p>
          <a:p>
            <a:pPr marL="0" lvl="0" indent="0" algn="l" rtl="0">
              <a:lnSpc>
                <a:spcPct val="115000"/>
              </a:lnSpc>
              <a:spcBef>
                <a:spcPts val="0"/>
              </a:spcBef>
              <a:spcAft>
                <a:spcPts val="0"/>
              </a:spcAft>
              <a:buSzPts val="1800"/>
              <a:buNone/>
            </a:pPr>
            <a:endParaRPr sz="2000" b="1" dirty="0">
              <a:solidFill>
                <a:schemeClr val="lt1"/>
              </a:solidFill>
            </a:endParaRPr>
          </a:p>
          <a:p>
            <a:pPr marL="0" lvl="0" indent="0" algn="l" rtl="0">
              <a:lnSpc>
                <a:spcPct val="115000"/>
              </a:lnSpc>
              <a:spcBef>
                <a:spcPts val="0"/>
              </a:spcBef>
              <a:spcAft>
                <a:spcPts val="0"/>
              </a:spcAft>
              <a:buSzPts val="1800"/>
              <a:buNone/>
            </a:pPr>
            <a:r>
              <a:rPr lang="en-GB" sz="2000" b="1" dirty="0">
                <a:solidFill>
                  <a:schemeClr val="lt1"/>
                </a:solidFill>
              </a:rPr>
              <a:t>Explore and </a:t>
            </a:r>
            <a:r>
              <a:rPr lang="en-GB" sz="2000" b="1" dirty="0" err="1">
                <a:solidFill>
                  <a:schemeClr val="lt1"/>
                </a:solidFill>
              </a:rPr>
              <a:t>analyze</a:t>
            </a:r>
            <a:r>
              <a:rPr lang="en-GB" sz="2000" b="1" dirty="0">
                <a:solidFill>
                  <a:schemeClr val="lt1"/>
                </a:solidFill>
              </a:rPr>
              <a:t> the data to discover important factors that govern the bookings.</a:t>
            </a:r>
            <a:endParaRPr sz="2000" b="1" dirty="0"/>
          </a:p>
          <a:p>
            <a:pPr marL="0" lvl="0" indent="0" algn="l" rtl="0">
              <a:lnSpc>
                <a:spcPct val="115000"/>
              </a:lnSpc>
              <a:spcBef>
                <a:spcPts val="0"/>
              </a:spcBef>
              <a:spcAft>
                <a:spcPts val="0"/>
              </a:spcAft>
              <a:buSzPts val="1800"/>
              <a:buNone/>
            </a:pPr>
            <a:endParaRPr sz="2000" b="1" dirty="0">
              <a:solidFill>
                <a:schemeClr val="lt1"/>
              </a:solidFill>
            </a:endParaRPr>
          </a:p>
          <a:p>
            <a:pPr marL="0" lvl="0" indent="0" algn="l" rtl="0">
              <a:lnSpc>
                <a:spcPct val="115000"/>
              </a:lnSpc>
              <a:spcBef>
                <a:spcPts val="0"/>
              </a:spcBef>
              <a:spcAft>
                <a:spcPts val="0"/>
              </a:spcAft>
              <a:buSzPts val="1800"/>
              <a:buNone/>
            </a:pPr>
            <a:endParaRPr sz="1600" b="1" dirty="0">
              <a:solidFill>
                <a:schemeClr val="lt1"/>
              </a:solidFill>
            </a:endParaRPr>
          </a:p>
        </p:txBody>
      </p:sp>
      <p:sp>
        <p:nvSpPr>
          <p:cNvPr id="122" name="Google Shape;122;p4"/>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4</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20000">
        <p:push dir="u"/>
      </p:transition>
    </mc:Choice>
    <mc:Fallback>
      <p:transition spd="slow" advClick="0" advTm="20000">
        <p:push dir="u"/>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C982"/>
            </a:gs>
            <a:gs pos="100000">
              <a:srgbClr val="F58F09"/>
            </a:gs>
          </a:gsLst>
          <a:lin ang="5400012" scaled="0"/>
        </a:gradFill>
        <a:effectLst/>
      </p:bgPr>
    </p:bg>
    <p:spTree>
      <p:nvGrpSpPr>
        <p:cNvPr id="1" name="Shape 126"/>
        <p:cNvGrpSpPr/>
        <p:nvPr/>
      </p:nvGrpSpPr>
      <p:grpSpPr>
        <a:xfrm>
          <a:off x="0" y="0"/>
          <a:ext cx="0" cy="0"/>
          <a:chOff x="0" y="0"/>
          <a:chExt cx="0" cy="0"/>
        </a:xfrm>
      </p:grpSpPr>
      <p:sp>
        <p:nvSpPr>
          <p:cNvPr id="127" name="Google Shape;127;p5"/>
          <p:cNvSpPr txBox="1">
            <a:spLocks noGrp="1"/>
          </p:cNvSpPr>
          <p:nvPr>
            <p:ph type="body" idx="1"/>
          </p:nvPr>
        </p:nvSpPr>
        <p:spPr>
          <a:xfrm>
            <a:off x="236625" y="731250"/>
            <a:ext cx="15411300" cy="43314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GB" sz="2000" b="1">
                <a:solidFill>
                  <a:schemeClr val="lt1"/>
                </a:solidFill>
              </a:rPr>
              <a:t>Here we will be doing Exploratory data analysis on the data set i.e. Hotel Booking analysis. In this dataset we could see there were totally :</a:t>
            </a:r>
            <a:endParaRPr sz="2000" b="1"/>
          </a:p>
          <a:p>
            <a:pPr marL="914400" lvl="1" indent="-355600" algn="l" rtl="0">
              <a:lnSpc>
                <a:spcPct val="115000"/>
              </a:lnSpc>
              <a:spcBef>
                <a:spcPts val="1600"/>
              </a:spcBef>
              <a:spcAft>
                <a:spcPts val="0"/>
              </a:spcAft>
              <a:buClr>
                <a:schemeClr val="lt1"/>
              </a:buClr>
              <a:buSzPts val="2000"/>
              <a:buFont typeface="Noto Sans"/>
              <a:buChar char="▪"/>
            </a:pPr>
            <a:r>
              <a:rPr lang="en-GB" sz="2000" b="1">
                <a:solidFill>
                  <a:schemeClr val="lt1"/>
                </a:solidFill>
              </a:rPr>
              <a:t>119390 rows of data</a:t>
            </a:r>
            <a:endParaRPr sz="2000" b="1"/>
          </a:p>
          <a:p>
            <a:pPr marL="914400" lvl="1" indent="-355600" algn="l" rtl="0">
              <a:lnSpc>
                <a:spcPct val="115000"/>
              </a:lnSpc>
              <a:spcBef>
                <a:spcPts val="1600"/>
              </a:spcBef>
              <a:spcAft>
                <a:spcPts val="0"/>
              </a:spcAft>
              <a:buClr>
                <a:schemeClr val="lt1"/>
              </a:buClr>
              <a:buSzPts val="2000"/>
              <a:buFont typeface="Noto Sans"/>
              <a:buChar char="▪"/>
            </a:pPr>
            <a:r>
              <a:rPr lang="en-GB" sz="2000" b="1">
                <a:solidFill>
                  <a:schemeClr val="lt1"/>
                </a:solidFill>
              </a:rPr>
              <a:t>32 columns of data</a:t>
            </a:r>
            <a:endParaRPr sz="2000" b="1"/>
          </a:p>
          <a:p>
            <a:pPr marL="596900" lvl="1" indent="0" algn="l" rtl="0">
              <a:lnSpc>
                <a:spcPct val="115000"/>
              </a:lnSpc>
              <a:spcBef>
                <a:spcPts val="1600"/>
              </a:spcBef>
              <a:spcAft>
                <a:spcPts val="0"/>
              </a:spcAft>
              <a:buClr>
                <a:schemeClr val="lt1"/>
              </a:buClr>
              <a:buSzPts val="1400"/>
              <a:buNone/>
            </a:pPr>
            <a:r>
              <a:rPr lang="en-GB" sz="2000" b="1">
                <a:solidFill>
                  <a:schemeClr val="lt1"/>
                </a:solidFill>
              </a:rPr>
              <a:t>These are the mixture between categorical and numerical data</a:t>
            </a:r>
            <a:endParaRPr sz="2000" b="1"/>
          </a:p>
          <a:p>
            <a:pPr marL="596900" lvl="1" indent="0" algn="l" rtl="0">
              <a:lnSpc>
                <a:spcPct val="115000"/>
              </a:lnSpc>
              <a:spcBef>
                <a:spcPts val="1600"/>
              </a:spcBef>
              <a:spcAft>
                <a:spcPts val="0"/>
              </a:spcAft>
              <a:buClr>
                <a:schemeClr val="lt1"/>
              </a:buClr>
              <a:buSzPts val="1400"/>
              <a:buNone/>
            </a:pPr>
            <a:r>
              <a:rPr lang="en-GB" sz="2000" b="1">
                <a:solidFill>
                  <a:schemeClr val="lt1"/>
                </a:solidFill>
              </a:rPr>
              <a:t>Our objective is to explore and analyze the data in order to get some insights towards few queries provided to us but not limited to it.</a:t>
            </a:r>
            <a:endParaRPr sz="2000" b="1">
              <a:solidFill>
                <a:schemeClr val="lt1"/>
              </a:solidFill>
            </a:endParaRPr>
          </a:p>
          <a:p>
            <a:pPr marL="596900" lvl="1" indent="0" algn="l" rtl="0">
              <a:lnSpc>
                <a:spcPct val="115000"/>
              </a:lnSpc>
              <a:spcBef>
                <a:spcPts val="1600"/>
              </a:spcBef>
              <a:spcAft>
                <a:spcPts val="0"/>
              </a:spcAft>
              <a:buClr>
                <a:schemeClr val="dk2"/>
              </a:buClr>
              <a:buSzPts val="1400"/>
              <a:buNone/>
            </a:pPr>
            <a:endParaRPr sz="2000" b="1">
              <a:solidFill>
                <a:schemeClr val="lt1"/>
              </a:solidFill>
            </a:endParaRPr>
          </a:p>
          <a:p>
            <a:pPr marL="457200" lvl="0" indent="-228600" algn="l" rtl="0">
              <a:lnSpc>
                <a:spcPct val="115000"/>
              </a:lnSpc>
              <a:spcBef>
                <a:spcPts val="0"/>
              </a:spcBef>
              <a:spcAft>
                <a:spcPts val="0"/>
              </a:spcAft>
              <a:buSzPts val="1800"/>
              <a:buNone/>
            </a:pPr>
            <a:endParaRPr sz="1600">
              <a:solidFill>
                <a:schemeClr val="lt1"/>
              </a:solidFill>
            </a:endParaRPr>
          </a:p>
          <a:p>
            <a:pPr marL="114300" lvl="0" indent="0" algn="l" rtl="0">
              <a:lnSpc>
                <a:spcPct val="115000"/>
              </a:lnSpc>
              <a:spcBef>
                <a:spcPts val="0"/>
              </a:spcBef>
              <a:spcAft>
                <a:spcPts val="0"/>
              </a:spcAft>
              <a:buSzPts val="1800"/>
              <a:buNone/>
            </a:pPr>
            <a:r>
              <a:rPr lang="en-GB" sz="1600">
                <a:solidFill>
                  <a:schemeClr val="lt1"/>
                </a:solidFill>
              </a:rPr>
              <a:t>	</a:t>
            </a:r>
            <a:endParaRPr sz="1600">
              <a:solidFill>
                <a:schemeClr val="lt1"/>
              </a:solidFill>
            </a:endParaRPr>
          </a:p>
        </p:txBody>
      </p:sp>
      <p:sp>
        <p:nvSpPr>
          <p:cNvPr id="128" name="Google Shape;128;p5"/>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5</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18000">
        <p:push dir="u"/>
      </p:transition>
    </mc:Choice>
    <mc:Fallback>
      <p:transition spd="slow" advClick="0" advTm="18000">
        <p:push dir="u"/>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231"/>
        <p:cNvGrpSpPr/>
        <p:nvPr/>
      </p:nvGrpSpPr>
      <p:grpSpPr>
        <a:xfrm>
          <a:off x="0" y="0"/>
          <a:ext cx="0" cy="0"/>
          <a:chOff x="0" y="0"/>
          <a:chExt cx="0" cy="0"/>
        </a:xfrm>
      </p:grpSpPr>
      <p:sp>
        <p:nvSpPr>
          <p:cNvPr id="232" name="Google Shape;232;p9"/>
          <p:cNvSpPr txBox="1">
            <a:spLocks noGrp="1"/>
          </p:cNvSpPr>
          <p:nvPr>
            <p:ph type="title"/>
          </p:nvPr>
        </p:nvSpPr>
        <p:spPr>
          <a:xfrm>
            <a:off x="552224" y="622957"/>
            <a:ext cx="15095400" cy="801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GB" b="1" i="1" u="sng" dirty="0">
                <a:latin typeface="Comic Sans MS"/>
                <a:ea typeface="Comic Sans MS"/>
                <a:cs typeface="Comic Sans MS"/>
                <a:sym typeface="Comic Sans MS"/>
              </a:rPr>
              <a:t>Data Summary</a:t>
            </a:r>
            <a:endParaRPr b="1" i="1" u="sng" dirty="0">
              <a:latin typeface="Comic Sans MS"/>
              <a:ea typeface="Comic Sans MS"/>
              <a:cs typeface="Comic Sans MS"/>
              <a:sym typeface="Comic Sans MS"/>
            </a:endParaRPr>
          </a:p>
        </p:txBody>
      </p:sp>
      <p:sp>
        <p:nvSpPr>
          <p:cNvPr id="233" name="Google Shape;233;p9"/>
          <p:cNvSpPr txBox="1">
            <a:spLocks noGrp="1"/>
          </p:cNvSpPr>
          <p:nvPr>
            <p:ph type="body" idx="1"/>
          </p:nvPr>
        </p:nvSpPr>
        <p:spPr>
          <a:xfrm>
            <a:off x="150145" y="1813765"/>
            <a:ext cx="14615100" cy="45297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Clr>
                <a:schemeClr val="dk2"/>
              </a:buClr>
              <a:buSzPts val="1800"/>
              <a:buNone/>
            </a:pPr>
            <a:endParaRPr sz="1600" dirty="0">
              <a:solidFill>
                <a:schemeClr val="lt1"/>
              </a:solidFill>
            </a:endParaRPr>
          </a:p>
          <a:p>
            <a:pPr marL="114300" lvl="0" indent="0" algn="l" rtl="0">
              <a:lnSpc>
                <a:spcPct val="115000"/>
              </a:lnSpc>
              <a:spcBef>
                <a:spcPts val="0"/>
              </a:spcBef>
              <a:spcAft>
                <a:spcPts val="0"/>
              </a:spcAft>
              <a:buClr>
                <a:srgbClr val="09272E"/>
              </a:buClr>
              <a:buSzPts val="1800"/>
              <a:buNone/>
            </a:pPr>
            <a:r>
              <a:rPr lang="en-GB" sz="2000" b="1" dirty="0">
                <a:solidFill>
                  <a:schemeClr val="lt1"/>
                </a:solidFill>
              </a:rPr>
              <a:t>In this segment we will understand our dataset variables. Like what does a particular feature means ,what type of data it is etc.</a:t>
            </a:r>
            <a:endParaRPr sz="2000" b="1" dirty="0">
              <a:solidFill>
                <a:schemeClr val="lt1"/>
              </a:solidFill>
            </a:endParaRPr>
          </a:p>
          <a:p>
            <a:pPr marL="114300" lvl="0" indent="0" algn="l" rtl="0">
              <a:lnSpc>
                <a:spcPct val="115000"/>
              </a:lnSpc>
              <a:spcBef>
                <a:spcPts val="0"/>
              </a:spcBef>
              <a:spcAft>
                <a:spcPts val="0"/>
              </a:spcAft>
              <a:buClr>
                <a:srgbClr val="09272E"/>
              </a:buClr>
              <a:buSzPts val="1800"/>
              <a:buNone/>
            </a:pPr>
            <a:r>
              <a:rPr lang="en-GB" sz="2000" b="1" dirty="0">
                <a:solidFill>
                  <a:schemeClr val="lt1"/>
                </a:solidFill>
              </a:rPr>
              <a:t>Hotel Booking data set has 32 columns in total. Few columns which are not found significant are dropped. Let’s look at the other columns in detail.</a:t>
            </a:r>
            <a:endParaRPr sz="2000" b="1" dirty="0">
              <a:solidFill>
                <a:schemeClr val="lt1"/>
              </a:solidFill>
            </a:endParaRPr>
          </a:p>
        </p:txBody>
      </p:sp>
      <p:sp>
        <p:nvSpPr>
          <p:cNvPr id="234" name="Google Shape;234;p9"/>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6</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7000">
        <p:pull/>
      </p:transition>
    </mc:Choice>
    <mc:Fallback>
      <p:transition spd="slow" advClick="0" advTm="7000">
        <p:pull/>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145"/>
        <p:cNvGrpSpPr/>
        <p:nvPr/>
      </p:nvGrpSpPr>
      <p:grpSpPr>
        <a:xfrm>
          <a:off x="0" y="0"/>
          <a:ext cx="0" cy="0"/>
          <a:chOff x="0" y="0"/>
          <a:chExt cx="0" cy="0"/>
        </a:xfrm>
      </p:grpSpPr>
      <p:sp>
        <p:nvSpPr>
          <p:cNvPr id="146" name="Google Shape;146;p8"/>
          <p:cNvSpPr txBox="1">
            <a:spLocks noGrp="1"/>
          </p:cNvSpPr>
          <p:nvPr>
            <p:ph type="title"/>
          </p:nvPr>
        </p:nvSpPr>
        <p:spPr>
          <a:xfrm>
            <a:off x="552224" y="276055"/>
            <a:ext cx="15095400" cy="721837"/>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GB" b="1" dirty="0"/>
              <a:t>                                                       </a:t>
            </a:r>
            <a:r>
              <a:rPr lang="en-GB" b="1" u="sng" dirty="0"/>
              <a:t>Columns used in Analysis</a:t>
            </a:r>
            <a:endParaRPr b="1" u="sng" dirty="0"/>
          </a:p>
        </p:txBody>
      </p:sp>
      <p:grpSp>
        <p:nvGrpSpPr>
          <p:cNvPr id="147" name="Google Shape;147;p8"/>
          <p:cNvGrpSpPr/>
          <p:nvPr/>
        </p:nvGrpSpPr>
        <p:grpSpPr>
          <a:xfrm>
            <a:off x="313235" y="1331788"/>
            <a:ext cx="14691238" cy="5483061"/>
            <a:chOff x="110136" y="1716252"/>
            <a:chExt cx="11969953" cy="4779558"/>
          </a:xfrm>
        </p:grpSpPr>
        <p:grpSp>
          <p:nvGrpSpPr>
            <p:cNvPr id="148" name="Google Shape;148;p8"/>
            <p:cNvGrpSpPr/>
            <p:nvPr/>
          </p:nvGrpSpPr>
          <p:grpSpPr>
            <a:xfrm>
              <a:off x="4786073" y="1765971"/>
              <a:ext cx="4076622" cy="4686160"/>
              <a:chOff x="5090873" y="1765971"/>
              <a:chExt cx="4076622" cy="4686160"/>
            </a:xfrm>
          </p:grpSpPr>
          <p:sp>
            <p:nvSpPr>
              <p:cNvPr id="149" name="Google Shape;149;p8"/>
              <p:cNvSpPr/>
              <p:nvPr/>
            </p:nvSpPr>
            <p:spPr>
              <a:xfrm>
                <a:off x="5090873" y="4081688"/>
                <a:ext cx="3369769" cy="45719"/>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0" name="Google Shape;150;p8"/>
              <p:cNvSpPr/>
              <p:nvPr/>
            </p:nvSpPr>
            <p:spPr>
              <a:xfrm>
                <a:off x="8414901" y="1806018"/>
                <a:ext cx="53098" cy="4607664"/>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1" name="Google Shape;151;p8"/>
              <p:cNvSpPr/>
              <p:nvPr/>
            </p:nvSpPr>
            <p:spPr>
              <a:xfrm>
                <a:off x="9090077" y="2596958"/>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2" name="Google Shape;152;p8"/>
              <p:cNvSpPr/>
              <p:nvPr/>
            </p:nvSpPr>
            <p:spPr>
              <a:xfrm>
                <a:off x="8424282" y="2637005"/>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3" name="Google Shape;153;p8"/>
              <p:cNvSpPr/>
              <p:nvPr/>
            </p:nvSpPr>
            <p:spPr>
              <a:xfrm>
                <a:off x="9089592" y="3016834"/>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4" name="Google Shape;154;p8"/>
              <p:cNvSpPr/>
              <p:nvPr/>
            </p:nvSpPr>
            <p:spPr>
              <a:xfrm>
                <a:off x="8423797" y="3056881"/>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5" name="Google Shape;155;p8"/>
              <p:cNvSpPr/>
              <p:nvPr/>
            </p:nvSpPr>
            <p:spPr>
              <a:xfrm>
                <a:off x="9088416" y="3429300"/>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6" name="Google Shape;156;p8"/>
              <p:cNvSpPr/>
              <p:nvPr/>
            </p:nvSpPr>
            <p:spPr>
              <a:xfrm>
                <a:off x="8422621" y="3469347"/>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7" name="Google Shape;157;p8"/>
              <p:cNvSpPr/>
              <p:nvPr/>
            </p:nvSpPr>
            <p:spPr>
              <a:xfrm>
                <a:off x="9088415" y="3837262"/>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8" name="Google Shape;158;p8"/>
              <p:cNvSpPr/>
              <p:nvPr/>
            </p:nvSpPr>
            <p:spPr>
              <a:xfrm>
                <a:off x="8422620" y="3877309"/>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59" name="Google Shape;159;p8"/>
              <p:cNvSpPr/>
              <p:nvPr/>
            </p:nvSpPr>
            <p:spPr>
              <a:xfrm>
                <a:off x="9088411" y="4247766"/>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0" name="Google Shape;160;p8"/>
              <p:cNvSpPr/>
              <p:nvPr/>
            </p:nvSpPr>
            <p:spPr>
              <a:xfrm>
                <a:off x="8422616" y="4287813"/>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1" name="Google Shape;161;p8"/>
              <p:cNvSpPr/>
              <p:nvPr/>
            </p:nvSpPr>
            <p:spPr>
              <a:xfrm>
                <a:off x="9086745" y="4666273"/>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2" name="Google Shape;162;p8"/>
              <p:cNvSpPr/>
              <p:nvPr/>
            </p:nvSpPr>
            <p:spPr>
              <a:xfrm>
                <a:off x="8420950" y="4706320"/>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3" name="Google Shape;163;p8"/>
              <p:cNvSpPr/>
              <p:nvPr/>
            </p:nvSpPr>
            <p:spPr>
              <a:xfrm>
                <a:off x="9086750" y="5087728"/>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4" name="Google Shape;164;p8"/>
              <p:cNvSpPr/>
              <p:nvPr/>
            </p:nvSpPr>
            <p:spPr>
              <a:xfrm>
                <a:off x="8420955" y="5127775"/>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5" name="Google Shape;165;p8"/>
              <p:cNvSpPr/>
              <p:nvPr/>
            </p:nvSpPr>
            <p:spPr>
              <a:xfrm>
                <a:off x="9086749" y="5503310"/>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6" name="Google Shape;166;p8"/>
              <p:cNvSpPr/>
              <p:nvPr/>
            </p:nvSpPr>
            <p:spPr>
              <a:xfrm>
                <a:off x="8420954" y="5543357"/>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7" name="Google Shape;167;p8"/>
              <p:cNvSpPr/>
              <p:nvPr/>
            </p:nvSpPr>
            <p:spPr>
              <a:xfrm>
                <a:off x="9089139" y="5916403"/>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8" name="Google Shape;168;p8"/>
              <p:cNvSpPr/>
              <p:nvPr/>
            </p:nvSpPr>
            <p:spPr>
              <a:xfrm>
                <a:off x="8423344" y="5956450"/>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69" name="Google Shape;169;p8"/>
              <p:cNvSpPr/>
              <p:nvPr/>
            </p:nvSpPr>
            <p:spPr>
              <a:xfrm>
                <a:off x="9089138" y="6331985"/>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0" name="Google Shape;170;p8"/>
              <p:cNvSpPr/>
              <p:nvPr/>
            </p:nvSpPr>
            <p:spPr>
              <a:xfrm>
                <a:off x="8423343" y="6372032"/>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1" name="Google Shape;171;p8"/>
              <p:cNvSpPr/>
              <p:nvPr/>
            </p:nvSpPr>
            <p:spPr>
              <a:xfrm>
                <a:off x="9089139" y="1765971"/>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2" name="Google Shape;172;p8"/>
              <p:cNvSpPr/>
              <p:nvPr/>
            </p:nvSpPr>
            <p:spPr>
              <a:xfrm>
                <a:off x="8423344" y="1806018"/>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3" name="Google Shape;173;p8"/>
              <p:cNvSpPr/>
              <p:nvPr/>
            </p:nvSpPr>
            <p:spPr>
              <a:xfrm>
                <a:off x="9089138" y="2181553"/>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74" name="Google Shape;174;p8"/>
              <p:cNvSpPr/>
              <p:nvPr/>
            </p:nvSpPr>
            <p:spPr>
              <a:xfrm>
                <a:off x="8423343" y="2221600"/>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grpSp>
          <p:nvGrpSpPr>
            <p:cNvPr id="175" name="Google Shape;175;p8"/>
            <p:cNvGrpSpPr/>
            <p:nvPr/>
          </p:nvGrpSpPr>
          <p:grpSpPr>
            <a:xfrm>
              <a:off x="8865081" y="1724333"/>
              <a:ext cx="3215008" cy="4771477"/>
              <a:chOff x="9169881" y="1724333"/>
              <a:chExt cx="3215008" cy="4771477"/>
            </a:xfrm>
          </p:grpSpPr>
          <p:sp>
            <p:nvSpPr>
              <p:cNvPr id="176" name="Google Shape;176;p8"/>
              <p:cNvSpPr/>
              <p:nvPr/>
            </p:nvSpPr>
            <p:spPr>
              <a:xfrm>
                <a:off x="9173060" y="2552118"/>
                <a:ext cx="2792721"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Arrival Day of Month</a:t>
                </a:r>
                <a:endParaRPr dirty="0">
                  <a:solidFill>
                    <a:schemeClr val="bg1"/>
                  </a:solidFill>
                </a:endParaRPr>
              </a:p>
            </p:txBody>
          </p:sp>
          <p:sp>
            <p:nvSpPr>
              <p:cNvPr id="177" name="Google Shape;177;p8"/>
              <p:cNvSpPr/>
              <p:nvPr/>
            </p:nvSpPr>
            <p:spPr>
              <a:xfrm>
                <a:off x="9169884" y="4203116"/>
                <a:ext cx="2583966"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Country</a:t>
                </a:r>
                <a:endParaRPr dirty="0">
                  <a:solidFill>
                    <a:schemeClr val="bg1"/>
                  </a:solidFill>
                </a:endParaRPr>
              </a:p>
            </p:txBody>
          </p:sp>
          <p:sp>
            <p:nvSpPr>
              <p:cNvPr id="178" name="Google Shape;178;p8"/>
              <p:cNvSpPr/>
              <p:nvPr/>
            </p:nvSpPr>
            <p:spPr>
              <a:xfrm>
                <a:off x="9169884" y="4622218"/>
                <a:ext cx="2731604"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Lead Time</a:t>
                </a:r>
                <a:endParaRPr dirty="0">
                  <a:solidFill>
                    <a:schemeClr val="bg1"/>
                  </a:solidFill>
                </a:endParaRPr>
              </a:p>
            </p:txBody>
          </p:sp>
          <p:sp>
            <p:nvSpPr>
              <p:cNvPr id="179" name="Google Shape;179;p8"/>
              <p:cNvSpPr/>
              <p:nvPr/>
            </p:nvSpPr>
            <p:spPr>
              <a:xfrm>
                <a:off x="9169884" y="3387142"/>
                <a:ext cx="2092569"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ADR</a:t>
                </a:r>
                <a:endParaRPr dirty="0">
                  <a:solidFill>
                    <a:schemeClr val="bg1"/>
                  </a:solidFill>
                </a:endParaRPr>
              </a:p>
            </p:txBody>
          </p:sp>
          <p:sp>
            <p:nvSpPr>
              <p:cNvPr id="180" name="Google Shape;180;p8"/>
              <p:cNvSpPr/>
              <p:nvPr/>
            </p:nvSpPr>
            <p:spPr>
              <a:xfrm>
                <a:off x="9169884" y="3793542"/>
                <a:ext cx="2092569"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Agent</a:t>
                </a:r>
                <a:endParaRPr dirty="0">
                  <a:solidFill>
                    <a:schemeClr val="bg1"/>
                  </a:solidFill>
                </a:endParaRPr>
              </a:p>
            </p:txBody>
          </p:sp>
          <p:sp>
            <p:nvSpPr>
              <p:cNvPr id="181" name="Google Shape;181;p8"/>
              <p:cNvSpPr/>
              <p:nvPr/>
            </p:nvSpPr>
            <p:spPr>
              <a:xfrm>
                <a:off x="9173060" y="2974394"/>
                <a:ext cx="2092569"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Is Cancelled</a:t>
                </a:r>
                <a:endParaRPr dirty="0">
                  <a:solidFill>
                    <a:schemeClr val="bg1"/>
                  </a:solidFill>
                </a:endParaRPr>
              </a:p>
            </p:txBody>
          </p:sp>
          <p:sp>
            <p:nvSpPr>
              <p:cNvPr id="182" name="Google Shape;182;p8"/>
              <p:cNvSpPr/>
              <p:nvPr/>
            </p:nvSpPr>
            <p:spPr>
              <a:xfrm>
                <a:off x="9169881" y="5046090"/>
                <a:ext cx="3212619"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Market Segment</a:t>
                </a:r>
                <a:endParaRPr sz="1400" b="1" i="0" u="none" strike="noStrike" cap="none" dirty="0">
                  <a:solidFill>
                    <a:schemeClr val="bg1"/>
                  </a:solidFill>
                  <a:latin typeface="Arial"/>
                  <a:ea typeface="Arial"/>
                  <a:cs typeface="Arial"/>
                  <a:sym typeface="Arial"/>
                </a:endParaRPr>
              </a:p>
            </p:txBody>
          </p:sp>
          <p:sp>
            <p:nvSpPr>
              <p:cNvPr id="183" name="Google Shape;183;p8"/>
              <p:cNvSpPr/>
              <p:nvPr/>
            </p:nvSpPr>
            <p:spPr>
              <a:xfrm>
                <a:off x="9169881" y="5460429"/>
                <a:ext cx="2553013"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Is Repeated Guest</a:t>
                </a:r>
                <a:endParaRPr dirty="0">
                  <a:solidFill>
                    <a:schemeClr val="bg1"/>
                  </a:solidFill>
                </a:endParaRPr>
              </a:p>
            </p:txBody>
          </p:sp>
          <p:sp>
            <p:nvSpPr>
              <p:cNvPr id="184" name="Google Shape;184;p8"/>
              <p:cNvSpPr/>
              <p:nvPr/>
            </p:nvSpPr>
            <p:spPr>
              <a:xfrm>
                <a:off x="9172270" y="5874765"/>
                <a:ext cx="3212619"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Reservation Status</a:t>
                </a:r>
                <a:endParaRPr dirty="0">
                  <a:solidFill>
                    <a:schemeClr val="bg1"/>
                  </a:solidFill>
                </a:endParaRPr>
              </a:p>
            </p:txBody>
          </p:sp>
          <p:sp>
            <p:nvSpPr>
              <p:cNvPr id="185" name="Google Shape;185;p8"/>
              <p:cNvSpPr/>
              <p:nvPr/>
            </p:nvSpPr>
            <p:spPr>
              <a:xfrm>
                <a:off x="9172270" y="6289104"/>
                <a:ext cx="2956230"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Reserved Room Type</a:t>
                </a:r>
                <a:endParaRPr dirty="0">
                  <a:solidFill>
                    <a:schemeClr val="bg1"/>
                  </a:solidFill>
                </a:endParaRPr>
              </a:p>
            </p:txBody>
          </p:sp>
          <p:sp>
            <p:nvSpPr>
              <p:cNvPr id="186" name="Google Shape;186;p8"/>
              <p:cNvSpPr/>
              <p:nvPr/>
            </p:nvSpPr>
            <p:spPr>
              <a:xfrm>
                <a:off x="9172270" y="1724333"/>
                <a:ext cx="3212619"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1800" b="1" i="0" u="none" strike="noStrike" cap="none" dirty="0">
                    <a:solidFill>
                      <a:schemeClr val="bg1"/>
                    </a:solidFill>
                    <a:latin typeface="Arial"/>
                    <a:ea typeface="Arial"/>
                    <a:cs typeface="Arial"/>
                    <a:sym typeface="Arial"/>
                  </a:rPr>
                  <a:t>Total Number of Rows in Data</a:t>
                </a:r>
                <a:endParaRPr dirty="0">
                  <a:solidFill>
                    <a:schemeClr val="bg1"/>
                  </a:solidFill>
                </a:endParaRPr>
              </a:p>
            </p:txBody>
          </p:sp>
          <p:sp>
            <p:nvSpPr>
              <p:cNvPr id="187" name="Google Shape;187;p8"/>
              <p:cNvSpPr/>
              <p:nvPr/>
            </p:nvSpPr>
            <p:spPr>
              <a:xfrm>
                <a:off x="9172270" y="2138672"/>
                <a:ext cx="3076881" cy="20670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Total Number of Columns</a:t>
                </a:r>
                <a:endParaRPr dirty="0">
                  <a:solidFill>
                    <a:schemeClr val="bg1"/>
                  </a:solidFill>
                </a:endParaRPr>
              </a:p>
            </p:txBody>
          </p:sp>
        </p:grpSp>
        <p:grpSp>
          <p:nvGrpSpPr>
            <p:cNvPr id="188" name="Google Shape;188;p8"/>
            <p:cNvGrpSpPr/>
            <p:nvPr/>
          </p:nvGrpSpPr>
          <p:grpSpPr>
            <a:xfrm rot="10800000">
              <a:off x="3337110" y="1757895"/>
              <a:ext cx="4076622" cy="4686160"/>
              <a:chOff x="5090873" y="1765971"/>
              <a:chExt cx="4076622" cy="4686160"/>
            </a:xfrm>
          </p:grpSpPr>
          <p:sp>
            <p:nvSpPr>
              <p:cNvPr id="189" name="Google Shape;189;p8"/>
              <p:cNvSpPr/>
              <p:nvPr/>
            </p:nvSpPr>
            <p:spPr>
              <a:xfrm>
                <a:off x="5090873" y="4081688"/>
                <a:ext cx="3369769" cy="45719"/>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0" name="Google Shape;190;p8"/>
              <p:cNvSpPr/>
              <p:nvPr/>
            </p:nvSpPr>
            <p:spPr>
              <a:xfrm>
                <a:off x="8414901" y="1806018"/>
                <a:ext cx="53098" cy="4607664"/>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bg1"/>
                  </a:solidFill>
                  <a:latin typeface="Arial"/>
                  <a:ea typeface="Arial"/>
                  <a:cs typeface="Arial"/>
                  <a:sym typeface="Arial"/>
                </a:endParaRPr>
              </a:p>
            </p:txBody>
          </p:sp>
          <p:sp>
            <p:nvSpPr>
              <p:cNvPr id="191" name="Google Shape;191;p8"/>
              <p:cNvSpPr/>
              <p:nvPr/>
            </p:nvSpPr>
            <p:spPr>
              <a:xfrm>
                <a:off x="9090077" y="2596958"/>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2" name="Google Shape;192;p8"/>
              <p:cNvSpPr/>
              <p:nvPr/>
            </p:nvSpPr>
            <p:spPr>
              <a:xfrm>
                <a:off x="8424282" y="2637005"/>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8"/>
              <p:cNvSpPr/>
              <p:nvPr/>
            </p:nvSpPr>
            <p:spPr>
              <a:xfrm>
                <a:off x="9089592" y="3016834"/>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4" name="Google Shape;194;p8"/>
              <p:cNvSpPr/>
              <p:nvPr/>
            </p:nvSpPr>
            <p:spPr>
              <a:xfrm>
                <a:off x="8423797" y="3056881"/>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5" name="Google Shape;195;p8"/>
              <p:cNvSpPr/>
              <p:nvPr/>
            </p:nvSpPr>
            <p:spPr>
              <a:xfrm>
                <a:off x="9088416" y="3429300"/>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6" name="Google Shape;196;p8"/>
              <p:cNvSpPr/>
              <p:nvPr/>
            </p:nvSpPr>
            <p:spPr>
              <a:xfrm>
                <a:off x="8422621" y="3469347"/>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7" name="Google Shape;197;p8"/>
              <p:cNvSpPr/>
              <p:nvPr/>
            </p:nvSpPr>
            <p:spPr>
              <a:xfrm>
                <a:off x="9088415" y="3837262"/>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8" name="Google Shape;198;p8"/>
              <p:cNvSpPr/>
              <p:nvPr/>
            </p:nvSpPr>
            <p:spPr>
              <a:xfrm>
                <a:off x="8422620" y="3877309"/>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9" name="Google Shape;199;p8"/>
              <p:cNvSpPr/>
              <p:nvPr/>
            </p:nvSpPr>
            <p:spPr>
              <a:xfrm>
                <a:off x="9088411" y="4247766"/>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0" name="Google Shape;200;p8"/>
              <p:cNvSpPr/>
              <p:nvPr/>
            </p:nvSpPr>
            <p:spPr>
              <a:xfrm>
                <a:off x="8422616" y="4287813"/>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1" name="Google Shape;201;p8"/>
              <p:cNvSpPr/>
              <p:nvPr/>
            </p:nvSpPr>
            <p:spPr>
              <a:xfrm>
                <a:off x="9086745" y="4666273"/>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2" name="Google Shape;202;p8"/>
              <p:cNvSpPr/>
              <p:nvPr/>
            </p:nvSpPr>
            <p:spPr>
              <a:xfrm>
                <a:off x="8420950" y="4706320"/>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3" name="Google Shape;203;p8"/>
              <p:cNvSpPr/>
              <p:nvPr/>
            </p:nvSpPr>
            <p:spPr>
              <a:xfrm>
                <a:off x="9086750" y="5087728"/>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4" name="Google Shape;204;p8"/>
              <p:cNvSpPr/>
              <p:nvPr/>
            </p:nvSpPr>
            <p:spPr>
              <a:xfrm>
                <a:off x="8420955" y="5127775"/>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5" name="Google Shape;205;p8"/>
              <p:cNvSpPr/>
              <p:nvPr/>
            </p:nvSpPr>
            <p:spPr>
              <a:xfrm>
                <a:off x="9086749" y="5503310"/>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6" name="Google Shape;206;p8"/>
              <p:cNvSpPr/>
              <p:nvPr/>
            </p:nvSpPr>
            <p:spPr>
              <a:xfrm>
                <a:off x="8420954" y="5543357"/>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7" name="Google Shape;207;p8"/>
              <p:cNvSpPr/>
              <p:nvPr/>
            </p:nvSpPr>
            <p:spPr>
              <a:xfrm>
                <a:off x="9089139" y="5916403"/>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08" name="Google Shape;208;p8"/>
              <p:cNvSpPr/>
              <p:nvPr/>
            </p:nvSpPr>
            <p:spPr>
              <a:xfrm>
                <a:off x="8423344" y="5956450"/>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bg1"/>
                  </a:solidFill>
                  <a:latin typeface="Arial"/>
                  <a:ea typeface="Arial"/>
                  <a:cs typeface="Arial"/>
                  <a:sym typeface="Arial"/>
                </a:endParaRPr>
              </a:p>
            </p:txBody>
          </p:sp>
          <p:sp>
            <p:nvSpPr>
              <p:cNvPr id="209" name="Google Shape;209;p8"/>
              <p:cNvSpPr/>
              <p:nvPr/>
            </p:nvSpPr>
            <p:spPr>
              <a:xfrm>
                <a:off x="9089138" y="6331985"/>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0" name="Google Shape;210;p8"/>
              <p:cNvSpPr/>
              <p:nvPr/>
            </p:nvSpPr>
            <p:spPr>
              <a:xfrm>
                <a:off x="8423343" y="6372032"/>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1" name="Google Shape;211;p8"/>
              <p:cNvSpPr/>
              <p:nvPr/>
            </p:nvSpPr>
            <p:spPr>
              <a:xfrm>
                <a:off x="9089139" y="1765971"/>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2" name="Google Shape;212;p8"/>
              <p:cNvSpPr/>
              <p:nvPr/>
            </p:nvSpPr>
            <p:spPr>
              <a:xfrm>
                <a:off x="8423344" y="1806018"/>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3" name="Google Shape;213;p8"/>
              <p:cNvSpPr/>
              <p:nvPr/>
            </p:nvSpPr>
            <p:spPr>
              <a:xfrm>
                <a:off x="9089138" y="2181553"/>
                <a:ext cx="77418" cy="120146"/>
              </a:xfrm>
              <a:prstGeom prst="ellipse">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14" name="Google Shape;214;p8"/>
              <p:cNvSpPr/>
              <p:nvPr/>
            </p:nvSpPr>
            <p:spPr>
              <a:xfrm>
                <a:off x="8423343" y="2221600"/>
                <a:ext cx="691602" cy="41650"/>
              </a:xfrm>
              <a:prstGeom prst="rect">
                <a:avLst/>
              </a:prstGeom>
              <a:solidFill>
                <a:srgbClr val="00B0F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sp>
          <p:nvSpPr>
            <p:cNvPr id="215" name="Google Shape;215;p8"/>
            <p:cNvSpPr/>
            <p:nvPr/>
          </p:nvSpPr>
          <p:spPr>
            <a:xfrm>
              <a:off x="119426" y="2545610"/>
              <a:ext cx="3218229"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Days in waiting List</a:t>
              </a:r>
              <a:endParaRPr dirty="0">
                <a:solidFill>
                  <a:schemeClr val="bg1"/>
                </a:solidFill>
              </a:endParaRPr>
            </a:p>
          </p:txBody>
        </p:sp>
        <p:sp>
          <p:nvSpPr>
            <p:cNvPr id="216" name="Google Shape;216;p8"/>
            <p:cNvSpPr/>
            <p:nvPr/>
          </p:nvSpPr>
          <p:spPr>
            <a:xfrm>
              <a:off x="110138" y="4195035"/>
              <a:ext cx="3227907"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Children</a:t>
              </a:r>
              <a:r>
                <a:rPr lang="en-GB" sz="2000" b="1" i="0" u="none" strike="noStrike" cap="none" dirty="0">
                  <a:solidFill>
                    <a:srgbClr val="00B0F0"/>
                  </a:solidFill>
                  <a:latin typeface="Arial"/>
                  <a:ea typeface="Arial"/>
                  <a:cs typeface="Arial"/>
                  <a:sym typeface="Arial"/>
                </a:rPr>
                <a:t> </a:t>
              </a:r>
              <a:endParaRPr dirty="0"/>
            </a:p>
          </p:txBody>
        </p:sp>
        <p:sp>
          <p:nvSpPr>
            <p:cNvPr id="217" name="Google Shape;217;p8"/>
            <p:cNvSpPr/>
            <p:nvPr/>
          </p:nvSpPr>
          <p:spPr>
            <a:xfrm>
              <a:off x="110138" y="4614137"/>
              <a:ext cx="3220911"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Adults</a:t>
              </a:r>
              <a:endParaRPr dirty="0">
                <a:solidFill>
                  <a:schemeClr val="bg1"/>
                </a:solidFill>
              </a:endParaRPr>
            </a:p>
          </p:txBody>
        </p:sp>
        <p:sp>
          <p:nvSpPr>
            <p:cNvPr id="218" name="Google Shape;218;p8"/>
            <p:cNvSpPr/>
            <p:nvPr/>
          </p:nvSpPr>
          <p:spPr>
            <a:xfrm>
              <a:off x="110139" y="3379061"/>
              <a:ext cx="3221405"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Hotel</a:t>
              </a:r>
              <a:endParaRPr dirty="0">
                <a:solidFill>
                  <a:schemeClr val="bg1"/>
                </a:solidFill>
              </a:endParaRPr>
            </a:p>
          </p:txBody>
        </p:sp>
        <p:sp>
          <p:nvSpPr>
            <p:cNvPr id="219" name="Google Shape;219;p8"/>
            <p:cNvSpPr/>
            <p:nvPr/>
          </p:nvSpPr>
          <p:spPr>
            <a:xfrm>
              <a:off x="110139" y="3785461"/>
              <a:ext cx="3227908"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Babies</a:t>
              </a:r>
              <a:endParaRPr dirty="0">
                <a:solidFill>
                  <a:schemeClr val="bg1"/>
                </a:solidFill>
              </a:endParaRPr>
            </a:p>
          </p:txBody>
        </p:sp>
        <p:sp>
          <p:nvSpPr>
            <p:cNvPr id="220" name="Google Shape;220;p8"/>
            <p:cNvSpPr/>
            <p:nvPr/>
          </p:nvSpPr>
          <p:spPr>
            <a:xfrm>
              <a:off x="113315" y="2966313"/>
              <a:ext cx="3224732"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Customer Type</a:t>
              </a:r>
              <a:endParaRPr dirty="0">
                <a:solidFill>
                  <a:schemeClr val="bg1"/>
                </a:solidFill>
              </a:endParaRPr>
            </a:p>
          </p:txBody>
        </p:sp>
        <p:sp>
          <p:nvSpPr>
            <p:cNvPr id="221" name="Google Shape;221;p8"/>
            <p:cNvSpPr/>
            <p:nvPr/>
          </p:nvSpPr>
          <p:spPr>
            <a:xfrm>
              <a:off x="110136" y="5038009"/>
              <a:ext cx="3212619"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Deposit Type</a:t>
              </a:r>
              <a:endParaRPr dirty="0">
                <a:solidFill>
                  <a:schemeClr val="bg1"/>
                </a:solidFill>
              </a:endParaRPr>
            </a:p>
          </p:txBody>
        </p:sp>
        <p:sp>
          <p:nvSpPr>
            <p:cNvPr id="222" name="Google Shape;222;p8"/>
            <p:cNvSpPr/>
            <p:nvPr/>
          </p:nvSpPr>
          <p:spPr>
            <a:xfrm>
              <a:off x="110136" y="5452348"/>
              <a:ext cx="3224584"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Arrival date Year</a:t>
              </a:r>
              <a:endParaRPr dirty="0">
                <a:solidFill>
                  <a:schemeClr val="bg1"/>
                </a:solidFill>
              </a:endParaRPr>
            </a:p>
          </p:txBody>
        </p:sp>
        <p:sp>
          <p:nvSpPr>
            <p:cNvPr id="223" name="Google Shape;223;p8"/>
            <p:cNvSpPr/>
            <p:nvPr/>
          </p:nvSpPr>
          <p:spPr>
            <a:xfrm>
              <a:off x="112525" y="5866684"/>
              <a:ext cx="3225520"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Arrival date Month</a:t>
              </a:r>
              <a:endParaRPr dirty="0">
                <a:solidFill>
                  <a:schemeClr val="bg1"/>
                </a:solidFill>
              </a:endParaRPr>
            </a:p>
          </p:txBody>
        </p:sp>
        <p:sp>
          <p:nvSpPr>
            <p:cNvPr id="224" name="Google Shape;224;p8"/>
            <p:cNvSpPr/>
            <p:nvPr/>
          </p:nvSpPr>
          <p:spPr>
            <a:xfrm>
              <a:off x="112525" y="6281023"/>
              <a:ext cx="3225520"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Booking Changed</a:t>
              </a:r>
              <a:endParaRPr dirty="0">
                <a:solidFill>
                  <a:schemeClr val="bg1"/>
                </a:solidFill>
              </a:endParaRPr>
            </a:p>
          </p:txBody>
        </p:sp>
        <p:sp>
          <p:nvSpPr>
            <p:cNvPr id="225" name="Google Shape;225;p8"/>
            <p:cNvSpPr/>
            <p:nvPr/>
          </p:nvSpPr>
          <p:spPr>
            <a:xfrm>
              <a:off x="112525" y="1716252"/>
              <a:ext cx="3212619"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1800" b="1" i="0" u="none" strike="noStrike" cap="none" dirty="0">
                  <a:solidFill>
                    <a:schemeClr val="bg1"/>
                  </a:solidFill>
                  <a:latin typeface="Arial"/>
                  <a:ea typeface="Arial"/>
                  <a:cs typeface="Arial"/>
                  <a:sym typeface="Arial"/>
                </a:rPr>
                <a:t>Previous Booking not Cancelled</a:t>
              </a:r>
              <a:endParaRPr sz="1800" dirty="0">
                <a:solidFill>
                  <a:schemeClr val="bg1"/>
                </a:solidFill>
              </a:endParaRPr>
            </a:p>
          </p:txBody>
        </p:sp>
        <p:sp>
          <p:nvSpPr>
            <p:cNvPr id="226" name="Google Shape;226;p8"/>
            <p:cNvSpPr/>
            <p:nvPr/>
          </p:nvSpPr>
          <p:spPr>
            <a:xfrm>
              <a:off x="112525" y="2130591"/>
              <a:ext cx="3212619" cy="206706"/>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None/>
              </a:pPr>
              <a:r>
                <a:rPr lang="en-GB" sz="2000" b="1" i="0" u="none" strike="noStrike" cap="none" dirty="0">
                  <a:solidFill>
                    <a:schemeClr val="bg1"/>
                  </a:solidFill>
                  <a:latin typeface="Arial"/>
                  <a:ea typeface="Arial"/>
                  <a:cs typeface="Arial"/>
                  <a:sym typeface="Arial"/>
                </a:rPr>
                <a:t>Previous Cancellations</a:t>
              </a:r>
              <a:endParaRPr dirty="0">
                <a:solidFill>
                  <a:schemeClr val="bg1"/>
                </a:solidFill>
              </a:endParaRPr>
            </a:p>
          </p:txBody>
        </p:sp>
        <p:sp>
          <p:nvSpPr>
            <p:cNvPr id="227" name="Google Shape;227;p8"/>
            <p:cNvSpPr/>
            <p:nvPr/>
          </p:nvSpPr>
          <p:spPr>
            <a:xfrm>
              <a:off x="4702460" y="3450492"/>
              <a:ext cx="2794939" cy="1274886"/>
            </a:xfrm>
            <a:prstGeom prst="rect">
              <a:avLst/>
            </a:prstGeom>
          </p:spPr>
          <p:txBody>
            <a:bodyPr>
              <a:prstTxWarp prst="textPlain">
                <a:avLst/>
              </a:prstTxWarp>
            </a:bodyPr>
            <a:lstStyle/>
            <a:p>
              <a:pPr lvl="0" algn="ctr"/>
              <a:r>
                <a:rPr b="1" i="0" dirty="0">
                  <a:ln>
                    <a:noFill/>
                  </a:ln>
                  <a:solidFill>
                    <a:schemeClr val="dk1"/>
                  </a:solidFill>
                  <a:latin typeface="Arial"/>
                </a:rPr>
                <a:t>Hotel Booking</a:t>
              </a:r>
              <a:br>
                <a:rPr b="1" i="0" dirty="0">
                  <a:ln>
                    <a:noFill/>
                  </a:ln>
                  <a:solidFill>
                    <a:schemeClr val="dk1"/>
                  </a:solidFill>
                  <a:latin typeface="Arial"/>
                </a:rPr>
              </a:br>
              <a:r>
                <a:rPr b="1" i="0" dirty="0">
                  <a:ln>
                    <a:noFill/>
                  </a:ln>
                  <a:solidFill>
                    <a:schemeClr val="dk1"/>
                  </a:solidFill>
                  <a:latin typeface="Arial"/>
                </a:rPr>
                <a:t>Analysis</a:t>
              </a:r>
            </a:p>
          </p:txBody>
        </p:sp>
      </p:grpSp>
    </p:spTree>
  </p:cSld>
  <p:clrMapOvr>
    <a:masterClrMapping/>
  </p:clrMapOvr>
  <mc:AlternateContent xmlns:mc="http://schemas.openxmlformats.org/markup-compatibility/2006">
    <mc:Choice xmlns:p14="http://schemas.microsoft.com/office/powerpoint/2010/main" Requires="p14">
      <p:transition spd="slow" p14:dur="2000" advClick="0" advTm="27000">
        <p:pull/>
      </p:transition>
    </mc:Choice>
    <mc:Fallback>
      <p:transition spd="slow" advClick="0" advTm="27000">
        <p:pull/>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132"/>
        <p:cNvGrpSpPr/>
        <p:nvPr/>
      </p:nvGrpSpPr>
      <p:grpSpPr>
        <a:xfrm>
          <a:off x="0" y="0"/>
          <a:ext cx="0" cy="0"/>
          <a:chOff x="0" y="0"/>
          <a:chExt cx="0" cy="0"/>
        </a:xfrm>
      </p:grpSpPr>
      <p:sp>
        <p:nvSpPr>
          <p:cNvPr id="133" name="Google Shape;133;p6"/>
          <p:cNvSpPr txBox="1">
            <a:spLocks noGrp="1"/>
          </p:cNvSpPr>
          <p:nvPr>
            <p:ph type="body" idx="1"/>
          </p:nvPr>
        </p:nvSpPr>
        <p:spPr>
          <a:xfrm>
            <a:off x="588625" y="1423825"/>
            <a:ext cx="14134800" cy="5213700"/>
          </a:xfrm>
          <a:prstGeom prst="rect">
            <a:avLst/>
          </a:prstGeom>
          <a:noFill/>
          <a:ln>
            <a:noFill/>
          </a:ln>
        </p:spPr>
        <p:txBody>
          <a:bodyPr spcFirstLastPara="1" wrap="square" lIns="91425" tIns="91425" rIns="91425" bIns="91425" anchor="t" anchorCtr="0">
            <a:noAutofit/>
          </a:bodyPr>
          <a:lstStyle/>
          <a:p>
            <a:pPr marL="457200" lvl="0" indent="-403860" algn="l" rtl="0">
              <a:lnSpc>
                <a:spcPct val="150000"/>
              </a:lnSpc>
              <a:spcBef>
                <a:spcPts val="0"/>
              </a:spcBef>
              <a:spcAft>
                <a:spcPts val="0"/>
              </a:spcAft>
              <a:buClr>
                <a:srgbClr val="001318"/>
              </a:buClr>
              <a:buSzPts val="1800"/>
              <a:buFont typeface="Noto Sans"/>
              <a:buChar char="➢"/>
            </a:pPr>
            <a:r>
              <a:rPr lang="en-GB" b="1" u="sng">
                <a:solidFill>
                  <a:srgbClr val="0000FF"/>
                </a:solidFill>
              </a:rPr>
              <a:t>hotel</a:t>
            </a:r>
            <a:r>
              <a:rPr lang="en-GB" b="1" u="sng">
                <a:solidFill>
                  <a:srgbClr val="00FFFF"/>
                </a:solidFill>
              </a:rPr>
              <a:t> </a:t>
            </a:r>
            <a:r>
              <a:rPr lang="en-GB">
                <a:solidFill>
                  <a:schemeClr val="lt1"/>
                </a:solidFill>
              </a:rPr>
              <a:t>- Name of hotel ( City or Resort)</a:t>
            </a:r>
            <a:endParaRPr>
              <a:solidFill>
                <a:schemeClr val="lt1"/>
              </a:solidFill>
            </a:endParaRPr>
          </a:p>
          <a:p>
            <a:pPr marL="457200" lvl="0" indent="-403860" algn="l" rtl="0">
              <a:lnSpc>
                <a:spcPct val="150000"/>
              </a:lnSpc>
              <a:spcBef>
                <a:spcPts val="0"/>
              </a:spcBef>
              <a:spcAft>
                <a:spcPts val="0"/>
              </a:spcAft>
              <a:buClr>
                <a:srgbClr val="001318"/>
              </a:buClr>
              <a:buSzPts val="1800"/>
              <a:buFont typeface="Noto Sans"/>
              <a:buChar char="➢"/>
            </a:pPr>
            <a:r>
              <a:rPr lang="en-GB" b="1" u="sng">
                <a:solidFill>
                  <a:srgbClr val="0000FF"/>
                </a:solidFill>
              </a:rPr>
              <a:t>is_canceled</a:t>
            </a:r>
            <a:r>
              <a:rPr lang="en-GB" b="1">
                <a:solidFill>
                  <a:srgbClr val="0000FF"/>
                </a:solidFill>
              </a:rPr>
              <a:t> </a:t>
            </a:r>
            <a:r>
              <a:rPr lang="en-GB">
                <a:solidFill>
                  <a:schemeClr val="lt1"/>
                </a:solidFill>
              </a:rPr>
              <a:t> - Whether the booking is canceled or not (0 for not canceled and 1 for canceled)</a:t>
            </a:r>
            <a:endParaRPr/>
          </a:p>
          <a:p>
            <a:pPr marL="457200" lvl="0" indent="-403860" algn="l" rtl="0">
              <a:lnSpc>
                <a:spcPct val="150000"/>
              </a:lnSpc>
              <a:spcBef>
                <a:spcPts val="0"/>
              </a:spcBef>
              <a:spcAft>
                <a:spcPts val="0"/>
              </a:spcAft>
              <a:buClr>
                <a:srgbClr val="001318"/>
              </a:buClr>
              <a:buSzPts val="1800"/>
              <a:buFont typeface="Noto Sans"/>
              <a:buChar char="➢"/>
            </a:pPr>
            <a:r>
              <a:rPr lang="en-GB" b="1" u="sng">
                <a:solidFill>
                  <a:srgbClr val="0000FF"/>
                </a:solidFill>
              </a:rPr>
              <a:t>lead_time </a:t>
            </a:r>
            <a:r>
              <a:rPr lang="en-GB">
                <a:solidFill>
                  <a:srgbClr val="0000FF"/>
                </a:solidFill>
              </a:rPr>
              <a:t> </a:t>
            </a:r>
            <a:r>
              <a:rPr lang="en-GB">
                <a:solidFill>
                  <a:schemeClr val="lt1"/>
                </a:solidFill>
              </a:rPr>
              <a:t>- time (in days) between booking transaction and actual arrival.</a:t>
            </a:r>
            <a:endParaRPr/>
          </a:p>
          <a:p>
            <a:pPr marL="457200" lvl="0" indent="-403860" algn="l" rtl="0">
              <a:lnSpc>
                <a:spcPct val="150000"/>
              </a:lnSpc>
              <a:spcBef>
                <a:spcPts val="0"/>
              </a:spcBef>
              <a:spcAft>
                <a:spcPts val="0"/>
              </a:spcAft>
              <a:buClr>
                <a:srgbClr val="001318"/>
              </a:buClr>
              <a:buSzPts val="1800"/>
              <a:buFont typeface="Noto Sans"/>
              <a:buChar char="➢"/>
            </a:pPr>
            <a:r>
              <a:rPr lang="en-GB" b="1" u="sng">
                <a:solidFill>
                  <a:srgbClr val="0000FF"/>
                </a:solidFill>
              </a:rPr>
              <a:t>arrival_date_year</a:t>
            </a:r>
            <a:r>
              <a:rPr lang="en-GB" b="1">
                <a:solidFill>
                  <a:srgbClr val="0000FF"/>
                </a:solidFill>
              </a:rPr>
              <a:t>  </a:t>
            </a:r>
            <a:r>
              <a:rPr lang="en-GB">
                <a:solidFill>
                  <a:schemeClr val="lt1"/>
                </a:solidFill>
              </a:rPr>
              <a:t>- Year of arrival</a:t>
            </a:r>
            <a:endParaRPr/>
          </a:p>
          <a:p>
            <a:pPr marL="457200" lvl="0" indent="-403860" algn="l" rtl="0">
              <a:lnSpc>
                <a:spcPct val="150000"/>
              </a:lnSpc>
              <a:spcBef>
                <a:spcPts val="0"/>
              </a:spcBef>
              <a:spcAft>
                <a:spcPts val="0"/>
              </a:spcAft>
              <a:buClr>
                <a:srgbClr val="001318"/>
              </a:buClr>
              <a:buSzPts val="1800"/>
              <a:buFont typeface="Noto Sans"/>
              <a:buChar char="➢"/>
            </a:pPr>
            <a:r>
              <a:rPr lang="en-GB" b="1" u="sng">
                <a:solidFill>
                  <a:srgbClr val="0000FF"/>
                </a:solidFill>
              </a:rPr>
              <a:t>arrival_date_month</a:t>
            </a:r>
            <a:r>
              <a:rPr lang="en-GB" b="1">
                <a:solidFill>
                  <a:srgbClr val="0000FF"/>
                </a:solidFill>
              </a:rPr>
              <a:t> </a:t>
            </a:r>
            <a:r>
              <a:rPr lang="en-GB">
                <a:solidFill>
                  <a:schemeClr val="lt1"/>
                </a:solidFill>
              </a:rPr>
              <a:t> - month of arrival</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adults </a:t>
            </a:r>
            <a:r>
              <a:rPr lang="en-GB">
                <a:solidFill>
                  <a:schemeClr val="lt1"/>
                </a:solidFill>
              </a:rPr>
              <a:t>- No. of adults in single booking record.</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children </a:t>
            </a:r>
            <a:r>
              <a:rPr lang="en-GB">
                <a:solidFill>
                  <a:schemeClr val="lt1"/>
                </a:solidFill>
              </a:rPr>
              <a:t>- No. of children in single booking record.</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babies </a:t>
            </a:r>
            <a:r>
              <a:rPr lang="en-GB">
                <a:solidFill>
                  <a:schemeClr val="lt1"/>
                </a:solidFill>
              </a:rPr>
              <a:t>- No. of babies in single booking record</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country </a:t>
            </a:r>
            <a:r>
              <a:rPr lang="en-GB">
                <a:solidFill>
                  <a:schemeClr val="lt1"/>
                </a:solidFill>
              </a:rPr>
              <a:t>- Country of origin of customers (as mentioned by them)</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market_segment </a:t>
            </a:r>
            <a:r>
              <a:rPr lang="en-GB">
                <a:solidFill>
                  <a:schemeClr val="lt1"/>
                </a:solidFill>
              </a:rPr>
              <a:t> - What segment via booking was made and for what purpose.(Aviation, Complimentary , Direct, etc.)</a:t>
            </a:r>
            <a:endParaRPr>
              <a:solidFill>
                <a:schemeClr val="lt1"/>
              </a:solidFill>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distribution_channel </a:t>
            </a:r>
            <a:r>
              <a:rPr lang="en-GB">
                <a:solidFill>
                  <a:schemeClr val="lt1"/>
                </a:solidFill>
              </a:rPr>
              <a:t> - Via which medium booking was made.(Corporate, TA/TO, GDS, Direct)</a:t>
            </a:r>
            <a:endParaRPr>
              <a:solidFill>
                <a:schemeClr val="lt1"/>
              </a:solidFill>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is_repeated_guest </a:t>
            </a:r>
            <a:r>
              <a:rPr lang="en-GB">
                <a:solidFill>
                  <a:schemeClr val="lt1"/>
                </a:solidFill>
              </a:rPr>
              <a:t> - Whether the customer has made any booking before(0 for No and 1 for Yes)</a:t>
            </a:r>
            <a:endParaRPr/>
          </a:p>
          <a:p>
            <a:pPr marL="0" lvl="0" indent="0" algn="l" rtl="0">
              <a:lnSpc>
                <a:spcPct val="150000"/>
              </a:lnSpc>
              <a:spcBef>
                <a:spcPts val="0"/>
              </a:spcBef>
              <a:spcAft>
                <a:spcPts val="0"/>
              </a:spcAft>
              <a:buSzPts val="1800"/>
              <a:buNone/>
            </a:pPr>
            <a:endParaRPr sz="1550">
              <a:solidFill>
                <a:schemeClr val="lt1"/>
              </a:solidFill>
            </a:endParaRPr>
          </a:p>
        </p:txBody>
      </p:sp>
      <p:sp>
        <p:nvSpPr>
          <p:cNvPr id="134" name="Google Shape;134;p6"/>
          <p:cNvSpPr txBox="1"/>
          <p:nvPr/>
        </p:nvSpPr>
        <p:spPr>
          <a:xfrm>
            <a:off x="1219550" y="182825"/>
            <a:ext cx="11422800" cy="4617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GB" sz="2400" b="1" i="1" u="sng" strike="noStrike" cap="none">
                <a:solidFill>
                  <a:srgbClr val="FF0000"/>
                </a:solidFill>
                <a:latin typeface="Comic Sans MS"/>
                <a:ea typeface="Comic Sans MS"/>
                <a:cs typeface="Comic Sans MS"/>
                <a:sym typeface="Comic Sans MS"/>
              </a:rPr>
              <a:t>Understanding the Features..</a:t>
            </a:r>
            <a:endParaRPr sz="2400" b="1" i="1" u="sng" strike="noStrike" cap="none">
              <a:solidFill>
                <a:srgbClr val="FF0000"/>
              </a:solidFill>
              <a:latin typeface="Comic Sans MS"/>
              <a:ea typeface="Comic Sans MS"/>
              <a:cs typeface="Comic Sans MS"/>
              <a:sym typeface="Comic Sans MS"/>
            </a:endParaRPr>
          </a:p>
        </p:txBody>
      </p:sp>
      <p:sp>
        <p:nvSpPr>
          <p:cNvPr id="135" name="Google Shape;135;p6"/>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8</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44000">
        <p:pull/>
      </p:transition>
    </mc:Choice>
    <mc:Fallback>
      <p:transition spd="slow" advClick="0" advTm="44000">
        <p:pull/>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DECDB"/>
            </a:gs>
            <a:gs pos="100000">
              <a:srgbClr val="F0A963"/>
            </a:gs>
          </a:gsLst>
          <a:lin ang="5400012" scaled="0"/>
        </a:gradFill>
        <a:effectLst/>
      </p:bgPr>
    </p:bg>
    <p:spTree>
      <p:nvGrpSpPr>
        <p:cNvPr id="1" name="Shape 139"/>
        <p:cNvGrpSpPr/>
        <p:nvPr/>
      </p:nvGrpSpPr>
      <p:grpSpPr>
        <a:xfrm>
          <a:off x="0" y="0"/>
          <a:ext cx="0" cy="0"/>
          <a:chOff x="0" y="0"/>
          <a:chExt cx="0" cy="0"/>
        </a:xfrm>
      </p:grpSpPr>
      <p:sp>
        <p:nvSpPr>
          <p:cNvPr id="140" name="Google Shape;140;p7"/>
          <p:cNvSpPr txBox="1">
            <a:spLocks noGrp="1"/>
          </p:cNvSpPr>
          <p:nvPr>
            <p:ph type="body" idx="1"/>
          </p:nvPr>
        </p:nvSpPr>
        <p:spPr>
          <a:xfrm>
            <a:off x="0" y="731250"/>
            <a:ext cx="16200000" cy="6159300"/>
          </a:xfrm>
          <a:prstGeom prst="rect">
            <a:avLst/>
          </a:prstGeom>
          <a:noFill/>
          <a:ln>
            <a:noFill/>
          </a:ln>
        </p:spPr>
        <p:txBody>
          <a:bodyPr spcFirstLastPara="1" wrap="square" lIns="91425" tIns="91425" rIns="91425" bIns="91425" anchor="t" anchorCtr="0">
            <a:noAutofit/>
          </a:bodyPr>
          <a:lstStyle/>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previous_cancellations </a:t>
            </a:r>
            <a:r>
              <a:rPr lang="en-GB">
                <a:solidFill>
                  <a:srgbClr val="0000FF"/>
                </a:solidFill>
              </a:rPr>
              <a:t> </a:t>
            </a:r>
            <a:r>
              <a:rPr lang="en-GB">
                <a:solidFill>
                  <a:schemeClr val="lt1"/>
                </a:solidFill>
              </a:rPr>
              <a:t>- No. of previous canceled bookings.</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previous_bookings_not_canceled </a:t>
            </a:r>
            <a:r>
              <a:rPr lang="en-GB">
                <a:solidFill>
                  <a:schemeClr val="lt1"/>
                </a:solidFill>
              </a:rPr>
              <a:t> - No. of previous non-canceled bookings.</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reserved_room_type </a:t>
            </a:r>
            <a:r>
              <a:rPr lang="en-GB">
                <a:solidFill>
                  <a:schemeClr val="lt1"/>
                </a:solidFill>
              </a:rPr>
              <a:t> - Room type reserved by a customer</a:t>
            </a:r>
            <a:endParaRPr b="1">
              <a:solidFill>
                <a:schemeClr val="lt1"/>
              </a:solidFill>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assigned_room_type  </a:t>
            </a:r>
            <a:r>
              <a:rPr lang="en-GB">
                <a:solidFill>
                  <a:schemeClr val="lt1"/>
                </a:solidFill>
              </a:rPr>
              <a:t>- Room type assigned to the customer.</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booking_changes </a:t>
            </a:r>
            <a:r>
              <a:rPr lang="en-GB">
                <a:solidFill>
                  <a:schemeClr val="lt1"/>
                </a:solidFill>
              </a:rPr>
              <a:t> - Number of booking changes done by customers</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deposit_type </a:t>
            </a:r>
            <a:r>
              <a:rPr lang="en-GB">
                <a:solidFill>
                  <a:schemeClr val="lt1"/>
                </a:solidFill>
              </a:rPr>
              <a:t>- Type of deposit at the time of making a booking (No deposit/ Refundable/ No refund)</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agent </a:t>
            </a:r>
            <a:r>
              <a:rPr lang="en-GB">
                <a:solidFill>
                  <a:schemeClr val="lt1"/>
                </a:solidFill>
              </a:rPr>
              <a:t>- Id of agent for booking</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company </a:t>
            </a:r>
            <a:r>
              <a:rPr lang="en-GB">
                <a:solidFill>
                  <a:schemeClr val="lt1"/>
                </a:solidFill>
              </a:rPr>
              <a:t>- Id of the company making a booking.</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days_in_waiting_list </a:t>
            </a:r>
            <a:r>
              <a:rPr lang="en-GB">
                <a:solidFill>
                  <a:schemeClr val="lt1"/>
                </a:solidFill>
              </a:rPr>
              <a:t> - No. of days on waiting list.</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customer_type </a:t>
            </a:r>
            <a:r>
              <a:rPr lang="en-GB">
                <a:solidFill>
                  <a:schemeClr val="lt1"/>
                </a:solidFill>
              </a:rPr>
              <a:t> - Type of customer(Transient, Group, Transient_Party, Contract.)</a:t>
            </a:r>
            <a:endParaRPr>
              <a:solidFill>
                <a:schemeClr val="lt1"/>
              </a:solidFill>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adr </a:t>
            </a:r>
            <a:r>
              <a:rPr lang="en-GB">
                <a:solidFill>
                  <a:schemeClr val="lt1"/>
                </a:solidFill>
              </a:rPr>
              <a:t>- Average Daily rate.</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total_of_special_requests </a:t>
            </a:r>
            <a:r>
              <a:rPr lang="en-GB">
                <a:solidFill>
                  <a:schemeClr val="lt1"/>
                </a:solidFill>
              </a:rPr>
              <a:t>- total no. of special request.</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reservation_status </a:t>
            </a:r>
            <a:r>
              <a:rPr lang="en-GB">
                <a:solidFill>
                  <a:schemeClr val="lt1"/>
                </a:solidFill>
              </a:rPr>
              <a:t>- Whether a customer has checked out or cancelled, or not showed</a:t>
            </a:r>
            <a:endParaRPr/>
          </a:p>
          <a:p>
            <a:pPr marL="457200" lvl="0" indent="-403860" algn="l" rtl="0">
              <a:lnSpc>
                <a:spcPct val="150000"/>
              </a:lnSpc>
              <a:spcBef>
                <a:spcPts val="0"/>
              </a:spcBef>
              <a:spcAft>
                <a:spcPts val="0"/>
              </a:spcAft>
              <a:buClr>
                <a:schemeClr val="lt1"/>
              </a:buClr>
              <a:buSzPts val="1800"/>
              <a:buFont typeface="Noto Sans"/>
              <a:buChar char="⮚"/>
            </a:pPr>
            <a:r>
              <a:rPr lang="en-GB" b="1" u="sng">
                <a:solidFill>
                  <a:srgbClr val="0000FF"/>
                </a:solidFill>
              </a:rPr>
              <a:t>reservation_status_date </a:t>
            </a:r>
            <a:r>
              <a:rPr lang="en-GB">
                <a:solidFill>
                  <a:schemeClr val="lt1"/>
                </a:solidFill>
              </a:rPr>
              <a:t>- Date of making reservation status</a:t>
            </a:r>
            <a:endParaRPr/>
          </a:p>
          <a:p>
            <a:pPr marL="457200" lvl="0" indent="-289560" algn="l" rtl="0">
              <a:lnSpc>
                <a:spcPct val="150000"/>
              </a:lnSpc>
              <a:spcBef>
                <a:spcPts val="0"/>
              </a:spcBef>
              <a:spcAft>
                <a:spcPts val="0"/>
              </a:spcAft>
              <a:buClr>
                <a:schemeClr val="dk2"/>
              </a:buClr>
              <a:buSzPts val="840"/>
              <a:buFont typeface="Noto Sans"/>
              <a:buNone/>
            </a:pPr>
            <a:endParaRPr sz="1600">
              <a:solidFill>
                <a:schemeClr val="lt1"/>
              </a:solidFill>
            </a:endParaRPr>
          </a:p>
          <a:p>
            <a:pPr marL="457200" lvl="0" indent="-289560" algn="l" rtl="0">
              <a:lnSpc>
                <a:spcPct val="150000"/>
              </a:lnSpc>
              <a:spcBef>
                <a:spcPts val="0"/>
              </a:spcBef>
              <a:spcAft>
                <a:spcPts val="0"/>
              </a:spcAft>
              <a:buClr>
                <a:schemeClr val="dk2"/>
              </a:buClr>
              <a:buSzPts val="840"/>
              <a:buFont typeface="Noto Sans"/>
              <a:buNone/>
            </a:pPr>
            <a:endParaRPr sz="1600">
              <a:solidFill>
                <a:schemeClr val="lt1"/>
              </a:solidFill>
            </a:endParaRPr>
          </a:p>
        </p:txBody>
      </p:sp>
      <p:sp>
        <p:nvSpPr>
          <p:cNvPr id="141" name="Google Shape;141;p7"/>
          <p:cNvSpPr txBox="1">
            <a:spLocks noGrp="1"/>
          </p:cNvSpPr>
          <p:nvPr>
            <p:ph type="sldNum" idx="12"/>
          </p:nvPr>
        </p:nvSpPr>
        <p:spPr>
          <a:xfrm>
            <a:off x="15010260" y="6527688"/>
            <a:ext cx="972000" cy="5508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Clr>
                <a:srgbClr val="000000"/>
              </a:buClr>
              <a:buSzPts val="1000"/>
              <a:buFont typeface="Arial"/>
              <a:buNone/>
            </a:pPr>
            <a:fld id="{00000000-1234-1234-1234-123412341234}" type="slidenum">
              <a:rPr lang="en-GB"/>
              <a:t>9</a:t>
            </a:fld>
            <a:endParaRPr/>
          </a:p>
        </p:txBody>
      </p:sp>
    </p:spTree>
  </p:cSld>
  <p:clrMapOvr>
    <a:masterClrMapping/>
  </p:clrMapOvr>
  <mc:AlternateContent xmlns:mc="http://schemas.openxmlformats.org/markup-compatibility/2006">
    <mc:Choice xmlns:p14="http://schemas.microsoft.com/office/powerpoint/2010/main" Requires="p14">
      <p:transition spd="slow" p14:dur="2000" advClick="0" advTm="6000">
        <p:pull/>
      </p:transition>
    </mc:Choice>
    <mc:Fallback>
      <p:transition spd="slow" advClick="0" advTm="6000">
        <p:pull/>
      </p:transition>
    </mc:Fallback>
  </mc:AlternateContent>
</p:sld>
</file>

<file path=ppt/theme/theme1.xml><?xml version="1.0" encoding="utf-8"?>
<a:theme xmlns:a="http://schemas.openxmlformats.org/drawingml/2006/main" name="Simple Light">
  <a:themeElements>
    <a:clrScheme name="Simple Light">
      <a:dk1>
        <a:srgbClr val="CC0000"/>
      </a:dk1>
      <a:lt1>
        <a:srgbClr val="134F5C"/>
      </a:lt1>
      <a:dk2>
        <a:srgbClr val="F5FDFF"/>
      </a:dk2>
      <a:lt2>
        <a:srgbClr val="FFF1F1"/>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28365</TotalTime>
  <Words>2481</Words>
  <Application>Microsoft Office PowerPoint</Application>
  <PresentationFormat>Custom</PresentationFormat>
  <Paragraphs>376</Paragraphs>
  <Slides>32</Slides>
  <Notes>32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32</vt:i4>
      </vt:variant>
    </vt:vector>
  </HeadingPairs>
  <TitlesOfParts>
    <vt:vector size="42" baseType="lpstr">
      <vt:lpstr>Montserrat</vt:lpstr>
      <vt:lpstr>Cambria</vt:lpstr>
      <vt:lpstr>Noto Sans</vt:lpstr>
      <vt:lpstr>Comic Sans MS</vt:lpstr>
      <vt:lpstr>Roboto</vt:lpstr>
      <vt:lpstr>Wingdings</vt:lpstr>
      <vt:lpstr>Algerian</vt:lpstr>
      <vt:lpstr>Arial</vt:lpstr>
      <vt:lpstr>Simple Light</vt:lpstr>
      <vt:lpstr>Simple Light</vt:lpstr>
      <vt:lpstr>             </vt:lpstr>
      <vt:lpstr>        Team Members</vt:lpstr>
      <vt:lpstr>PowerPoint Presentation</vt:lpstr>
      <vt:lpstr>Problem Statement</vt:lpstr>
      <vt:lpstr>PowerPoint Presentation</vt:lpstr>
      <vt:lpstr>Data Summary</vt:lpstr>
      <vt:lpstr>                                                       Columns used in Analysis</vt:lpstr>
      <vt:lpstr>PowerPoint Presentation</vt:lpstr>
      <vt:lpstr>PowerPoint Presentation</vt:lpstr>
      <vt:lpstr>Data Processing</vt:lpstr>
      <vt:lpstr>EDA</vt:lpstr>
      <vt:lpstr>Approach used  for EDA</vt:lpstr>
      <vt:lpstr>Libraries used for Data Visualization</vt:lpstr>
      <vt:lpstr>Graphs used for Data Visualization</vt:lpstr>
      <vt:lpstr>Exploratory Data Analysis on Hotel Booking Data set</vt:lpstr>
      <vt:lpstr>EDA </vt:lpstr>
      <vt:lpstr>   EDA…..</vt:lpstr>
      <vt:lpstr>   EDA…..</vt:lpstr>
      <vt:lpstr>   EDA….</vt:lpstr>
      <vt:lpstr>   EDA…..</vt:lpstr>
      <vt:lpstr>   EDA…..</vt:lpstr>
      <vt:lpstr>   EDA…..</vt:lpstr>
      <vt:lpstr>   EDA…..</vt:lpstr>
      <vt:lpstr>   EDA…..</vt:lpstr>
      <vt:lpstr>   EDA…..</vt:lpstr>
      <vt:lpstr>   EDA…..</vt:lpstr>
      <vt:lpstr>   EDA…..</vt:lpstr>
      <vt:lpstr>   EDA…..</vt:lpstr>
      <vt:lpstr>   EDA…..</vt:lpstr>
      <vt:lpstr> Conclusion </vt:lpstr>
      <vt:lpstr> Conclusion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Dil khush Sharma</dc:creator>
  <cp:lastModifiedBy>JATIN GUPTA</cp:lastModifiedBy>
  <cp:revision>22</cp:revision>
  <dcterms:modified xsi:type="dcterms:W3CDTF">2022-11-14T12:59:17Z</dcterms:modified>
</cp:coreProperties>
</file>