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sldIdLst>
    <p:sldId id="256" r:id="rId2"/>
    <p:sldId id="257" r:id="rId3"/>
    <p:sldId id="258" r:id="rId4"/>
    <p:sldId id="268" r:id="rId5"/>
    <p:sldId id="259" r:id="rId6"/>
    <p:sldId id="260" r:id="rId7"/>
    <p:sldId id="261" r:id="rId8"/>
    <p:sldId id="269" r:id="rId9"/>
    <p:sldId id="262" r:id="rId10"/>
    <p:sldId id="263" r:id="rId11"/>
    <p:sldId id="264" r:id="rId12"/>
    <p:sldId id="270"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p:scale>
          <a:sx n="60" d="100"/>
          <a:sy n="60" d="100"/>
        </p:scale>
        <p:origin x="1002" y="2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3176"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End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1634842" y="1691745"/>
            <a:ext cx="9102428" cy="530594"/>
          </a:xfrm>
          <a:prstGeom prst="rect">
            <a:avLst/>
          </a:prstGeom>
          <a:noFill/>
        </p:spPr>
        <p:txBody>
          <a:bodyPr wrap="square" rtlCol="0">
            <a:spAutoFit/>
          </a:bodyPr>
          <a:lstStyle/>
          <a:p>
            <a:pPr marL="0" marR="0" algn="ctr">
              <a:lnSpc>
                <a:spcPct val="107000"/>
              </a:lnSpc>
              <a:spcAft>
                <a:spcPts val="800"/>
              </a:spcAft>
            </a:pPr>
            <a:r>
              <a:rPr lang="en-US" sz="2800" b="1" dirty="0">
                <a:effectLst/>
                <a:latin typeface="Times New Roman" panose="02020603050405020304" pitchFamily="18" charset="0"/>
                <a:ea typeface="Times New Roman" panose="02020603050405020304" pitchFamily="18" charset="0"/>
              </a:rPr>
              <a:t>Analytical Research for Product Growth &amp; Management </a:t>
            </a:r>
            <a:endParaRPr lang="en-US" sz="2800" b="1" dirty="0">
              <a:effectLst/>
              <a:latin typeface="Calibri" panose="020F0502020204030204" pitchFamily="34" charset="0"/>
              <a:ea typeface="Calibri" panose="020F0502020204030204" pitchFamily="34"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594618" y="4596423"/>
            <a:ext cx="2614819" cy="1477328"/>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By</a:t>
            </a:r>
            <a:endParaRPr lang="en-US" sz="20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Jatin Israni</a:t>
            </a:r>
          </a:p>
          <a:p>
            <a:pPr algn="ctr"/>
            <a:r>
              <a:rPr lang="en-US" sz="2400" dirty="0">
                <a:latin typeface="Times New Roman" panose="02020603050405020304" pitchFamily="18" charset="0"/>
                <a:cs typeface="Times New Roman" panose="02020603050405020304" pitchFamily="18" charset="0"/>
              </a:rPr>
              <a:t>23FS20MCA00081</a:t>
            </a:r>
          </a:p>
          <a:p>
            <a:pPr algn="ctr"/>
            <a:r>
              <a:rPr lang="en-US" sz="2400" dirty="0">
                <a:latin typeface="Times New Roman" panose="02020603050405020304" pitchFamily="18" charset="0"/>
                <a:cs typeface="Times New Roman" panose="02020603050405020304" pitchFamily="18" charset="0"/>
              </a:rPr>
              <a:t>2023-25</a:t>
            </a:r>
            <a:endParaRPr lang="en-IN" sz="40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639479" y="2482774"/>
            <a:ext cx="4691349" cy="2184059"/>
          </a:xfrm>
          <a:prstGeom prst="rect">
            <a:avLst/>
          </a:prstGeom>
          <a:noFill/>
        </p:spPr>
        <p:txBody>
          <a:bodyPr wrap="none" rtlCol="0">
            <a:spAutoFit/>
          </a:bodyPr>
          <a:lstStyle/>
          <a:p>
            <a:pPr algn="ctr"/>
            <a:r>
              <a:rPr lang="en-US" dirty="0">
                <a:latin typeface="Times New Roman" panose="02020603050405020304" pitchFamily="18" charset="0"/>
                <a:cs typeface="Times New Roman" panose="02020603050405020304" pitchFamily="18" charset="0"/>
              </a:rPr>
              <a:t>Under the guidance of</a:t>
            </a:r>
          </a:p>
          <a:p>
            <a:pPr algn="ctr"/>
            <a:endParaRPr lang="en-US" sz="32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Dr. Amritpal Kaur</a:t>
            </a:r>
          </a:p>
          <a:p>
            <a:pPr algn="ctr"/>
            <a:r>
              <a:rPr lang="en-US"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dirty="0">
                <a:latin typeface="Times New Roman" panose="02020603050405020304" pitchFamily="18" charset="0"/>
                <a:cs typeface="Times New Roman" panose="02020603050405020304" pitchFamily="18" charset="0"/>
              </a:rPr>
              <a:t>Faculty of Science, Technology and Architecture</a:t>
            </a:r>
          </a:p>
          <a:p>
            <a:pPr algn="ctr"/>
            <a:r>
              <a:rPr lang="en-US" dirty="0">
                <a:latin typeface="Times New Roman" panose="02020603050405020304" pitchFamily="18" charset="0"/>
                <a:cs typeface="Times New Roman" panose="02020603050405020304" pitchFamily="18" charset="0"/>
              </a:rPr>
              <a:t>Manipal University Jaipur</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E6081F-840C-411C-A89A-BC8E20665A0E}"/>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4C76481E-C15B-C58D-340E-510705CCD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1" name="TextBox 10">
            <a:extLst>
              <a:ext uri="{FF2B5EF4-FFF2-40B4-BE49-F238E27FC236}">
                <a16:creationId xmlns:a16="http://schemas.microsoft.com/office/drawing/2014/main" id="{C4DA6092-BF33-1AD2-60C3-4F2BC11463AA}"/>
              </a:ext>
            </a:extLst>
          </p:cNvPr>
          <p:cNvSpPr txBox="1"/>
          <p:nvPr/>
        </p:nvSpPr>
        <p:spPr>
          <a:xfrm>
            <a:off x="373849" y="154705"/>
            <a:ext cx="426886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Tools &amp; Technologies Used</a:t>
            </a:r>
            <a:endParaRPr lang="en-IN"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DD77D9-E2B7-C871-238D-EE2F361C7568}"/>
              </a:ext>
            </a:extLst>
          </p:cNvPr>
          <p:cNvSpPr txBox="1"/>
          <p:nvPr/>
        </p:nvSpPr>
        <p:spPr>
          <a:xfrm>
            <a:off x="230514" y="730862"/>
            <a:ext cx="12191999" cy="5444054"/>
          </a:xfrm>
          <a:prstGeom prst="rect">
            <a:avLst/>
          </a:prstGeom>
          <a:noFill/>
        </p:spPr>
        <p:txBody>
          <a:bodyPr wrap="square" rtlCol="0">
            <a:spAutoFit/>
          </a:bodyPr>
          <a:lstStyle/>
          <a:p>
            <a:pPr algn="just">
              <a:lnSpc>
                <a:spcPct val="150000"/>
              </a:lnSpc>
              <a:buNone/>
            </a:pPr>
            <a:r>
              <a:rPr lang="en-US" b="1" dirty="0">
                <a:latin typeface="Times New Roman" panose="02020603050405020304" pitchFamily="18" charset="0"/>
                <a:cs typeface="Times New Roman" panose="02020603050405020304" pitchFamily="18" charset="0"/>
              </a:rPr>
              <a:t>Data Analytics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Google Analytics for tracking user behavior and traffic</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Power BI for building interactive dashboards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Microsoft Excel for data cleaning and analysis</a:t>
            </a:r>
          </a:p>
          <a:p>
            <a:pPr algn="just">
              <a:lnSpc>
                <a:spcPct val="150000"/>
              </a:lnSpc>
              <a:buNone/>
            </a:pPr>
            <a:r>
              <a:rPr lang="en-US" b="1" dirty="0">
                <a:latin typeface="Times New Roman" panose="02020603050405020304" pitchFamily="18" charset="0"/>
                <a:cs typeface="Times New Roman" panose="02020603050405020304" pitchFamily="18" charset="0"/>
              </a:rPr>
              <a:t>Market Research</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Industry reports to study market trends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Surveys to gather customer feedback</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Competitor analysis to benchmark features and pricing</a:t>
            </a:r>
          </a:p>
          <a:p>
            <a:pPr algn="just">
              <a:lnSpc>
                <a:spcPct val="150000"/>
              </a:lnSpc>
              <a:buNone/>
            </a:pPr>
            <a:r>
              <a:rPr lang="en-US" b="1" dirty="0">
                <a:latin typeface="Times New Roman" panose="02020603050405020304" pitchFamily="18" charset="0"/>
                <a:cs typeface="Times New Roman" panose="02020603050405020304" pitchFamily="18" charset="0"/>
              </a:rPr>
              <a:t>Visualization &amp; Reporting</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PowerPoint for presenting findings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Google Sheets for collaborative data sharing</a:t>
            </a:r>
          </a:p>
          <a:p>
            <a:pPr algn="just">
              <a:lnSpc>
                <a:spcPct val="150000"/>
              </a:lnSpc>
              <a:buNone/>
            </a:pPr>
            <a:r>
              <a:rPr lang="en-US" b="1" dirty="0">
                <a:latin typeface="Times New Roman" panose="02020603050405020304" pitchFamily="18" charset="0"/>
                <a:cs typeface="Times New Roman" panose="02020603050405020304" pitchFamily="18" charset="0"/>
              </a:rPr>
              <a:t>Hardware Requirements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Minimum 10 GB free hard disk space for smooth operation</a:t>
            </a:r>
          </a:p>
        </p:txBody>
      </p:sp>
    </p:spTree>
    <p:extLst>
      <p:ext uri="{BB962C8B-B14F-4D97-AF65-F5344CB8AC3E}">
        <p14:creationId xmlns:p14="http://schemas.microsoft.com/office/powerpoint/2010/main" val="371909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D9BF92-B603-2ADD-8CEF-1F0E1972537C}"/>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Content Placeholder 16">
            <a:extLst>
              <a:ext uri="{FF2B5EF4-FFF2-40B4-BE49-F238E27FC236}">
                <a16:creationId xmlns:a16="http://schemas.microsoft.com/office/drawing/2014/main" id="{53900DBF-183A-9BCB-CBA5-AA4F0B524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7" name="TextBox 16">
            <a:extLst>
              <a:ext uri="{FF2B5EF4-FFF2-40B4-BE49-F238E27FC236}">
                <a16:creationId xmlns:a16="http://schemas.microsoft.com/office/drawing/2014/main" id="{ECFEF74A-92A0-5223-BC67-955EF4020DC2}"/>
              </a:ext>
            </a:extLst>
          </p:cNvPr>
          <p:cNvSpPr txBox="1"/>
          <p:nvPr/>
        </p:nvSpPr>
        <p:spPr>
          <a:xfrm>
            <a:off x="477050" y="185720"/>
            <a:ext cx="4966360"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Power BI Report &amp; Dashboard</a:t>
            </a:r>
            <a:endParaRPr lang="en-IN" sz="28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D5B363F0-4A9D-6636-E074-5D45023F0FDB}"/>
              </a:ext>
            </a:extLst>
          </p:cNvPr>
          <p:cNvSpPr txBox="1"/>
          <p:nvPr/>
        </p:nvSpPr>
        <p:spPr>
          <a:xfrm>
            <a:off x="118200" y="708940"/>
            <a:ext cx="10876750" cy="5028556"/>
          </a:xfrm>
          <a:prstGeom prst="rect">
            <a:avLst/>
          </a:prstGeom>
          <a:noFill/>
        </p:spPr>
        <p:txBody>
          <a:bodyPr wrap="square" rtlCol="0">
            <a:spAutoFit/>
          </a:bodyPr>
          <a:lstStyle/>
          <a:p>
            <a:pPr>
              <a:lnSpc>
                <a:spcPct val="150000"/>
              </a:lnSpc>
              <a:buNone/>
            </a:pPr>
            <a:r>
              <a:rPr lang="en-US" dirty="0">
                <a:latin typeface="Times New Roman" panose="02020603050405020304" pitchFamily="18" charset="0"/>
                <a:cs typeface="Times New Roman" panose="02020603050405020304" pitchFamily="18" charset="0"/>
              </a:rPr>
              <a:t>In this project, we have used the following data fields: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Order ID</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Amount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Profit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Quantity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Order Date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Ship Date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Ship Mode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Product ID</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Category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Sub-Category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Payment Mode</a:t>
            </a:r>
          </a:p>
        </p:txBody>
      </p:sp>
    </p:spTree>
    <p:extLst>
      <p:ext uri="{BB962C8B-B14F-4D97-AF65-F5344CB8AC3E}">
        <p14:creationId xmlns:p14="http://schemas.microsoft.com/office/powerpoint/2010/main" val="54530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2505711-0864-105B-053C-28AE77BB4BE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3714F5F4-9F1C-BE16-2DC4-C693AAF83C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0" name="TextBox 9">
            <a:extLst>
              <a:ext uri="{FF2B5EF4-FFF2-40B4-BE49-F238E27FC236}">
                <a16:creationId xmlns:a16="http://schemas.microsoft.com/office/drawing/2014/main" id="{0D13C383-65B8-7E0A-DCCF-E6D344268582}"/>
              </a:ext>
            </a:extLst>
          </p:cNvPr>
          <p:cNvSpPr txBox="1"/>
          <p:nvPr/>
        </p:nvSpPr>
        <p:spPr>
          <a:xfrm>
            <a:off x="328212" y="196132"/>
            <a:ext cx="3445174" cy="548099"/>
          </a:xfrm>
          <a:prstGeom prst="rect">
            <a:avLst/>
          </a:prstGeom>
          <a:noFill/>
        </p:spPr>
        <p:txBody>
          <a:bodyPr wrap="none" rtlCol="0">
            <a:spAutoFit/>
          </a:bodyPr>
          <a:lstStyle/>
          <a:p>
            <a:pPr marL="0" marR="0" algn="just">
              <a:lnSpc>
                <a:spcPct val="115000"/>
              </a:lnSpc>
              <a:buNone/>
            </a:pPr>
            <a:r>
              <a:rPr lang="en-US" sz="2800" b="1" dirty="0">
                <a:effectLst/>
                <a:latin typeface="Times New Roman" panose="02020603050405020304" pitchFamily="18" charset="0"/>
                <a:ea typeface="Times New Roman" panose="02020603050405020304" pitchFamily="18" charset="0"/>
              </a:rPr>
              <a:t>Dashboard Overview</a:t>
            </a:r>
            <a:endParaRPr lang="en-US" sz="2800" dirty="0">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CB0DE220-01A6-5FE3-D561-824A0DEEE49A}"/>
              </a:ext>
            </a:extLst>
          </p:cNvPr>
          <p:cNvSpPr txBox="1"/>
          <p:nvPr/>
        </p:nvSpPr>
        <p:spPr>
          <a:xfrm>
            <a:off x="328212" y="727092"/>
            <a:ext cx="11076710" cy="1289071"/>
          </a:xfrm>
          <a:prstGeom prst="rect">
            <a:avLst/>
          </a:prstGeom>
          <a:noFill/>
        </p:spPr>
        <p:txBody>
          <a:bodyPr wrap="square" rtlCol="0">
            <a:spAutoFit/>
          </a:bodyPr>
          <a:lstStyle/>
          <a:p>
            <a:pPr marL="0" marR="0" algn="just">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Power BI dashboard titled </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“Sales &amp; Product Growth Dashboard”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provides a comprehensive visual summary of the company’s sales, profit, product categories, shipping methods, payment modes, and monthly trends. Below is a snapshot of the complete dashboard:</a:t>
            </a:r>
          </a:p>
        </p:txBody>
      </p:sp>
      <p:pic>
        <p:nvPicPr>
          <p:cNvPr id="13" name="Picture 12">
            <a:extLst>
              <a:ext uri="{FF2B5EF4-FFF2-40B4-BE49-F238E27FC236}">
                <a16:creationId xmlns:a16="http://schemas.microsoft.com/office/drawing/2014/main" id="{AEC83EFC-97CB-44F7-4892-886A15D6A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5462" y="2062432"/>
            <a:ext cx="8722210" cy="3972224"/>
          </a:xfrm>
          <a:prstGeom prst="rect">
            <a:avLst/>
          </a:prstGeom>
        </p:spPr>
      </p:pic>
    </p:spTree>
    <p:extLst>
      <p:ext uri="{BB962C8B-B14F-4D97-AF65-F5344CB8AC3E}">
        <p14:creationId xmlns:p14="http://schemas.microsoft.com/office/powerpoint/2010/main" val="1131924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6F66E4-6822-28F0-7210-6565843FB5FB}"/>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C26FA3E6-4D7C-0708-90B8-4070F4FDD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1" name="TextBox 10">
            <a:extLst>
              <a:ext uri="{FF2B5EF4-FFF2-40B4-BE49-F238E27FC236}">
                <a16:creationId xmlns:a16="http://schemas.microsoft.com/office/drawing/2014/main" id="{B2AA2DE9-19FD-DE97-E06A-4FF69AE9B9FB}"/>
              </a:ext>
            </a:extLst>
          </p:cNvPr>
          <p:cNvSpPr txBox="1"/>
          <p:nvPr/>
        </p:nvSpPr>
        <p:spPr>
          <a:xfrm>
            <a:off x="580268" y="333305"/>
            <a:ext cx="190148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54139B2-426D-8415-97AB-94E47698164A}"/>
              </a:ext>
            </a:extLst>
          </p:cNvPr>
          <p:cNvSpPr txBox="1"/>
          <p:nvPr/>
        </p:nvSpPr>
        <p:spPr>
          <a:xfrm>
            <a:off x="212557" y="1118219"/>
            <a:ext cx="11781033" cy="4191981"/>
          </a:xfrm>
          <a:prstGeom prst="rect">
            <a:avLst/>
          </a:prstGeom>
          <a:noFill/>
        </p:spPr>
        <p:txBody>
          <a:bodyPr wrap="square" rtlCol="0">
            <a:spAutoFit/>
          </a:bodyPr>
          <a:lstStyle/>
          <a:p>
            <a:pPr algn="just">
              <a:lnSpc>
                <a:spcPct val="150000"/>
              </a:lnSpc>
              <a:buNone/>
            </a:pPr>
            <a:r>
              <a:rPr lang="en-US" sz="2000" dirty="0">
                <a:latin typeface="Times New Roman" panose="02020603050405020304" pitchFamily="18" charset="0"/>
                <a:cs typeface="Times New Roman" panose="02020603050405020304" pitchFamily="18" charset="0"/>
              </a:rPr>
              <a:t>This Sales &amp; Product Growth Dashboard provides a clear and structured way to understand business performance using Power BI.</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helps track key numbers like sales, profit, and product performance.</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We can see trends over time, like monthly sales changes and shipping timelines.</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It shows customer preferences, including how they pay and which shipping methods they choose.</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By analyzing this data, we can spot what’s working and find areas to improve.</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Power BI helps turn raw data into easy visuals, making it simple to make smarter, faster decisions.</a:t>
            </a:r>
          </a:p>
          <a:p>
            <a:pPr algn="just">
              <a:lnSpc>
                <a:spcPct val="150000"/>
              </a:lnSpc>
            </a:pPr>
            <a:r>
              <a:rPr lang="en-US" sz="2000" dirty="0">
                <a:latin typeface="Times New Roman" panose="02020603050405020304" pitchFamily="18" charset="0"/>
                <a:cs typeface="Times New Roman" panose="02020603050405020304" pitchFamily="18" charset="0"/>
              </a:rPr>
              <a:t>This project also supports product growth by using real data to guide strategy. With continuous research and a data-driven approach, businesses can adapt quickly, stay competitive, and grow stronger in a changing market.</a:t>
            </a:r>
          </a:p>
        </p:txBody>
      </p:sp>
    </p:spTree>
    <p:extLst>
      <p:ext uri="{BB962C8B-B14F-4D97-AF65-F5344CB8AC3E}">
        <p14:creationId xmlns:p14="http://schemas.microsoft.com/office/powerpoint/2010/main" val="319784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7BF101-6EBC-9936-3E38-713FDE4A5DA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CF993701-978B-C241-18DB-2C97DFFB3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1" name="TextBox 10">
            <a:extLst>
              <a:ext uri="{FF2B5EF4-FFF2-40B4-BE49-F238E27FC236}">
                <a16:creationId xmlns:a16="http://schemas.microsoft.com/office/drawing/2014/main" id="{822BBE0C-104A-17C4-131E-4BCD3064F125}"/>
              </a:ext>
            </a:extLst>
          </p:cNvPr>
          <p:cNvSpPr txBox="1"/>
          <p:nvPr/>
        </p:nvSpPr>
        <p:spPr>
          <a:xfrm>
            <a:off x="3180546" y="1982450"/>
            <a:ext cx="6129708" cy="1446550"/>
          </a:xfrm>
          <a:prstGeom prst="rect">
            <a:avLst/>
          </a:prstGeom>
          <a:noFill/>
        </p:spPr>
        <p:txBody>
          <a:bodyPr wrap="square" rtlCol="0">
            <a:spAutoFit/>
          </a:bodyPr>
          <a:lstStyle/>
          <a:p>
            <a:r>
              <a:rPr lang="en-US" sz="8800" b="1" dirty="0">
                <a:solidFill>
                  <a:schemeClr val="accent2"/>
                </a:solidFill>
                <a:latin typeface="Times New Roman" panose="02020603050405020304" pitchFamily="18" charset="0"/>
                <a:cs typeface="Times New Roman" panose="02020603050405020304" pitchFamily="18" charset="0"/>
              </a:rPr>
              <a:t>Thank you!</a:t>
            </a:r>
            <a:endParaRPr lang="en-IN" sz="88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15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8D5ABD82-3DB9-4BA9-9051-717D1910BD0D}"/>
              </a:ext>
            </a:extLst>
          </p:cNvPr>
          <p:cNvSpPr txBox="1"/>
          <p:nvPr/>
        </p:nvSpPr>
        <p:spPr>
          <a:xfrm>
            <a:off x="5120185" y="535685"/>
            <a:ext cx="1342034" cy="523220"/>
          </a:xfrm>
          <a:prstGeom prst="rect">
            <a:avLst/>
          </a:prstGeom>
          <a:noFill/>
        </p:spPr>
        <p:txBody>
          <a:bodyPr wrap="none" rtlCol="0">
            <a:sp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645695" y="1241091"/>
            <a:ext cx="10515600" cy="4807535"/>
          </a:xfrm>
          <a:prstGeom prst="rect">
            <a:avLst/>
          </a:prstGeom>
          <a:noFill/>
        </p:spPr>
        <p:txBody>
          <a:bodyPr wrap="square" rtlCol="0">
            <a:spAutoFit/>
          </a:bodyPr>
          <a:lstStyle/>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Motivation</a:t>
            </a:r>
          </a:p>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Process Model</a:t>
            </a:r>
          </a:p>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Scope of the Project </a:t>
            </a:r>
          </a:p>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Methodology &amp; Planning</a:t>
            </a:r>
          </a:p>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Tools &amp; Technologies Used</a:t>
            </a:r>
          </a:p>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Power BI Report &amp; Dashboard</a:t>
            </a:r>
          </a:p>
          <a:p>
            <a:pPr marL="342900" indent="-342900">
              <a:lnSpc>
                <a:spcPct val="150000"/>
              </a:lnSpc>
              <a:spcBef>
                <a:spcPts val="1200"/>
              </a:spcBef>
              <a:buAutoNum type="arabicPeriod"/>
            </a:pPr>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86874B-D2D8-58FE-5DD1-433E08B2C7D1}"/>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Content Placeholder 16">
            <a:extLst>
              <a:ext uri="{FF2B5EF4-FFF2-40B4-BE49-F238E27FC236}">
                <a16:creationId xmlns:a16="http://schemas.microsoft.com/office/drawing/2014/main" id="{33EE3358-11CC-825F-4284-33B84BCD35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8" name="TextBox 17">
            <a:extLst>
              <a:ext uri="{FF2B5EF4-FFF2-40B4-BE49-F238E27FC236}">
                <a16:creationId xmlns:a16="http://schemas.microsoft.com/office/drawing/2014/main" id="{80E95208-C4C5-2E14-7A55-3CCEFCBECA6D}"/>
              </a:ext>
            </a:extLst>
          </p:cNvPr>
          <p:cNvSpPr txBox="1"/>
          <p:nvPr/>
        </p:nvSpPr>
        <p:spPr>
          <a:xfrm>
            <a:off x="560440" y="1782038"/>
            <a:ext cx="11076710" cy="3430170"/>
          </a:xfrm>
          <a:prstGeom prst="rect">
            <a:avLst/>
          </a:prstGeom>
          <a:noFill/>
        </p:spPr>
        <p:txBody>
          <a:bodyPr wrap="square" rtlCol="0">
            <a:spAutoFit/>
          </a:bodyPr>
          <a:lstStyle/>
          <a:p>
            <a:pPr algn="just">
              <a:buNone/>
            </a:pPr>
            <a:r>
              <a:rPr lang="en-US" sz="2000" b="1" dirty="0">
                <a:latin typeface="Times New Roman" panose="02020603050405020304" pitchFamily="18" charset="0"/>
                <a:cs typeface="Times New Roman" panose="02020603050405020304" pitchFamily="18" charset="0"/>
              </a:rPr>
              <a:t>About the Company</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Glokal</a:t>
            </a:r>
            <a:r>
              <a:rPr lang="en-US" sz="2000" dirty="0">
                <a:latin typeface="Times New Roman" panose="02020603050405020304" pitchFamily="18" charset="0"/>
                <a:cs typeface="Times New Roman" panose="02020603050405020304" pitchFamily="18" charset="0"/>
              </a:rPr>
              <a:t> Technologies &amp; Allure Cosmetics</a:t>
            </a:r>
          </a:p>
          <a:p>
            <a:pPr algn="just">
              <a:buNone/>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err="1">
                <a:latin typeface="Times New Roman" panose="02020603050405020304" pitchFamily="18" charset="0"/>
                <a:cs typeface="Times New Roman" panose="02020603050405020304" pitchFamily="18" charset="0"/>
              </a:rPr>
              <a:t>Glokal</a:t>
            </a:r>
            <a:r>
              <a:rPr lang="en-US" sz="2000" dirty="0">
                <a:latin typeface="Times New Roman" panose="02020603050405020304" pitchFamily="18" charset="0"/>
                <a:cs typeface="Times New Roman" panose="02020603050405020304" pitchFamily="18" charset="0"/>
              </a:rPr>
              <a:t> Technologies is a digital-first company focused on delivering tech-enabled solutions across various sectors. One of its key brands, Allure Cosmetics, is a premium online beauty platform launched in 2018.</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Allure Cosmetics offers a wide range of authentic skincare, makeup, haircare, and personal care products from top national and international brands. With a strong presence on platforms like </a:t>
            </a:r>
            <a:r>
              <a:rPr lang="en-US" sz="2000" dirty="0" err="1">
                <a:latin typeface="Times New Roman" panose="02020603050405020304" pitchFamily="18" charset="0"/>
                <a:cs typeface="Times New Roman" panose="02020603050405020304" pitchFamily="18" charset="0"/>
              </a:rPr>
              <a:t>Nykaa</a:t>
            </a:r>
            <a:r>
              <a:rPr lang="en-US" sz="2000" dirty="0">
                <a:latin typeface="Times New Roman" panose="02020603050405020304" pitchFamily="18" charset="0"/>
                <a:cs typeface="Times New Roman" panose="02020603050405020304" pitchFamily="18" charset="0"/>
              </a:rPr>
              <a:t>, Amazon, Flipkart, and Myntra, Allure aims to provide a high-quality, customer-centric shopping experience for beauty enthusiasts across India.</a:t>
            </a:r>
          </a:p>
        </p:txBody>
      </p:sp>
      <p:sp>
        <p:nvSpPr>
          <p:cNvPr id="2" name="Title 1">
            <a:extLst>
              <a:ext uri="{FF2B5EF4-FFF2-40B4-BE49-F238E27FC236}">
                <a16:creationId xmlns:a16="http://schemas.microsoft.com/office/drawing/2014/main" id="{24CA3AC8-7C23-721A-3346-547BFF3618E6}"/>
              </a:ext>
            </a:extLst>
          </p:cNvPr>
          <p:cNvSpPr>
            <a:spLocks noGrp="1"/>
          </p:cNvSpPr>
          <p:nvPr>
            <p:ph type="title"/>
          </p:nvPr>
        </p:nvSpPr>
        <p:spPr>
          <a:xfrm>
            <a:off x="550370" y="786810"/>
            <a:ext cx="3353972" cy="720001"/>
          </a:xfrm>
        </p:spPr>
        <p:txBody>
          <a:bodyPr>
            <a:normAutofit/>
          </a:bodyPr>
          <a:lstStyle/>
          <a:p>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endParaRPr lang="en-IN" sz="2400" b="1" dirty="0"/>
          </a:p>
        </p:txBody>
      </p:sp>
    </p:spTree>
    <p:extLst>
      <p:ext uri="{BB962C8B-B14F-4D97-AF65-F5344CB8AC3E}">
        <p14:creationId xmlns:p14="http://schemas.microsoft.com/office/powerpoint/2010/main" val="3344352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D5D915-EFF2-B150-5FA6-75F593EDF32C}"/>
              </a:ext>
            </a:extLst>
          </p:cNvPr>
          <p:cNvSpPr>
            <a:spLocks noGrp="1"/>
          </p:cNvSpPr>
          <p:nvPr>
            <p:ph type="sldNum" sz="quarter" idx="12"/>
          </p:nvPr>
        </p:nvSpPr>
        <p:spPr/>
        <p:txBody>
          <a:bodyPr/>
          <a:lstStyle/>
          <a:p>
            <a:fld id="{4A50C117-A8B7-44AD-9C02-F3C433722954}" type="slidenum">
              <a:rPr lang="en-IN" smtClean="0"/>
              <a:t>4</a:t>
            </a:fld>
            <a:endParaRPr lang="en-IN"/>
          </a:p>
        </p:txBody>
      </p:sp>
      <p:sp>
        <p:nvSpPr>
          <p:cNvPr id="7" name="Rectangle 6">
            <a:extLst>
              <a:ext uri="{FF2B5EF4-FFF2-40B4-BE49-F238E27FC236}">
                <a16:creationId xmlns:a16="http://schemas.microsoft.com/office/drawing/2014/main" id="{1949D1BE-9881-4C77-E4DB-9E90AC65329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16D5A451-0F68-492E-5165-F9FE5613C7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5" name="TextBox 14">
            <a:extLst>
              <a:ext uri="{FF2B5EF4-FFF2-40B4-BE49-F238E27FC236}">
                <a16:creationId xmlns:a16="http://schemas.microsoft.com/office/drawing/2014/main" id="{52128654-9237-9840-EA77-98D15A2AB2A8}"/>
              </a:ext>
            </a:extLst>
          </p:cNvPr>
          <p:cNvSpPr txBox="1"/>
          <p:nvPr/>
        </p:nvSpPr>
        <p:spPr>
          <a:xfrm>
            <a:off x="328212" y="983764"/>
            <a:ext cx="11076710" cy="4653646"/>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About the Project:-</a:t>
            </a:r>
          </a:p>
          <a:p>
            <a:pPr algn="just">
              <a:lnSpc>
                <a:spcPct val="150000"/>
              </a:lnSpc>
            </a:pPr>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project was completed during my internship at </a:t>
            </a:r>
            <a:r>
              <a:rPr lang="en-US" sz="2000" dirty="0" err="1">
                <a:latin typeface="Times New Roman" panose="02020603050405020304" pitchFamily="18" charset="0"/>
                <a:cs typeface="Times New Roman" panose="02020603050405020304" pitchFamily="18" charset="0"/>
              </a:rPr>
              <a:t>Glokal</a:t>
            </a:r>
            <a:r>
              <a:rPr lang="en-US" sz="2000" dirty="0">
                <a:latin typeface="Times New Roman" panose="02020603050405020304" pitchFamily="18" charset="0"/>
                <a:cs typeface="Times New Roman" panose="02020603050405020304" pitchFamily="18" charset="0"/>
              </a:rPr>
              <a:t> Technologies, focusing on their beauty brand Allure Cosmetics. The aim was to help the company grow by using data to understand customer needs, improve products, and stay ahead of competitors.</a:t>
            </a:r>
          </a:p>
          <a:p>
            <a:pPr algn="just">
              <a:lnSpc>
                <a:spcPct val="150000"/>
              </a:lnSpc>
              <a:buNone/>
            </a:pPr>
            <a:r>
              <a:rPr lang="en-US" sz="2000" dirty="0">
                <a:latin typeface="Times New Roman" panose="02020603050405020304" pitchFamily="18" charset="0"/>
                <a:cs typeface="Times New Roman" panose="02020603050405020304" pitchFamily="18" charset="0"/>
              </a:rPr>
              <a:t>I used tools like Power BI, and Excel to study sales data, customer behavior, and market trends. I also looked at what competitors are offering and how customers are responding.</a:t>
            </a:r>
          </a:p>
          <a:p>
            <a:pPr algn="just">
              <a:lnSpc>
                <a:spcPct val="150000"/>
              </a:lnSpc>
            </a:pPr>
            <a:r>
              <a:rPr lang="en-US" sz="2000" dirty="0">
                <a:latin typeface="Times New Roman" panose="02020603050405020304" pitchFamily="18" charset="0"/>
                <a:cs typeface="Times New Roman" panose="02020603050405020304" pitchFamily="18" charset="0"/>
              </a:rPr>
              <a:t>The project helped identify which products are doing well, which ones need improvement, and how we can make better decisions based on real data. The final goal was to give practical suggestions that can increase customer satisfaction, boost sales, and support long-term growth.</a:t>
            </a:r>
          </a:p>
        </p:txBody>
      </p:sp>
    </p:spTree>
    <p:extLst>
      <p:ext uri="{BB962C8B-B14F-4D97-AF65-F5344CB8AC3E}">
        <p14:creationId xmlns:p14="http://schemas.microsoft.com/office/powerpoint/2010/main" val="3199197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9B3B95-17B9-0B69-937F-94B854338B04}"/>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8F48AD20-1AFB-AA0E-CDC6-EA15FD5758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1" name="TextBox 10">
            <a:extLst>
              <a:ext uri="{FF2B5EF4-FFF2-40B4-BE49-F238E27FC236}">
                <a16:creationId xmlns:a16="http://schemas.microsoft.com/office/drawing/2014/main" id="{A55255AC-3C55-5CD1-1BD6-20DAEF1CE234}"/>
              </a:ext>
            </a:extLst>
          </p:cNvPr>
          <p:cNvSpPr txBox="1"/>
          <p:nvPr/>
        </p:nvSpPr>
        <p:spPr>
          <a:xfrm>
            <a:off x="477462" y="970323"/>
            <a:ext cx="1880643"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Motivation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4" name="Rectangle 15">
            <a:extLst>
              <a:ext uri="{FF2B5EF4-FFF2-40B4-BE49-F238E27FC236}">
                <a16:creationId xmlns:a16="http://schemas.microsoft.com/office/drawing/2014/main" id="{3FB3714C-96D8-AE2B-D3D9-992CEEDAFDBD}"/>
              </a:ext>
            </a:extLst>
          </p:cNvPr>
          <p:cNvSpPr>
            <a:spLocks noChangeArrowheads="1"/>
          </p:cNvSpPr>
          <p:nvPr/>
        </p:nvSpPr>
        <p:spPr bwMode="auto">
          <a:xfrm rot="10800000" flipV="1">
            <a:off x="450166" y="1520839"/>
            <a:ext cx="10014634"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 In the beauty industry, customer choices change very fast.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companies have data but don’t use it fully to improve their products.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Allure Cosmetics wanted to better understand its customers and grow its brand.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was done to:</a:t>
            </a:r>
          </a:p>
          <a:p>
            <a:pPr marL="1257300" lvl="2" indent="-34290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data to make smarter decisions</a:t>
            </a:r>
          </a:p>
          <a:p>
            <a:pPr marL="1257300" lvl="2" indent="-34290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Find what customers like or don’t like</a:t>
            </a:r>
          </a:p>
          <a:p>
            <a:pPr marL="1257300" lvl="2" indent="-34290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product performance</a:t>
            </a:r>
          </a:p>
          <a:p>
            <a:pPr marL="1257300" lvl="2" indent="-34290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 the company stay ahead of the competition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13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8EA91E-B71F-B8DF-E247-A16E64AF7AEB}"/>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707C7F11-D29B-8BEA-2E79-AC3B8F5038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2" name="TextBox 11">
            <a:extLst>
              <a:ext uri="{FF2B5EF4-FFF2-40B4-BE49-F238E27FC236}">
                <a16:creationId xmlns:a16="http://schemas.microsoft.com/office/drawing/2014/main" id="{C9219006-F456-CDA3-0EFB-0969B7B59696}"/>
              </a:ext>
            </a:extLst>
          </p:cNvPr>
          <p:cNvSpPr txBox="1"/>
          <p:nvPr/>
        </p:nvSpPr>
        <p:spPr>
          <a:xfrm>
            <a:off x="261646" y="1062022"/>
            <a:ext cx="11092153" cy="4191981"/>
          </a:xfrm>
          <a:prstGeom prst="rect">
            <a:avLst/>
          </a:prstGeom>
          <a:noFill/>
        </p:spPr>
        <p:txBody>
          <a:bodyPr wrap="square" rtlCol="0">
            <a:spAutoFit/>
          </a:bodyPr>
          <a:lstStyle/>
          <a:p>
            <a:pPr algn="just">
              <a:lnSpc>
                <a:spcPct val="150000"/>
              </a:lnSpc>
              <a:buNone/>
            </a:pPr>
            <a:r>
              <a:rPr lang="en-US" sz="2000" dirty="0">
                <a:latin typeface="Times New Roman" panose="02020603050405020304" pitchFamily="18" charset="0"/>
                <a:cs typeface="Times New Roman" panose="02020603050405020304" pitchFamily="18" charset="0"/>
              </a:rPr>
              <a:t>Steps Followed in This Project:</a:t>
            </a:r>
          </a:p>
          <a:p>
            <a:pPr marL="342900" indent="-342900" algn="just">
              <a:lnSpc>
                <a:spcPct val="150000"/>
              </a:lnSpc>
              <a:buAutoNum type="arabicPeriod"/>
            </a:pPr>
            <a:r>
              <a:rPr lang="en-US" sz="2000" dirty="0">
                <a:latin typeface="Times New Roman" panose="02020603050405020304" pitchFamily="18" charset="0"/>
                <a:cs typeface="Times New Roman" panose="02020603050405020304" pitchFamily="18" charset="0"/>
              </a:rPr>
              <a:t>Research &amp; Collection – Gathered market trends, customer feedback, and competitor data via analytics and surveys.</a:t>
            </a:r>
          </a:p>
          <a:p>
            <a:pPr algn="just">
              <a:lnSpc>
                <a:spcPct val="150000"/>
              </a:lnSpc>
            </a:pPr>
            <a:r>
              <a:rPr lang="en-US" sz="2000" dirty="0">
                <a:latin typeface="Times New Roman" panose="02020603050405020304" pitchFamily="18" charset="0"/>
                <a:cs typeface="Times New Roman" panose="02020603050405020304" pitchFamily="18" charset="0"/>
              </a:rPr>
              <a:t>2. Data Analysis – Studied product sales, profit, and user behavior using KPIs like DAU, MAU, churn, and conversions.</a:t>
            </a:r>
          </a:p>
          <a:p>
            <a:pPr algn="just">
              <a:lnSpc>
                <a:spcPct val="150000"/>
              </a:lnSpc>
            </a:pPr>
            <a:r>
              <a:rPr lang="en-US" sz="2000" dirty="0">
                <a:latin typeface="Times New Roman" panose="02020603050405020304" pitchFamily="18" charset="0"/>
                <a:cs typeface="Times New Roman" panose="02020603050405020304" pitchFamily="18" charset="0"/>
              </a:rPr>
              <a:t>3. Insights – Identified customer needs, issues, and Allure's standing against competitors. </a:t>
            </a:r>
          </a:p>
          <a:p>
            <a:pPr algn="just">
              <a:lnSpc>
                <a:spcPct val="150000"/>
              </a:lnSpc>
            </a:pPr>
            <a:r>
              <a:rPr lang="en-US" sz="2000" dirty="0">
                <a:latin typeface="Times New Roman" panose="02020603050405020304" pitchFamily="18" charset="0"/>
                <a:cs typeface="Times New Roman" panose="02020603050405020304" pitchFamily="18" charset="0"/>
              </a:rPr>
              <a:t>4. Strategy – Proposed product enhancements and marketing/growth plans.</a:t>
            </a:r>
          </a:p>
          <a:p>
            <a:pPr algn="just">
              <a:lnSpc>
                <a:spcPct val="150000"/>
              </a:lnSpc>
            </a:pPr>
            <a:r>
              <a:rPr lang="en-US" sz="2000" dirty="0">
                <a:latin typeface="Times New Roman" panose="02020603050405020304" pitchFamily="18" charset="0"/>
                <a:cs typeface="Times New Roman" panose="02020603050405020304" pitchFamily="18" charset="0"/>
              </a:rPr>
              <a:t>5. Dashboards – Created Power BI dashboards for visual reporting.</a:t>
            </a:r>
          </a:p>
          <a:p>
            <a:pPr algn="just">
              <a:lnSpc>
                <a:spcPct val="150000"/>
              </a:lnSpc>
            </a:pPr>
            <a:r>
              <a:rPr lang="en-US" sz="2000" dirty="0">
                <a:latin typeface="Times New Roman" panose="02020603050405020304" pitchFamily="18" charset="0"/>
                <a:cs typeface="Times New Roman" panose="02020603050405020304" pitchFamily="18" charset="0"/>
              </a:rPr>
              <a:t>6. Recommendations – Offered clear, actionable suggestions and a growth roadmap.</a:t>
            </a:r>
          </a:p>
        </p:txBody>
      </p:sp>
      <p:sp>
        <p:nvSpPr>
          <p:cNvPr id="6" name="TextBox 5">
            <a:extLst>
              <a:ext uri="{FF2B5EF4-FFF2-40B4-BE49-F238E27FC236}">
                <a16:creationId xmlns:a16="http://schemas.microsoft.com/office/drawing/2014/main" id="{4A443F80-DB88-492F-6580-0E80C088A513}"/>
              </a:ext>
            </a:extLst>
          </p:cNvPr>
          <p:cNvSpPr txBox="1"/>
          <p:nvPr/>
        </p:nvSpPr>
        <p:spPr>
          <a:xfrm>
            <a:off x="412066" y="438819"/>
            <a:ext cx="2488117" cy="523220"/>
          </a:xfrm>
          <a:prstGeom prst="rect">
            <a:avLst/>
          </a:prstGeom>
          <a:noFill/>
        </p:spPr>
        <p:txBody>
          <a:bodyPr wrap="none" rtlCol="0">
            <a:spAutoFit/>
          </a:bodyPr>
          <a:lstStyle/>
          <a:p>
            <a:r>
              <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Model </a:t>
            </a:r>
            <a:endParaRPr lang="en-IN" sz="28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509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64B9E77-BC7C-9A26-D57A-243749C45BE6}"/>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4" name="Content Placeholder 16">
            <a:extLst>
              <a:ext uri="{FF2B5EF4-FFF2-40B4-BE49-F238E27FC236}">
                <a16:creationId xmlns:a16="http://schemas.microsoft.com/office/drawing/2014/main" id="{D2510554-1115-2CC5-D638-F84C2002DD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7" name="TextBox 16">
            <a:extLst>
              <a:ext uri="{FF2B5EF4-FFF2-40B4-BE49-F238E27FC236}">
                <a16:creationId xmlns:a16="http://schemas.microsoft.com/office/drawing/2014/main" id="{5DBED35A-9B1D-EF42-190D-6F0F1E73C67D}"/>
              </a:ext>
            </a:extLst>
          </p:cNvPr>
          <p:cNvSpPr txBox="1"/>
          <p:nvPr/>
        </p:nvSpPr>
        <p:spPr>
          <a:xfrm>
            <a:off x="428766" y="393218"/>
            <a:ext cx="3239926"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Scope of the Project</a:t>
            </a:r>
            <a:endParaRPr lang="en-IN" sz="2800" b="1"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04F321B4-5FE3-C965-BCA7-225B7BA6DE54}"/>
              </a:ext>
            </a:extLst>
          </p:cNvPr>
          <p:cNvSpPr txBox="1"/>
          <p:nvPr/>
        </p:nvSpPr>
        <p:spPr>
          <a:xfrm>
            <a:off x="428766" y="1052962"/>
            <a:ext cx="11645034" cy="5444054"/>
          </a:xfrm>
          <a:prstGeom prst="rect">
            <a:avLst/>
          </a:prstGeom>
          <a:noFill/>
        </p:spPr>
        <p:txBody>
          <a:bodyPr wrap="square" rtlCol="0">
            <a:spAutoFit/>
          </a:bodyPr>
          <a:lstStyle/>
          <a:p>
            <a:pPr algn="just">
              <a:lnSpc>
                <a:spcPct val="150000"/>
              </a:lnSpc>
              <a:buNone/>
            </a:pPr>
            <a:r>
              <a:rPr lang="en-US" dirty="0">
                <a:latin typeface="Times New Roman" panose="02020603050405020304" pitchFamily="18" charset="0"/>
                <a:cs typeface="Times New Roman" panose="02020603050405020304" pitchFamily="18" charset="0"/>
              </a:rPr>
              <a:t>This project aims to drive data-informed decision-making for </a:t>
            </a:r>
            <a:r>
              <a:rPr lang="en-US" b="1" dirty="0">
                <a:latin typeface="Times New Roman" panose="02020603050405020304" pitchFamily="18" charset="0"/>
                <a:cs typeface="Times New Roman" panose="02020603050405020304" pitchFamily="18" charset="0"/>
              </a:rPr>
              <a:t>product growth and management</a:t>
            </a:r>
            <a:r>
              <a:rPr lang="en-US" dirty="0">
                <a:latin typeface="Times New Roman" panose="02020603050405020304" pitchFamily="18" charset="0"/>
                <a:cs typeface="Times New Roman" panose="02020603050405020304" pitchFamily="18" charset="0"/>
              </a:rPr>
              <a:t> at Allure Cosmetics, focusing on improving customer satisfaction and market performance. The scope includes:</a:t>
            </a:r>
          </a:p>
          <a:p>
            <a:pPr algn="just">
              <a:lnSpc>
                <a:spcPct val="150000"/>
              </a:lnSpc>
              <a:buNone/>
            </a:pPr>
            <a:endParaRPr lang="en-US"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Market Research :- </a:t>
            </a:r>
            <a:r>
              <a:rPr lang="en-US" dirty="0">
                <a:latin typeface="Times New Roman" panose="02020603050405020304" pitchFamily="18" charset="0"/>
                <a:cs typeface="Times New Roman" panose="02020603050405020304" pitchFamily="18" charset="0"/>
              </a:rPr>
              <a:t>Analyzing demographics, customer preferences, and industry trends to identify target segments and growth opportunities.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Competitor Benchmarking :- </a:t>
            </a:r>
            <a:r>
              <a:rPr lang="en-US" dirty="0">
                <a:latin typeface="Times New Roman" panose="02020603050405020304" pitchFamily="18" charset="0"/>
                <a:cs typeface="Times New Roman" panose="02020603050405020304" pitchFamily="18" charset="0"/>
              </a:rPr>
              <a:t>Comparing Allure's offerings with competitors in terms of pricing, features, and customer value to uncover differentiation strategies.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Performance Metrics Analysis :- </a:t>
            </a:r>
            <a:r>
              <a:rPr lang="en-US" dirty="0">
                <a:latin typeface="Times New Roman" panose="02020603050405020304" pitchFamily="18" charset="0"/>
                <a:cs typeface="Times New Roman" panose="02020603050405020304" pitchFamily="18" charset="0"/>
              </a:rPr>
              <a:t>Evaluating user engagement, retention, and KPIs like DAU, MAU, churn rate, and conversion rate to assess product health and usage patterns.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Growth Strategy Development :- </a:t>
            </a:r>
            <a:r>
              <a:rPr lang="en-US" dirty="0">
                <a:latin typeface="Times New Roman" panose="02020603050405020304" pitchFamily="18" charset="0"/>
                <a:cs typeface="Times New Roman" panose="02020603050405020304" pitchFamily="18" charset="0"/>
              </a:rPr>
              <a:t>Designing market penetration strategies and scaling plans based on research insights and business objectives.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42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B6A8E60-8E14-12A2-6B12-91441BA8A605}"/>
              </a:ext>
            </a:extLst>
          </p:cNvPr>
          <p:cNvSpPr>
            <a:spLocks noGrp="1"/>
          </p:cNvSpPr>
          <p:nvPr>
            <p:ph type="sldNum" sz="quarter" idx="12"/>
          </p:nvPr>
        </p:nvSpPr>
        <p:spPr/>
        <p:txBody>
          <a:bodyPr/>
          <a:lstStyle/>
          <a:p>
            <a:fld id="{4A50C117-A8B7-44AD-9C02-F3C433722954}" type="slidenum">
              <a:rPr lang="en-IN" smtClean="0"/>
              <a:t>8</a:t>
            </a:fld>
            <a:endParaRPr lang="en-IN"/>
          </a:p>
        </p:txBody>
      </p:sp>
      <p:pic>
        <p:nvPicPr>
          <p:cNvPr id="7" name="Content Placeholder 16">
            <a:extLst>
              <a:ext uri="{FF2B5EF4-FFF2-40B4-BE49-F238E27FC236}">
                <a16:creationId xmlns:a16="http://schemas.microsoft.com/office/drawing/2014/main" id="{90E2A9E9-21E1-5482-3140-B2A250A134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Slide Number Placeholder 7">
            <a:extLst>
              <a:ext uri="{FF2B5EF4-FFF2-40B4-BE49-F238E27FC236}">
                <a16:creationId xmlns:a16="http://schemas.microsoft.com/office/drawing/2014/main" id="{EBCFC89E-8FBC-3CAB-C99D-D9161AF73535}"/>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IN">
                <a:solidFill>
                  <a:prstClr val="white"/>
                </a:solidFill>
                <a:latin typeface="Calibri" panose="020F0502020204030204"/>
              </a:rPr>
              <a:t>04</a:t>
            </a:r>
            <a:endParaRPr lang="en-IN" dirty="0">
              <a:solidFill>
                <a:prstClr val="white"/>
              </a:solidFill>
              <a:latin typeface="Calibri" panose="020F0502020204030204"/>
            </a:endParaRPr>
          </a:p>
        </p:txBody>
      </p:sp>
      <p:sp>
        <p:nvSpPr>
          <p:cNvPr id="16" name="Slide Number Placeholder 5">
            <a:extLst>
              <a:ext uri="{FF2B5EF4-FFF2-40B4-BE49-F238E27FC236}">
                <a16:creationId xmlns:a16="http://schemas.microsoft.com/office/drawing/2014/main" id="{729FDE8E-38C5-CD8C-AE50-1A1978AD0649}"/>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A50C117-A8B7-44AD-9C02-F3C433722954}" type="slidenum">
              <a:rPr lang="en-IN" smtClean="0"/>
              <a:pPr/>
              <a:t>8</a:t>
            </a:fld>
            <a:endParaRPr lang="en-IN"/>
          </a:p>
        </p:txBody>
      </p:sp>
      <p:sp>
        <p:nvSpPr>
          <p:cNvPr id="17" name="Rectangle 16">
            <a:extLst>
              <a:ext uri="{FF2B5EF4-FFF2-40B4-BE49-F238E27FC236}">
                <a16:creationId xmlns:a16="http://schemas.microsoft.com/office/drawing/2014/main" id="{8A4B3BEB-847E-7276-C4FD-C2915CC25C9C}"/>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8" name="Content Placeholder 16">
            <a:extLst>
              <a:ext uri="{FF2B5EF4-FFF2-40B4-BE49-F238E27FC236}">
                <a16:creationId xmlns:a16="http://schemas.microsoft.com/office/drawing/2014/main" id="{35F575ED-CA5F-0797-1794-C2828FA3A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20" name="TextBox 19">
            <a:extLst>
              <a:ext uri="{FF2B5EF4-FFF2-40B4-BE49-F238E27FC236}">
                <a16:creationId xmlns:a16="http://schemas.microsoft.com/office/drawing/2014/main" id="{7FA21208-6DC5-8A45-5372-0AC71BA9F90A}"/>
              </a:ext>
            </a:extLst>
          </p:cNvPr>
          <p:cNvSpPr txBox="1"/>
          <p:nvPr/>
        </p:nvSpPr>
        <p:spPr>
          <a:xfrm>
            <a:off x="259307" y="1174832"/>
            <a:ext cx="11800845" cy="2951064"/>
          </a:xfrm>
          <a:prstGeom prst="rect">
            <a:avLst/>
          </a:prstGeom>
          <a:noFill/>
        </p:spPr>
        <p:txBody>
          <a:bodyPr wrap="square" rtlCol="0">
            <a:spAutoFit/>
          </a:bodyPr>
          <a:lstStyle/>
          <a:p>
            <a:pPr marL="742950" lvl="1" indent="-28575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5. Product Optimization :- </a:t>
            </a:r>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MoSCoW</a:t>
            </a:r>
            <a:r>
              <a:rPr lang="en-US" dirty="0">
                <a:latin typeface="Times New Roman" panose="02020603050405020304" pitchFamily="18" charset="0"/>
                <a:cs typeface="Times New Roman" panose="02020603050405020304" pitchFamily="18" charset="0"/>
              </a:rPr>
              <a:t> prioritization to enhance features and address customer pain points for improved user experience and ROI.</a:t>
            </a:r>
          </a:p>
          <a:p>
            <a:pPr>
              <a:lnSpc>
                <a:spcPct val="150000"/>
              </a:lnSpc>
            </a:pPr>
            <a:r>
              <a:rPr lang="en-US" b="1" dirty="0">
                <a:latin typeface="Times New Roman" panose="02020603050405020304" pitchFamily="18" charset="0"/>
                <a:cs typeface="Times New Roman" panose="02020603050405020304" pitchFamily="18" charset="0"/>
              </a:rPr>
              <a:t>6. Data Visualization &amp; Reporting :- </a:t>
            </a:r>
            <a:r>
              <a:rPr lang="en-US" dirty="0">
                <a:latin typeface="Times New Roman" panose="02020603050405020304" pitchFamily="18" charset="0"/>
                <a:cs typeface="Times New Roman" panose="02020603050405020304" pitchFamily="18" charset="0"/>
              </a:rPr>
              <a:t>Creating interactive Power BI dashboards and visual reports to support strategic planning and stakeholder communication.</a:t>
            </a:r>
          </a:p>
          <a:p>
            <a:pPr>
              <a:lnSpc>
                <a:spcPct val="150000"/>
              </a:lnSpc>
            </a:pPr>
            <a:r>
              <a:rPr lang="en-US" b="1" dirty="0">
                <a:latin typeface="Times New Roman" panose="02020603050405020304" pitchFamily="18" charset="0"/>
                <a:cs typeface="Times New Roman" panose="02020603050405020304" pitchFamily="18" charset="0"/>
              </a:rPr>
              <a:t>7. Recommendations &amp; Roadmap :- </a:t>
            </a:r>
            <a:r>
              <a:rPr lang="en-US" dirty="0">
                <a:latin typeface="Times New Roman" panose="02020603050405020304" pitchFamily="18" charset="0"/>
                <a:cs typeface="Times New Roman" panose="02020603050405020304" pitchFamily="18" charset="0"/>
              </a:rPr>
              <a:t>Delivering actionable insights and a future roadmap to boost product performance and support sustainable growth.</a:t>
            </a:r>
          </a:p>
        </p:txBody>
      </p:sp>
    </p:spTree>
    <p:extLst>
      <p:ext uri="{BB962C8B-B14F-4D97-AF65-F5344CB8AC3E}">
        <p14:creationId xmlns:p14="http://schemas.microsoft.com/office/powerpoint/2010/main" val="177425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7FF7AC6-D15B-6326-F225-D301F3E09FAE}"/>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Content Placeholder 16">
            <a:extLst>
              <a:ext uri="{FF2B5EF4-FFF2-40B4-BE49-F238E27FC236}">
                <a16:creationId xmlns:a16="http://schemas.microsoft.com/office/drawing/2014/main" id="{B28CE036-ACEA-F103-D336-124A681B57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11" name="TextBox 10">
            <a:extLst>
              <a:ext uri="{FF2B5EF4-FFF2-40B4-BE49-F238E27FC236}">
                <a16:creationId xmlns:a16="http://schemas.microsoft.com/office/drawing/2014/main" id="{4BE52CCF-B18A-A5E8-3330-6F09A81AA417}"/>
              </a:ext>
            </a:extLst>
          </p:cNvPr>
          <p:cNvSpPr txBox="1"/>
          <p:nvPr/>
        </p:nvSpPr>
        <p:spPr>
          <a:xfrm>
            <a:off x="401486" y="584538"/>
            <a:ext cx="4057521"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Methodology &amp; Planning</a:t>
            </a:r>
          </a:p>
        </p:txBody>
      </p:sp>
      <p:sp>
        <p:nvSpPr>
          <p:cNvPr id="2" name="Rectangle 1">
            <a:extLst>
              <a:ext uri="{FF2B5EF4-FFF2-40B4-BE49-F238E27FC236}">
                <a16:creationId xmlns:a16="http://schemas.microsoft.com/office/drawing/2014/main" id="{74051CC7-AF59-0F90-D616-8B2248A4886F}"/>
              </a:ext>
            </a:extLst>
          </p:cNvPr>
          <p:cNvSpPr>
            <a:spLocks noChangeArrowheads="1"/>
          </p:cNvSpPr>
          <p:nvPr/>
        </p:nvSpPr>
        <p:spPr bwMode="auto">
          <a:xfrm rot="10800000" flipV="1">
            <a:off x="109182" y="1363678"/>
            <a:ext cx="1018577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Research Design: Mixed methods using surveys, analytics, and market data</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Collection: From customer feedback, Google Analytics, competitor reports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Analysis: Evaluated KPIs – DAU, MAU, churn, conversion, sales, and profit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Insights: Identified user needs, pain points, and market opportunities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Strategy: Planned product improvements and growth strategies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Visualization: Built Power BI dashboards for interactive reporting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Recommendations: Provided actionable insights and a future roadmap</a:t>
            </a:r>
          </a:p>
        </p:txBody>
      </p:sp>
    </p:spTree>
    <p:extLst>
      <p:ext uri="{BB962C8B-B14F-4D97-AF65-F5344CB8AC3E}">
        <p14:creationId xmlns:p14="http://schemas.microsoft.com/office/powerpoint/2010/main" val="296033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1970</TotalTime>
  <Words>1093</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Gaurav Israni</cp:lastModifiedBy>
  <cp:revision>46</cp:revision>
  <cp:lastPrinted>2025-05-28T20:48:17Z</cp:lastPrinted>
  <dcterms:created xsi:type="dcterms:W3CDTF">2022-04-04T16:03:24Z</dcterms:created>
  <dcterms:modified xsi:type="dcterms:W3CDTF">2025-05-28T20:49:59Z</dcterms:modified>
</cp:coreProperties>
</file>