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4" r:id="rId8"/>
    <p:sldId id="263" r:id="rId9"/>
    <p:sldId id="266" r:id="rId10"/>
    <p:sldId id="270" r:id="rId11"/>
    <p:sldId id="273" r:id="rId12"/>
    <p:sldId id="274" r:id="rId13"/>
    <p:sldId id="276" r:id="rId14"/>
    <p:sldId id="271" r:id="rId15"/>
    <p:sldId id="272" r:id="rId16"/>
    <p:sldId id="268" r:id="rId17"/>
    <p:sldId id="267" r:id="rId18"/>
    <p:sldId id="275" r:id="rId19"/>
    <p:sldId id="277" r:id="rId20"/>
    <p:sldId id="26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10" autoAdjust="0"/>
  </p:normalViewPr>
  <p:slideViewPr>
    <p:cSldViewPr snapToGrid="0">
      <p:cViewPr varScale="1">
        <p:scale>
          <a:sx n="68" d="100"/>
          <a:sy n="68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WCAG 2.0 Success Criteria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 Criteria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AA</c:v>
                </c:pt>
                <c:pt idx="2">
                  <c:v>AAA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13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5-47F3-B724-A663005401F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1441280"/>
        <c:axId val="1462355792"/>
      </c:barChart>
      <c:catAx>
        <c:axId val="18144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355792"/>
        <c:crosses val="autoZero"/>
        <c:auto val="1"/>
        <c:lblAlgn val="ctr"/>
        <c:lblOffset val="100"/>
        <c:noMultiLvlLbl val="0"/>
      </c:catAx>
      <c:valAx>
        <c:axId val="1462355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4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WCAG 2.1 Success Criteria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 Criteria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3000"/>
                    <a:lumMod val="102000"/>
                  </a:schemeClr>
                </a:gs>
                <a:gs pos="50000">
                  <a:schemeClr val="accent6">
                    <a:shade val="100000"/>
                    <a:satMod val="110000"/>
                    <a:lumMod val="100000"/>
                  </a:schemeClr>
                </a:gs>
                <a:gs pos="100000">
                  <a:schemeClr val="accent6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AA</c:v>
                </c:pt>
                <c:pt idx="2">
                  <c:v>AAA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7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5-47F3-B724-A663005401F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81441280"/>
        <c:axId val="1462355792"/>
      </c:barChart>
      <c:catAx>
        <c:axId val="18144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355792"/>
        <c:crosses val="autoZero"/>
        <c:auto val="1"/>
        <c:lblAlgn val="ctr"/>
        <c:lblOffset val="100"/>
        <c:noMultiLvlLbl val="0"/>
      </c:catAx>
      <c:valAx>
        <c:axId val="1462355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4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://www.gwmicro.com/" TargetMode="External"/><Relationship Id="rId7" Type="http://schemas.openxmlformats.org/officeDocument/2006/relationships/image" Target="../media/image16.jpg"/><Relationship Id="rId2" Type="http://schemas.openxmlformats.org/officeDocument/2006/relationships/hyperlink" Target="http://www.nvda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www.apple.com/accessibility/voiceover/" TargetMode="External"/><Relationship Id="rId4" Type="http://schemas.openxmlformats.org/officeDocument/2006/relationships/hyperlink" Target="http://www.freedomscientific.com/" TargetMode="Externa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age" TargetMode="External"/><Relationship Id="rId7" Type="http://schemas.openxmlformats.org/officeDocument/2006/relationships/hyperlink" Target="https://www.w3.org/WAI/" TargetMode="External"/><Relationship Id="rId2" Type="http://schemas.openxmlformats.org/officeDocument/2006/relationships/hyperlink" Target="https://en.wikipedia.org/wiki/Accessi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EO/Drafts/bcase/resources" TargetMode="External"/><Relationship Id="rId5" Type="http://schemas.openxmlformats.org/officeDocument/2006/relationships/hyperlink" Target="https://en.wikipedia.org/wiki/Assistive_technology" TargetMode="External"/><Relationship Id="rId4" Type="http://schemas.openxmlformats.org/officeDocument/2006/relationships/hyperlink" Target="https://www.who.int/disabilities/world_report/2011/report/e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ABBA-8835-440B-A4F9-36978EB65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57324"/>
            <a:ext cx="8361229" cy="1086238"/>
          </a:xfrm>
        </p:spPr>
        <p:txBody>
          <a:bodyPr/>
          <a:lstStyle/>
          <a:p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What is Accessibility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9C2A-203B-405B-825D-AA754389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5400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5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Make </a:t>
            </a:r>
            <a:r>
              <a:rPr lang="en-US" sz="54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differently</a:t>
            </a:r>
            <a:r>
              <a:rPr lang="en-US" sz="5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abled to </a:t>
            </a:r>
            <a:r>
              <a:rPr lang="en-US" sz="54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digitally</a:t>
            </a:r>
            <a:r>
              <a:rPr lang="en-US" sz="5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enabled</a:t>
            </a:r>
            <a:r>
              <a:rPr lang="en-US" sz="54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590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Assistive Technologies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4F11-858E-45E0-9143-0FACBC9DE2D7}"/>
              </a:ext>
            </a:extLst>
          </p:cNvPr>
          <p:cNvSpPr/>
          <p:nvPr/>
        </p:nvSpPr>
        <p:spPr>
          <a:xfrm>
            <a:off x="4450503" y="1163749"/>
            <a:ext cx="2240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Visual impairments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62032D-D774-4038-9EC0-12B473581799}"/>
              </a:ext>
            </a:extLst>
          </p:cNvPr>
          <p:cNvSpPr/>
          <p:nvPr/>
        </p:nvSpPr>
        <p:spPr>
          <a:xfrm>
            <a:off x="1351264" y="4160673"/>
            <a:ext cx="3805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Braille is a system of raised dots representing letters, numbers, punctuation, and words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36C30-C0D2-4FBC-B433-4F3EDA1C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75" y="1710104"/>
            <a:ext cx="3743325" cy="217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0B18BE-AF5C-490D-B3AF-6A39DB1D5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60" y="1710104"/>
            <a:ext cx="5201340" cy="217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A2BE56-28AF-4015-8F40-8762D2960D1B}"/>
              </a:ext>
            </a:extLst>
          </p:cNvPr>
          <p:cNvSpPr/>
          <p:nvPr/>
        </p:nvSpPr>
        <p:spPr>
          <a:xfrm>
            <a:off x="5878717" y="4169032"/>
            <a:ext cx="53191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large-print keyboard has tactile elements and special keys for the visually impaired</a:t>
            </a:r>
          </a:p>
        </p:txBody>
      </p:sp>
    </p:spTree>
    <p:extLst>
      <p:ext uri="{BB962C8B-B14F-4D97-AF65-F5344CB8AC3E}">
        <p14:creationId xmlns:p14="http://schemas.microsoft.com/office/powerpoint/2010/main" val="58049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Assistive Technologies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DFEF4-70EF-46F2-A28E-B60F82AC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45944"/>
            <a:ext cx="4321407" cy="27492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4CFE88-9901-4079-A877-ADD0DD2C2EFF}"/>
              </a:ext>
            </a:extLst>
          </p:cNvPr>
          <p:cNvSpPr/>
          <p:nvPr/>
        </p:nvSpPr>
        <p:spPr>
          <a:xfrm>
            <a:off x="1351264" y="4160673"/>
            <a:ext cx="3805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Screen Readers: Commercial (JAWS) and Open Source (NVDA)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C5473-362A-4F2F-B736-A8769D78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29" y="1245944"/>
            <a:ext cx="3695408" cy="27745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209B37-2C0E-4AFD-AD88-0601D17CFF15}"/>
              </a:ext>
            </a:extLst>
          </p:cNvPr>
          <p:cNvSpPr/>
          <p:nvPr/>
        </p:nvSpPr>
        <p:spPr>
          <a:xfrm>
            <a:off x="6759001" y="4226723"/>
            <a:ext cx="3805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Screen Magnifiers</a:t>
            </a:r>
          </a:p>
        </p:txBody>
      </p:sp>
    </p:spTree>
    <p:extLst>
      <p:ext uri="{BB962C8B-B14F-4D97-AF65-F5344CB8AC3E}">
        <p14:creationId xmlns:p14="http://schemas.microsoft.com/office/powerpoint/2010/main" val="25460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Assistive Technologies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209B37-2C0E-4AFD-AD88-0601D17CFF15}"/>
              </a:ext>
            </a:extLst>
          </p:cNvPr>
          <p:cNvSpPr/>
          <p:nvPr/>
        </p:nvSpPr>
        <p:spPr>
          <a:xfrm>
            <a:off x="1952831" y="5617862"/>
            <a:ext cx="3805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Color Contrast Analyser</a:t>
            </a:r>
          </a:p>
        </p:txBody>
      </p:sp>
      <p:pic>
        <p:nvPicPr>
          <p:cNvPr id="4100" name="Picture 4" descr="Colour Contrast Analyser - color picker - OATMEAL">
            <a:extLst>
              <a:ext uri="{FF2B5EF4-FFF2-40B4-BE49-F238E27FC236}">
                <a16:creationId xmlns:a16="http://schemas.microsoft.com/office/drawing/2014/main" id="{73227D29-7AD4-4CEA-81DB-6F9E8FA7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265212"/>
            <a:ext cx="4607169" cy="42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8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Assistive Technologies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565D5C-69A4-407A-B634-226A4A1160B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202188"/>
            <a:ext cx="10794609" cy="53355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indent="-285750"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NVDA: free, Windows</a:t>
            </a:r>
          </a:p>
          <a:p>
            <a:pPr marL="1444752" lvl="1" indent="0">
              <a:spcBef>
                <a:spcPts val="600"/>
              </a:spcBef>
              <a:buNone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www.nvda-project.org</a:t>
            </a:r>
          </a:p>
          <a:p>
            <a:pPr marL="1200150" indent="-285750">
              <a:spcBef>
                <a:spcPts val="4200"/>
              </a:spcBef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Window-Eyes: free trial version</a:t>
            </a:r>
          </a:p>
          <a:p>
            <a:pPr marL="1444752" lvl="1" indent="0">
              <a:spcBef>
                <a:spcPts val="600"/>
              </a:spcBef>
              <a:buNone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www.gwmicro.com</a:t>
            </a:r>
          </a:p>
          <a:p>
            <a:pPr marL="1200150" indent="-285750">
              <a:spcBef>
                <a:spcPts val="4200"/>
              </a:spcBef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JAWS: free trial version</a:t>
            </a:r>
          </a:p>
          <a:p>
            <a:pPr marL="1444752" lvl="1" indent="0">
              <a:spcBef>
                <a:spcPts val="600"/>
              </a:spcBef>
              <a:buNone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www.freedomscientific.com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marL="1200150" indent="-285750">
              <a:spcBef>
                <a:spcPts val="4200"/>
              </a:spcBef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Voice Over: included on Mac and iOS</a:t>
            </a:r>
          </a:p>
          <a:p>
            <a:pPr marL="1444752" lvl="1" indent="0">
              <a:spcBef>
                <a:spcPts val="600"/>
              </a:spcBef>
              <a:buNone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www.apple.com/accessibility/voiceover/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E99D1973-2706-455F-A0EE-C54DC961C645}"/>
              </a:ext>
            </a:extLst>
          </p:cNvPr>
          <p:cNvSpPr/>
          <p:nvPr/>
        </p:nvSpPr>
        <p:spPr>
          <a:xfrm>
            <a:off x="1250136" y="1431235"/>
            <a:ext cx="637844" cy="70411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B7A90E1-E102-4AD8-A890-82CA085B3288}"/>
              </a:ext>
            </a:extLst>
          </p:cNvPr>
          <p:cNvSpPr/>
          <p:nvPr/>
        </p:nvSpPr>
        <p:spPr>
          <a:xfrm>
            <a:off x="1219200" y="2744725"/>
            <a:ext cx="637844" cy="704110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D685A0D9-AB6F-4456-9F06-0838354F2D19}"/>
              </a:ext>
            </a:extLst>
          </p:cNvPr>
          <p:cNvSpPr/>
          <p:nvPr/>
        </p:nvSpPr>
        <p:spPr>
          <a:xfrm>
            <a:off x="1198609" y="3937140"/>
            <a:ext cx="637844" cy="704110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3D461BDA-3D99-4F8A-AF60-3E84077A8595}"/>
              </a:ext>
            </a:extLst>
          </p:cNvPr>
          <p:cNvSpPr/>
          <p:nvPr/>
        </p:nvSpPr>
        <p:spPr>
          <a:xfrm>
            <a:off x="1250136" y="5426765"/>
            <a:ext cx="637844" cy="704110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Compliance Law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C6C7AE-C81A-41F6-AB38-C39603175080}"/>
              </a:ext>
            </a:extLst>
          </p:cNvPr>
          <p:cNvGrpSpPr/>
          <p:nvPr/>
        </p:nvGrpSpPr>
        <p:grpSpPr>
          <a:xfrm>
            <a:off x="1371600" y="1431235"/>
            <a:ext cx="10048603" cy="5025836"/>
            <a:chOff x="160597" y="528277"/>
            <a:chExt cx="7878225" cy="33743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2D7065-C43D-4FCD-8CE8-6EAFCDDA9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60597" y="528277"/>
              <a:ext cx="6122271" cy="33743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F95336-505D-4A66-BA55-27E448E6F86A}"/>
                </a:ext>
              </a:extLst>
            </p:cNvPr>
            <p:cNvSpPr txBox="1"/>
            <p:nvPr/>
          </p:nvSpPr>
          <p:spPr>
            <a:xfrm>
              <a:off x="815111" y="1742968"/>
              <a:ext cx="1897847" cy="519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ADA</a:t>
              </a:r>
            </a:p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 Section 508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205EE3-376D-4903-BED7-F0315D926314}"/>
                </a:ext>
              </a:extLst>
            </p:cNvPr>
            <p:cNvSpPr txBox="1"/>
            <p:nvPr/>
          </p:nvSpPr>
          <p:spPr>
            <a:xfrm>
              <a:off x="531521" y="1388905"/>
              <a:ext cx="3276979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Canadian Human Rights Act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DBA0E6-F6EE-4602-A963-3E2DAAF6310B}"/>
                </a:ext>
              </a:extLst>
            </p:cNvPr>
            <p:cNvSpPr txBox="1"/>
            <p:nvPr/>
          </p:nvSpPr>
          <p:spPr>
            <a:xfrm>
              <a:off x="1502555" y="1567890"/>
              <a:ext cx="876672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AODA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F16208-D77E-4D60-B0CC-68D584711332}"/>
                </a:ext>
              </a:extLst>
            </p:cNvPr>
            <p:cNvSpPr/>
            <p:nvPr/>
          </p:nvSpPr>
          <p:spPr>
            <a:xfrm>
              <a:off x="1234440" y="1809826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54FBD8-4C14-4F68-9434-AAA56B1C2EB3}"/>
                </a:ext>
              </a:extLst>
            </p:cNvPr>
            <p:cNvSpPr/>
            <p:nvPr/>
          </p:nvSpPr>
          <p:spPr>
            <a:xfrm>
              <a:off x="1502554" y="1626358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80F728-989D-4D2E-99E3-1F7161A8C6C6}"/>
                </a:ext>
              </a:extLst>
            </p:cNvPr>
            <p:cNvSpPr/>
            <p:nvPr/>
          </p:nvSpPr>
          <p:spPr>
            <a:xfrm>
              <a:off x="4318252" y="2135099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DE0C25-4F34-4349-A829-6B71D4FE37B5}"/>
                </a:ext>
              </a:extLst>
            </p:cNvPr>
            <p:cNvSpPr txBox="1"/>
            <p:nvPr/>
          </p:nvSpPr>
          <p:spPr>
            <a:xfrm>
              <a:off x="2170010" y="1797969"/>
              <a:ext cx="1948355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UK-Equality Act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A18F17-6D0B-462A-AADC-9D3DE0C5B9F0}"/>
                </a:ext>
              </a:extLst>
            </p:cNvPr>
            <p:cNvSpPr/>
            <p:nvPr/>
          </p:nvSpPr>
          <p:spPr>
            <a:xfrm>
              <a:off x="2928907" y="1712335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C6A851-5E6E-4FF6-B6FF-DA67FBB418AA}"/>
                </a:ext>
              </a:extLst>
            </p:cNvPr>
            <p:cNvSpPr txBox="1"/>
            <p:nvPr/>
          </p:nvSpPr>
          <p:spPr>
            <a:xfrm>
              <a:off x="3209400" y="1541276"/>
              <a:ext cx="3457058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European Union: EN 301 549: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27CE1AD-FA30-41ED-AACA-207392EAEC20}"/>
                </a:ext>
              </a:extLst>
            </p:cNvPr>
            <p:cNvSpPr/>
            <p:nvPr/>
          </p:nvSpPr>
          <p:spPr>
            <a:xfrm>
              <a:off x="3096548" y="1641660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274304-127A-462F-9ACF-C2E423B28A81}"/>
                </a:ext>
              </a:extLst>
            </p:cNvPr>
            <p:cNvSpPr/>
            <p:nvPr/>
          </p:nvSpPr>
          <p:spPr>
            <a:xfrm>
              <a:off x="5052468" y="3074080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388142-24DB-4291-BDFD-ADB22120EC15}"/>
                </a:ext>
              </a:extLst>
            </p:cNvPr>
            <p:cNvSpPr/>
            <p:nvPr/>
          </p:nvSpPr>
          <p:spPr>
            <a:xfrm>
              <a:off x="4992839" y="2538039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3D3F0F-514D-4C17-B640-F995CFAC7AE5}"/>
                </a:ext>
              </a:extLst>
            </p:cNvPr>
            <p:cNvSpPr txBox="1"/>
            <p:nvPr/>
          </p:nvSpPr>
          <p:spPr>
            <a:xfrm>
              <a:off x="4639800" y="3184950"/>
              <a:ext cx="2494916" cy="519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Australia – Disability Discrimination Act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4ECA6C-32F3-4BC9-9BFB-59CAC6D1E8AD}"/>
                </a:ext>
              </a:extLst>
            </p:cNvPr>
            <p:cNvSpPr txBox="1"/>
            <p:nvPr/>
          </p:nvSpPr>
          <p:spPr>
            <a:xfrm>
              <a:off x="5101045" y="2429754"/>
              <a:ext cx="2937777" cy="194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Singapore – Enabling Masterplan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B76305-1EA4-4763-AEC3-5F7269E8E98C}"/>
                </a:ext>
              </a:extLst>
            </p:cNvPr>
            <p:cNvSpPr txBox="1"/>
            <p:nvPr/>
          </p:nvSpPr>
          <p:spPr>
            <a:xfrm>
              <a:off x="4363973" y="2079224"/>
              <a:ext cx="2770743" cy="194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China – Law of Protection for PWD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8DF54B-602C-41A3-856D-603EF9FEB91C}"/>
                </a:ext>
              </a:extLst>
            </p:cNvPr>
            <p:cNvSpPr/>
            <p:nvPr/>
          </p:nvSpPr>
          <p:spPr>
            <a:xfrm>
              <a:off x="4199638" y="2309595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2D0588-FD4C-46C8-B4EB-FF1C1E93BE35}"/>
                </a:ext>
              </a:extLst>
            </p:cNvPr>
            <p:cNvSpPr txBox="1"/>
            <p:nvPr/>
          </p:nvSpPr>
          <p:spPr>
            <a:xfrm>
              <a:off x="2206201" y="2329150"/>
              <a:ext cx="3681057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India – National Policy for PWD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47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8452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Case Studies of Accessibility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18D9E-B46C-414F-AE11-BB2411940704}"/>
              </a:ext>
            </a:extLst>
          </p:cNvPr>
          <p:cNvSpPr/>
          <p:nvPr/>
        </p:nvSpPr>
        <p:spPr>
          <a:xfrm>
            <a:off x="1371599" y="1093887"/>
            <a:ext cx="104733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Tesco Access Site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- 35 thousand pounds to build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million pounds a year in resultant revenue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(2004, UK)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Legal &amp; General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achieved 50% more natural search visitors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many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conversions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(2007, UK)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CNET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Reported 30% increase in CNET traffic from Google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they started providing transcripts. We saw a significant increase in SEO referrals when we launched an HTML version of our site, the major component of which was our transcripts. - Justin Eckhouse, CNET,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Sydney Olympic Games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to pay 20 thousand dollars in damages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poor accessibility (2000, Australia)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Target Corporation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paid 6 million dollars in damages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action by US National Federation for the Blind (2008, 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Amex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- America Express hit the headlines after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excluding visually impaired customers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making its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statements less accessible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format change (2008, UK)</a:t>
            </a:r>
          </a:p>
        </p:txBody>
      </p:sp>
    </p:spTree>
    <p:extLst>
      <p:ext uri="{BB962C8B-B14F-4D97-AF65-F5344CB8AC3E}">
        <p14:creationId xmlns:p14="http://schemas.microsoft.com/office/powerpoint/2010/main" val="117171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A Beginner's Guide to Designing for Accessibility | Punchkick ...">
            <a:extLst>
              <a:ext uri="{FF2B5EF4-FFF2-40B4-BE49-F238E27FC236}">
                <a16:creationId xmlns:a16="http://schemas.microsoft.com/office/drawing/2014/main" id="{32196F73-32AD-4705-9F3B-AF6023E4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124" y="1944258"/>
            <a:ext cx="7198750" cy="29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cap="all" dirty="0"/>
              <a:t>Accessibility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90436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95DF300-9895-4624-9D82-ABEFC7DD6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234636"/>
              </p:ext>
            </p:extLst>
          </p:nvPr>
        </p:nvGraphicFramePr>
        <p:xfrm>
          <a:off x="1446628" y="2172848"/>
          <a:ext cx="8128000" cy="302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E13D7D7-5F41-4D28-BBC9-2B3B2F4F26AD}"/>
              </a:ext>
            </a:extLst>
          </p:cNvPr>
          <p:cNvSpPr/>
          <p:nvPr/>
        </p:nvSpPr>
        <p:spPr>
          <a:xfrm>
            <a:off x="1371600" y="1431235"/>
            <a:ext cx="470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WCAG 2.0 was published on 11 December 2008</a:t>
            </a:r>
          </a:p>
        </p:txBody>
      </p:sp>
    </p:spTree>
    <p:extLst>
      <p:ext uri="{BB962C8B-B14F-4D97-AF65-F5344CB8AC3E}">
        <p14:creationId xmlns:p14="http://schemas.microsoft.com/office/powerpoint/2010/main" val="237105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95DF300-9895-4624-9D82-ABEFC7DD6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973804"/>
              </p:ext>
            </p:extLst>
          </p:nvPr>
        </p:nvGraphicFramePr>
        <p:xfrm>
          <a:off x="1446628" y="2172848"/>
          <a:ext cx="8128000" cy="302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E13D7D7-5F41-4D28-BBC9-2B3B2F4F26AD}"/>
              </a:ext>
            </a:extLst>
          </p:cNvPr>
          <p:cNvSpPr/>
          <p:nvPr/>
        </p:nvSpPr>
        <p:spPr>
          <a:xfrm>
            <a:off x="1371600" y="1431235"/>
            <a:ext cx="5845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WCAG 2.1 became a W3C Recommendation on 5 June 2018</a:t>
            </a:r>
          </a:p>
        </p:txBody>
      </p:sp>
    </p:spTree>
    <p:extLst>
      <p:ext uri="{BB962C8B-B14F-4D97-AF65-F5344CB8AC3E}">
        <p14:creationId xmlns:p14="http://schemas.microsoft.com/office/powerpoint/2010/main" val="45881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Key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EFA8A-1889-46AC-A701-3051C190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546346"/>
            <a:ext cx="4905375" cy="1514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A05CD2-A07A-48A1-A90C-5ADCB8F3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10" y="1546346"/>
            <a:ext cx="4933950" cy="1514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F3CAE-C5E9-43D9-BC0A-E58BA96B7E87}"/>
              </a:ext>
            </a:extLst>
          </p:cNvPr>
          <p:cNvSpPr txBox="1"/>
          <p:nvPr/>
        </p:nvSpPr>
        <p:spPr>
          <a:xfrm>
            <a:off x="4281707" y="3797180"/>
            <a:ext cx="4905374" cy="129266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ARIA</a:t>
            </a:r>
            <a:endParaRPr lang="en-US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24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Accessibility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Examples of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Types of Disabilities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Assistive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Compliance Laws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Studies of Accessibilities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Key Technologies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0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https://en.wikipedia.org/wiki/Accessibility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https://www.google.com/image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https://www.who.int/disabilities/world_report/2011/report/en/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https://en.wikipedia.org/wiki/Assistive_technology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https://www.w3.org/WAI/EO/Drafts/bcase/resources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https://www.w3.org/WAI/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7" y="26860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9E36-B874-4BF0-BD3D-915774083748}"/>
              </a:ext>
            </a:extLst>
          </p:cNvPr>
          <p:cNvSpPr txBox="1"/>
          <p:nvPr/>
        </p:nvSpPr>
        <p:spPr>
          <a:xfrm>
            <a:off x="5239658" y="6275851"/>
            <a:ext cx="70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For any queries connect me at  jatinkochhar@hotmail.com</a:t>
            </a:r>
          </a:p>
        </p:txBody>
      </p:sp>
    </p:spTree>
    <p:extLst>
      <p:ext uri="{BB962C8B-B14F-4D97-AF65-F5344CB8AC3E}">
        <p14:creationId xmlns:p14="http://schemas.microsoft.com/office/powerpoint/2010/main" val="174757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Accessibility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4"/>
            <a:ext cx="9601200" cy="488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Accessibility in the sense considered here refers to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of products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devices, services, or environments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 as to be usable by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with disabilities</a:t>
            </a: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Accessibility is strongly related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universal design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is the process of creating products that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usable by people with the widest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possible range of abilities, operating within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widest possible range of situations</a:t>
            </a: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Accessibility can be viewed as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"ability to access"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benefit from some system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Accessibility can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houses, malls,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in daily use objects</a:t>
            </a:r>
          </a:p>
        </p:txBody>
      </p:sp>
    </p:spTree>
    <p:extLst>
      <p:ext uri="{BB962C8B-B14F-4D97-AF65-F5344CB8AC3E}">
        <p14:creationId xmlns:p14="http://schemas.microsoft.com/office/powerpoint/2010/main" val="229078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Examples of Accessibility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2587A-85EC-4E9C-9A13-5D3B2C78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33267"/>
            <a:ext cx="4637768" cy="3069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69326-4454-4E4D-BBB7-F1EA16B9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599" y="1233267"/>
            <a:ext cx="5097127" cy="3069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0537EB-89B9-4DE9-94EB-0DA0C38E4C1C}"/>
              </a:ext>
            </a:extLst>
          </p:cNvPr>
          <p:cNvSpPr txBox="1"/>
          <p:nvPr/>
        </p:nvSpPr>
        <p:spPr>
          <a:xfrm>
            <a:off x="1371600" y="4698609"/>
            <a:ext cx="463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wheelchair accessible taxi with a rear ramp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0F22A-1F40-4896-99FA-85C342FC2F00}"/>
              </a:ext>
            </a:extLst>
          </p:cNvPr>
          <p:cNvSpPr/>
          <p:nvPr/>
        </p:nvSpPr>
        <p:spPr>
          <a:xfrm>
            <a:off x="6691599" y="4707374"/>
            <a:ext cx="4909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retractable wheelchair-access ramp in tram</a:t>
            </a:r>
          </a:p>
        </p:txBody>
      </p:sp>
    </p:spTree>
    <p:extLst>
      <p:ext uri="{BB962C8B-B14F-4D97-AF65-F5344CB8AC3E}">
        <p14:creationId xmlns:p14="http://schemas.microsoft.com/office/powerpoint/2010/main" val="135651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Examples of Accessibility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DE963-A785-497E-9F23-486ED753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7446"/>
            <a:ext cx="4186518" cy="3499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8E1C8-C44F-4F3A-A73F-AA7150D9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088" y="1377446"/>
            <a:ext cx="5645367" cy="28852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6C2FAE-CBB8-427A-A10C-B7C51CA742A7}"/>
              </a:ext>
            </a:extLst>
          </p:cNvPr>
          <p:cNvSpPr/>
          <p:nvPr/>
        </p:nvSpPr>
        <p:spPr>
          <a:xfrm>
            <a:off x="1117278" y="5111221"/>
            <a:ext cx="4411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Tactile paving can assist the visually impaired as they walk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29551-AC35-488C-9AA4-E3214D79DC96}"/>
              </a:ext>
            </a:extLst>
          </p:cNvPr>
          <p:cNvSpPr/>
          <p:nvPr/>
        </p:nvSpPr>
        <p:spPr>
          <a:xfrm>
            <a:off x="6011389" y="5028659"/>
            <a:ext cx="5517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ridges found on the F and J buttons on a computer keyboard are designed to help users locate the correct keys (Universal and Inclusive Design)</a:t>
            </a:r>
          </a:p>
        </p:txBody>
      </p:sp>
    </p:spTree>
    <p:extLst>
      <p:ext uri="{BB962C8B-B14F-4D97-AF65-F5344CB8AC3E}">
        <p14:creationId xmlns:p14="http://schemas.microsoft.com/office/powerpoint/2010/main" val="177810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Examples of Accessibility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1ADBC-5800-4985-B27B-BD3325B14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431235"/>
            <a:ext cx="5411459" cy="2871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8F2D6-DD84-4B82-88DA-E7487877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517" y="1431235"/>
            <a:ext cx="3567125" cy="29762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027F10-D011-4E17-A5A8-F1A530D9338B}"/>
              </a:ext>
            </a:extLst>
          </p:cNvPr>
          <p:cNvSpPr/>
          <p:nvPr/>
        </p:nvSpPr>
        <p:spPr>
          <a:xfrm>
            <a:off x="1219200" y="4639121"/>
            <a:ext cx="4411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Architectural design for both normal and wheel chair user (Universal and Inclusive Design)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C7EB5-7DE3-45FE-8F62-979C9924F6EA}"/>
              </a:ext>
            </a:extLst>
          </p:cNvPr>
          <p:cNvSpPr/>
          <p:nvPr/>
        </p:nvSpPr>
        <p:spPr>
          <a:xfrm>
            <a:off x="7574416" y="4639121"/>
            <a:ext cx="4411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Mobile, Tablets, Web applications are made accessible to reach disable community (Universal and Inclusive Design)</a:t>
            </a:r>
          </a:p>
        </p:txBody>
      </p:sp>
    </p:spTree>
    <p:extLst>
      <p:ext uri="{BB962C8B-B14F-4D97-AF65-F5344CB8AC3E}">
        <p14:creationId xmlns:p14="http://schemas.microsoft.com/office/powerpoint/2010/main" val="416002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Types of Disabilities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FD078-BE63-4DD0-B8C2-20D0E14F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52" y="1431235"/>
            <a:ext cx="7900695" cy="47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Accessibility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4"/>
            <a:ext cx="9601200" cy="488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15% of the world's population lives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some form of disability, of whom 2-4% experience significant difficulties in functioning</a:t>
            </a: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number of people with disabilities is growing. This is because populations are ageing – older people have a higher risk of disability.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Aging and Disability are linked </a:t>
            </a: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785 million (15.6%) persons 15 years and older live with a disability</a:t>
            </a:r>
          </a:p>
        </p:txBody>
      </p:sp>
    </p:spTree>
    <p:extLst>
      <p:ext uri="{BB962C8B-B14F-4D97-AF65-F5344CB8AC3E}">
        <p14:creationId xmlns:p14="http://schemas.microsoft.com/office/powerpoint/2010/main" val="290972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Assistive Technologies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2AF33-4D44-43F9-B058-7F84A21CC7C0}"/>
              </a:ext>
            </a:extLst>
          </p:cNvPr>
          <p:cNvSpPr/>
          <p:nvPr/>
        </p:nvSpPr>
        <p:spPr>
          <a:xfrm>
            <a:off x="1371599" y="1431235"/>
            <a:ext cx="101217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Assistive technology (AT) is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assistive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rehabilitative devices for people with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disabilities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elderly population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4F11-858E-45E0-9143-0FACBC9DE2D7}"/>
              </a:ext>
            </a:extLst>
          </p:cNvPr>
          <p:cNvSpPr/>
          <p:nvPr/>
        </p:nvSpPr>
        <p:spPr>
          <a:xfrm>
            <a:off x="4849088" y="2299579"/>
            <a:ext cx="2493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Mobility impairments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D4073-27A1-4B7E-A827-9136D3FD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3" y="2785867"/>
            <a:ext cx="4112112" cy="24097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62032D-D774-4038-9EC0-12B473581799}"/>
              </a:ext>
            </a:extLst>
          </p:cNvPr>
          <p:cNvSpPr/>
          <p:nvPr/>
        </p:nvSpPr>
        <p:spPr>
          <a:xfrm>
            <a:off x="2471567" y="5328214"/>
            <a:ext cx="3099239" cy="41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Wheelchair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3C1714-803E-47F3-B567-FA168E0C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79" y="2783263"/>
            <a:ext cx="4298925" cy="30590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96BFC4-5F22-4C22-B799-656C32DE44EE}"/>
              </a:ext>
            </a:extLst>
          </p:cNvPr>
          <p:cNvSpPr/>
          <p:nvPr/>
        </p:nvSpPr>
        <p:spPr>
          <a:xfrm>
            <a:off x="7792746" y="6075076"/>
            <a:ext cx="3099239" cy="41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Front Wheel Walker</a:t>
            </a:r>
          </a:p>
        </p:txBody>
      </p:sp>
    </p:spTree>
    <p:extLst>
      <p:ext uri="{BB962C8B-B14F-4D97-AF65-F5344CB8AC3E}">
        <p14:creationId xmlns:p14="http://schemas.microsoft.com/office/powerpoint/2010/main" val="19290679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776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Segoe UI</vt:lpstr>
      <vt:lpstr>Verdana</vt:lpstr>
      <vt:lpstr>Crop</vt:lpstr>
      <vt:lpstr>What is Accessibility ?</vt:lpstr>
      <vt:lpstr>Agenda</vt:lpstr>
      <vt:lpstr>What is Accessibility ?</vt:lpstr>
      <vt:lpstr>Examples of Accessibility</vt:lpstr>
      <vt:lpstr>Examples of Accessibility</vt:lpstr>
      <vt:lpstr>Examples of Accessibility</vt:lpstr>
      <vt:lpstr>Types of Disabilities</vt:lpstr>
      <vt:lpstr>Accessibility Statistics</vt:lpstr>
      <vt:lpstr>Assistive Technologies </vt:lpstr>
      <vt:lpstr>Assistive Technologies </vt:lpstr>
      <vt:lpstr>Assistive Technologies </vt:lpstr>
      <vt:lpstr>Assistive Technologies </vt:lpstr>
      <vt:lpstr>Assistive Technologies </vt:lpstr>
      <vt:lpstr>Accessibility Compliance Law</vt:lpstr>
      <vt:lpstr>Case Studies of Accessibility</vt:lpstr>
      <vt:lpstr>Accessibility Principles</vt:lpstr>
      <vt:lpstr>Accessibility Guidelines</vt:lpstr>
      <vt:lpstr>Accessibility Guidelines</vt:lpstr>
      <vt:lpstr>Key Technologies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Accessibility ?</dc:title>
  <dc:creator>JATIN KOCHHAR</dc:creator>
  <cp:lastModifiedBy>JATIN KOCHHAR</cp:lastModifiedBy>
  <cp:revision>12</cp:revision>
  <dcterms:created xsi:type="dcterms:W3CDTF">2020-07-24T11:30:44Z</dcterms:created>
  <dcterms:modified xsi:type="dcterms:W3CDTF">2020-07-24T12:14:02Z</dcterms:modified>
</cp:coreProperties>
</file>