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72" r:id="rId5"/>
    <p:sldId id="273" r:id="rId6"/>
    <p:sldId id="264" r:id="rId7"/>
    <p:sldId id="269" r:id="rId8"/>
    <p:sldId id="270" r:id="rId9"/>
    <p:sldId id="271" r:id="rId10"/>
    <p:sldId id="265" r:id="rId11"/>
    <p:sldId id="266" r:id="rId12"/>
    <p:sldId id="267" r:id="rId13"/>
    <p:sldId id="268" r:id="rId14"/>
    <p:sldId id="259" r:id="rId15"/>
    <p:sldId id="260" r:id="rId16"/>
    <p:sldId id="261"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054" autoAdjust="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DE242-7DA2-42D6-9618-183885ABAE5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0B84A24-4511-4FD9-B2F3-CAEBC880317C}">
      <dgm:prSet/>
      <dgm:spPr/>
      <dgm:t>
        <a:bodyPr/>
        <a:lstStyle/>
        <a:p>
          <a:r>
            <a:rPr lang="en-US" b="0" i="0"/>
            <a:t>Hotjar</a:t>
          </a:r>
          <a:endParaRPr lang="en-US"/>
        </a:p>
      </dgm:t>
    </dgm:pt>
    <dgm:pt modelId="{819387B9-C54E-4347-AF63-A666DA0CBFB1}" type="parTrans" cxnId="{70F782B7-683F-415B-A1E6-EF14DB3155EE}">
      <dgm:prSet/>
      <dgm:spPr/>
      <dgm:t>
        <a:bodyPr/>
        <a:lstStyle/>
        <a:p>
          <a:endParaRPr lang="en-US"/>
        </a:p>
      </dgm:t>
    </dgm:pt>
    <dgm:pt modelId="{64159441-3771-40CF-B857-4389DC385527}" type="sibTrans" cxnId="{70F782B7-683F-415B-A1E6-EF14DB3155EE}">
      <dgm:prSet/>
      <dgm:spPr/>
      <dgm:t>
        <a:bodyPr/>
        <a:lstStyle/>
        <a:p>
          <a:endParaRPr lang="en-US"/>
        </a:p>
      </dgm:t>
    </dgm:pt>
    <dgm:pt modelId="{C8556CE9-0530-4DBF-AAEE-1782D74AACF3}">
      <dgm:prSet/>
      <dgm:spPr/>
      <dgm:t>
        <a:bodyPr/>
        <a:lstStyle/>
        <a:p>
          <a:r>
            <a:rPr lang="en-US" b="0" i="0"/>
            <a:t>Hotjar Capabilities</a:t>
          </a:r>
          <a:endParaRPr lang="en-US"/>
        </a:p>
      </dgm:t>
    </dgm:pt>
    <dgm:pt modelId="{416BFCEB-A3DA-4FFB-8C78-B0F00D08939A}" type="parTrans" cxnId="{4966C618-574A-4055-B5E2-68A30CECB77B}">
      <dgm:prSet/>
      <dgm:spPr/>
      <dgm:t>
        <a:bodyPr/>
        <a:lstStyle/>
        <a:p>
          <a:endParaRPr lang="en-US"/>
        </a:p>
      </dgm:t>
    </dgm:pt>
    <dgm:pt modelId="{07BCB909-6B60-4925-8301-A8E2C2A553C8}" type="sibTrans" cxnId="{4966C618-574A-4055-B5E2-68A30CECB77B}">
      <dgm:prSet/>
      <dgm:spPr/>
      <dgm:t>
        <a:bodyPr/>
        <a:lstStyle/>
        <a:p>
          <a:endParaRPr lang="en-US"/>
        </a:p>
      </dgm:t>
    </dgm:pt>
    <dgm:pt modelId="{DB5D2FBB-2DFE-49ED-AF6C-E944F3DD63E9}" type="pres">
      <dgm:prSet presAssocID="{BEADE242-7DA2-42D6-9618-183885ABAE5E}" presName="hierChild1" presStyleCnt="0">
        <dgm:presLayoutVars>
          <dgm:chPref val="1"/>
          <dgm:dir/>
          <dgm:animOne val="branch"/>
          <dgm:animLvl val="lvl"/>
          <dgm:resizeHandles/>
        </dgm:presLayoutVars>
      </dgm:prSet>
      <dgm:spPr/>
    </dgm:pt>
    <dgm:pt modelId="{1A288B10-C3DD-4760-A2B7-2597FE8E16AD}" type="pres">
      <dgm:prSet presAssocID="{A0B84A24-4511-4FD9-B2F3-CAEBC880317C}" presName="hierRoot1" presStyleCnt="0"/>
      <dgm:spPr/>
    </dgm:pt>
    <dgm:pt modelId="{FDBD1A9F-E212-4A07-8AEA-90D2F89A9C0E}" type="pres">
      <dgm:prSet presAssocID="{A0B84A24-4511-4FD9-B2F3-CAEBC880317C}" presName="composite" presStyleCnt="0"/>
      <dgm:spPr/>
    </dgm:pt>
    <dgm:pt modelId="{C057B28A-658F-4128-88B6-D2B959C3BD81}" type="pres">
      <dgm:prSet presAssocID="{A0B84A24-4511-4FD9-B2F3-CAEBC880317C}" presName="background" presStyleLbl="node0" presStyleIdx="0" presStyleCnt="2"/>
      <dgm:spPr/>
    </dgm:pt>
    <dgm:pt modelId="{E86E5D38-EE77-4B3C-86B7-F2ED0C3513F4}" type="pres">
      <dgm:prSet presAssocID="{A0B84A24-4511-4FD9-B2F3-CAEBC880317C}" presName="text" presStyleLbl="fgAcc0" presStyleIdx="0" presStyleCnt="2">
        <dgm:presLayoutVars>
          <dgm:chPref val="3"/>
        </dgm:presLayoutVars>
      </dgm:prSet>
      <dgm:spPr/>
    </dgm:pt>
    <dgm:pt modelId="{F4E21E2E-DE70-4FAD-BF89-ECD85ED3655A}" type="pres">
      <dgm:prSet presAssocID="{A0B84A24-4511-4FD9-B2F3-CAEBC880317C}" presName="hierChild2" presStyleCnt="0"/>
      <dgm:spPr/>
    </dgm:pt>
    <dgm:pt modelId="{A3C97F2C-6803-4DBE-BB5D-1891F6F589EC}" type="pres">
      <dgm:prSet presAssocID="{C8556CE9-0530-4DBF-AAEE-1782D74AACF3}" presName="hierRoot1" presStyleCnt="0"/>
      <dgm:spPr/>
    </dgm:pt>
    <dgm:pt modelId="{074EDAA6-DF41-4B6E-9DCB-5DF1640194B7}" type="pres">
      <dgm:prSet presAssocID="{C8556CE9-0530-4DBF-AAEE-1782D74AACF3}" presName="composite" presStyleCnt="0"/>
      <dgm:spPr/>
    </dgm:pt>
    <dgm:pt modelId="{EF4F94DC-AF43-4B66-BE8D-5E7F9BCD0EA0}" type="pres">
      <dgm:prSet presAssocID="{C8556CE9-0530-4DBF-AAEE-1782D74AACF3}" presName="background" presStyleLbl="node0" presStyleIdx="1" presStyleCnt="2"/>
      <dgm:spPr/>
    </dgm:pt>
    <dgm:pt modelId="{B72D86DE-58B7-420E-A07B-623F92948C48}" type="pres">
      <dgm:prSet presAssocID="{C8556CE9-0530-4DBF-AAEE-1782D74AACF3}" presName="text" presStyleLbl="fgAcc0" presStyleIdx="1" presStyleCnt="2">
        <dgm:presLayoutVars>
          <dgm:chPref val="3"/>
        </dgm:presLayoutVars>
      </dgm:prSet>
      <dgm:spPr/>
    </dgm:pt>
    <dgm:pt modelId="{33BE87E1-B883-4462-A981-FAA7B531017C}" type="pres">
      <dgm:prSet presAssocID="{C8556CE9-0530-4DBF-AAEE-1782D74AACF3}" presName="hierChild2" presStyleCnt="0"/>
      <dgm:spPr/>
    </dgm:pt>
  </dgm:ptLst>
  <dgm:cxnLst>
    <dgm:cxn modelId="{4966C618-574A-4055-B5E2-68A30CECB77B}" srcId="{BEADE242-7DA2-42D6-9618-183885ABAE5E}" destId="{C8556CE9-0530-4DBF-AAEE-1782D74AACF3}" srcOrd="1" destOrd="0" parTransId="{416BFCEB-A3DA-4FFB-8C78-B0F00D08939A}" sibTransId="{07BCB909-6B60-4925-8301-A8E2C2A553C8}"/>
    <dgm:cxn modelId="{50E01E1A-6915-43C0-9D4D-56A17E20837C}" type="presOf" srcId="{BEADE242-7DA2-42D6-9618-183885ABAE5E}" destId="{DB5D2FBB-2DFE-49ED-AF6C-E944F3DD63E9}" srcOrd="0" destOrd="0" presId="urn:microsoft.com/office/officeart/2005/8/layout/hierarchy1"/>
    <dgm:cxn modelId="{70F782B7-683F-415B-A1E6-EF14DB3155EE}" srcId="{BEADE242-7DA2-42D6-9618-183885ABAE5E}" destId="{A0B84A24-4511-4FD9-B2F3-CAEBC880317C}" srcOrd="0" destOrd="0" parTransId="{819387B9-C54E-4347-AF63-A666DA0CBFB1}" sibTransId="{64159441-3771-40CF-B857-4389DC385527}"/>
    <dgm:cxn modelId="{71BC87C6-AAF6-4ADD-8425-2535287297F0}" type="presOf" srcId="{A0B84A24-4511-4FD9-B2F3-CAEBC880317C}" destId="{E86E5D38-EE77-4B3C-86B7-F2ED0C3513F4}" srcOrd="0" destOrd="0" presId="urn:microsoft.com/office/officeart/2005/8/layout/hierarchy1"/>
    <dgm:cxn modelId="{6679FCD0-A4FC-4A8F-AF3D-2A1D05430FDA}" type="presOf" srcId="{C8556CE9-0530-4DBF-AAEE-1782D74AACF3}" destId="{B72D86DE-58B7-420E-A07B-623F92948C48}" srcOrd="0" destOrd="0" presId="urn:microsoft.com/office/officeart/2005/8/layout/hierarchy1"/>
    <dgm:cxn modelId="{C7D530E4-C3A2-42FA-932E-2090A852C72A}" type="presParOf" srcId="{DB5D2FBB-2DFE-49ED-AF6C-E944F3DD63E9}" destId="{1A288B10-C3DD-4760-A2B7-2597FE8E16AD}" srcOrd="0" destOrd="0" presId="urn:microsoft.com/office/officeart/2005/8/layout/hierarchy1"/>
    <dgm:cxn modelId="{DD06995A-F38F-4512-8575-61446D0B2D23}" type="presParOf" srcId="{1A288B10-C3DD-4760-A2B7-2597FE8E16AD}" destId="{FDBD1A9F-E212-4A07-8AEA-90D2F89A9C0E}" srcOrd="0" destOrd="0" presId="urn:microsoft.com/office/officeart/2005/8/layout/hierarchy1"/>
    <dgm:cxn modelId="{7AF24A96-6DC3-4365-B9B9-B1A212819C97}" type="presParOf" srcId="{FDBD1A9F-E212-4A07-8AEA-90D2F89A9C0E}" destId="{C057B28A-658F-4128-88B6-D2B959C3BD81}" srcOrd="0" destOrd="0" presId="urn:microsoft.com/office/officeart/2005/8/layout/hierarchy1"/>
    <dgm:cxn modelId="{931F5B8B-D36D-48A4-9635-DA536F4A912E}" type="presParOf" srcId="{FDBD1A9F-E212-4A07-8AEA-90D2F89A9C0E}" destId="{E86E5D38-EE77-4B3C-86B7-F2ED0C3513F4}" srcOrd="1" destOrd="0" presId="urn:microsoft.com/office/officeart/2005/8/layout/hierarchy1"/>
    <dgm:cxn modelId="{375230A5-BE69-4CAB-B2D3-1ECF48E34AF8}" type="presParOf" srcId="{1A288B10-C3DD-4760-A2B7-2597FE8E16AD}" destId="{F4E21E2E-DE70-4FAD-BF89-ECD85ED3655A}" srcOrd="1" destOrd="0" presId="urn:microsoft.com/office/officeart/2005/8/layout/hierarchy1"/>
    <dgm:cxn modelId="{5A1D8FA5-CF6A-4CEC-AC2A-2975FB2A3154}" type="presParOf" srcId="{DB5D2FBB-2DFE-49ED-AF6C-E944F3DD63E9}" destId="{A3C97F2C-6803-4DBE-BB5D-1891F6F589EC}" srcOrd="1" destOrd="0" presId="urn:microsoft.com/office/officeart/2005/8/layout/hierarchy1"/>
    <dgm:cxn modelId="{F5566351-9B66-4B4F-87EF-14DA2D8125FD}" type="presParOf" srcId="{A3C97F2C-6803-4DBE-BB5D-1891F6F589EC}" destId="{074EDAA6-DF41-4B6E-9DCB-5DF1640194B7}" srcOrd="0" destOrd="0" presId="urn:microsoft.com/office/officeart/2005/8/layout/hierarchy1"/>
    <dgm:cxn modelId="{ED8CD2D9-684E-4225-B7CF-3EC1809AC02A}" type="presParOf" srcId="{074EDAA6-DF41-4B6E-9DCB-5DF1640194B7}" destId="{EF4F94DC-AF43-4B66-BE8D-5E7F9BCD0EA0}" srcOrd="0" destOrd="0" presId="urn:microsoft.com/office/officeart/2005/8/layout/hierarchy1"/>
    <dgm:cxn modelId="{DC09F904-77C4-4CFC-B1AD-2723A063F855}" type="presParOf" srcId="{074EDAA6-DF41-4B6E-9DCB-5DF1640194B7}" destId="{B72D86DE-58B7-420E-A07B-623F92948C48}" srcOrd="1" destOrd="0" presId="urn:microsoft.com/office/officeart/2005/8/layout/hierarchy1"/>
    <dgm:cxn modelId="{C534A869-D4E2-432D-865A-38818149236E}" type="presParOf" srcId="{A3C97F2C-6803-4DBE-BB5D-1891F6F589EC}" destId="{33BE87E1-B883-4462-A981-FAA7B531017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BD2230-43D0-4DD9-AAA3-3F43FFC9DAA7}" type="doc">
      <dgm:prSet loTypeId="urn:microsoft.com/office/officeart/2005/8/layout/matrix3" loCatId="matrix" qsTypeId="urn:microsoft.com/office/officeart/2005/8/quickstyle/simple1" qsCatId="simple" csTypeId="urn:microsoft.com/office/officeart/2005/8/colors/accent5_2" csCatId="accent5" phldr="1"/>
      <dgm:spPr/>
      <dgm:t>
        <a:bodyPr/>
        <a:lstStyle/>
        <a:p>
          <a:endParaRPr lang="en-US"/>
        </a:p>
      </dgm:t>
    </dgm:pt>
    <dgm:pt modelId="{C88B07FB-1BA7-4E76-9085-D7412F486CA0}">
      <dgm:prSet/>
      <dgm:spPr>
        <a:solidFill>
          <a:schemeClr val="accent2">
            <a:lumMod val="60000"/>
            <a:lumOff val="40000"/>
          </a:schemeClr>
        </a:solidFill>
      </dgm:spPr>
      <dgm:t>
        <a:bodyPr/>
        <a:lstStyle/>
        <a:p>
          <a:r>
            <a:rPr lang="en-US" b="0" i="0"/>
            <a:t>Click heatmaps</a:t>
          </a:r>
          <a:endParaRPr lang="en-US"/>
        </a:p>
      </dgm:t>
    </dgm:pt>
    <dgm:pt modelId="{DF01B20F-B4C4-486D-8A31-1AA227F126BD}" type="parTrans" cxnId="{7CA9E752-C7BB-4B75-8CF6-62D9699E1CB0}">
      <dgm:prSet/>
      <dgm:spPr/>
      <dgm:t>
        <a:bodyPr/>
        <a:lstStyle/>
        <a:p>
          <a:endParaRPr lang="en-US"/>
        </a:p>
      </dgm:t>
    </dgm:pt>
    <dgm:pt modelId="{367824D5-2E33-43DD-86C8-4A09678E2470}" type="sibTrans" cxnId="{7CA9E752-C7BB-4B75-8CF6-62D9699E1CB0}">
      <dgm:prSet/>
      <dgm:spPr/>
      <dgm:t>
        <a:bodyPr/>
        <a:lstStyle/>
        <a:p>
          <a:endParaRPr lang="en-US"/>
        </a:p>
      </dgm:t>
    </dgm:pt>
    <dgm:pt modelId="{0E051F7A-BDC3-473C-89BA-A48EECDD8772}">
      <dgm:prSet/>
      <dgm:spPr>
        <a:solidFill>
          <a:schemeClr val="accent1">
            <a:lumMod val="60000"/>
            <a:lumOff val="40000"/>
          </a:schemeClr>
        </a:solidFill>
      </dgm:spPr>
      <dgm:t>
        <a:bodyPr/>
        <a:lstStyle/>
        <a:p>
          <a:r>
            <a:rPr lang="en-US" b="0" i="0"/>
            <a:t>Move heatmaps</a:t>
          </a:r>
          <a:endParaRPr lang="en-US"/>
        </a:p>
      </dgm:t>
    </dgm:pt>
    <dgm:pt modelId="{89164C86-4F36-4CA5-92A1-D5FC84695112}" type="parTrans" cxnId="{1AA9F649-4FDD-43DA-AE31-0686C3D6B3CE}">
      <dgm:prSet/>
      <dgm:spPr/>
      <dgm:t>
        <a:bodyPr/>
        <a:lstStyle/>
        <a:p>
          <a:endParaRPr lang="en-US"/>
        </a:p>
      </dgm:t>
    </dgm:pt>
    <dgm:pt modelId="{B6980896-4455-4224-96AA-AC5A377D265F}" type="sibTrans" cxnId="{1AA9F649-4FDD-43DA-AE31-0686C3D6B3CE}">
      <dgm:prSet/>
      <dgm:spPr/>
      <dgm:t>
        <a:bodyPr/>
        <a:lstStyle/>
        <a:p>
          <a:endParaRPr lang="en-US"/>
        </a:p>
      </dgm:t>
    </dgm:pt>
    <dgm:pt modelId="{A934F9C8-C60D-41FB-93CD-1A04E80D84E1}">
      <dgm:prSet/>
      <dgm:spPr>
        <a:solidFill>
          <a:srgbClr val="FFC000"/>
        </a:solidFill>
      </dgm:spPr>
      <dgm:t>
        <a:bodyPr/>
        <a:lstStyle/>
        <a:p>
          <a:r>
            <a:rPr lang="en-US" b="0" i="0"/>
            <a:t>Scroll maps</a:t>
          </a:r>
          <a:endParaRPr lang="en-US"/>
        </a:p>
      </dgm:t>
    </dgm:pt>
    <dgm:pt modelId="{70A8F25B-8F49-47F2-BB1A-113D03D0FDFB}" type="parTrans" cxnId="{285654D3-C471-40C6-BB5B-B63CBE4BF510}">
      <dgm:prSet/>
      <dgm:spPr/>
      <dgm:t>
        <a:bodyPr/>
        <a:lstStyle/>
        <a:p>
          <a:endParaRPr lang="en-US"/>
        </a:p>
      </dgm:t>
    </dgm:pt>
    <dgm:pt modelId="{40541B51-3ECE-447C-9D34-B6E2EEE9DF67}" type="sibTrans" cxnId="{285654D3-C471-40C6-BB5B-B63CBE4BF510}">
      <dgm:prSet/>
      <dgm:spPr/>
      <dgm:t>
        <a:bodyPr/>
        <a:lstStyle/>
        <a:p>
          <a:endParaRPr lang="en-US"/>
        </a:p>
      </dgm:t>
    </dgm:pt>
    <dgm:pt modelId="{D0B7407A-0962-49C0-9BEE-72F4FC65FA05}">
      <dgm:prSet/>
      <dgm:spPr>
        <a:solidFill>
          <a:srgbClr val="92D050"/>
        </a:solidFill>
      </dgm:spPr>
      <dgm:t>
        <a:bodyPr/>
        <a:lstStyle/>
        <a:p>
          <a:r>
            <a:rPr lang="en-US" b="0" i="0" dirty="0"/>
            <a:t>Desktop and Mobile heatmaps</a:t>
          </a:r>
          <a:endParaRPr lang="en-US" dirty="0"/>
        </a:p>
      </dgm:t>
    </dgm:pt>
    <dgm:pt modelId="{0BAFEF31-1656-4F6F-B945-7AD359D52CC0}" type="parTrans" cxnId="{20790EBD-B5C5-4F55-ADDD-808F256866D2}">
      <dgm:prSet/>
      <dgm:spPr/>
      <dgm:t>
        <a:bodyPr/>
        <a:lstStyle/>
        <a:p>
          <a:endParaRPr lang="en-US"/>
        </a:p>
      </dgm:t>
    </dgm:pt>
    <dgm:pt modelId="{21E6BE48-216C-49A9-9107-0FA2E689C88E}" type="sibTrans" cxnId="{20790EBD-B5C5-4F55-ADDD-808F256866D2}">
      <dgm:prSet/>
      <dgm:spPr/>
      <dgm:t>
        <a:bodyPr/>
        <a:lstStyle/>
        <a:p>
          <a:endParaRPr lang="en-US"/>
        </a:p>
      </dgm:t>
    </dgm:pt>
    <dgm:pt modelId="{0D776FC5-EF26-404D-AB07-761F275933ED}" type="pres">
      <dgm:prSet presAssocID="{61BD2230-43D0-4DD9-AAA3-3F43FFC9DAA7}" presName="matrix" presStyleCnt="0">
        <dgm:presLayoutVars>
          <dgm:chMax val="1"/>
          <dgm:dir/>
          <dgm:resizeHandles val="exact"/>
        </dgm:presLayoutVars>
      </dgm:prSet>
      <dgm:spPr/>
    </dgm:pt>
    <dgm:pt modelId="{DE033ACC-4A69-4D7D-B600-A3C3BBC64C72}" type="pres">
      <dgm:prSet presAssocID="{61BD2230-43D0-4DD9-AAA3-3F43FFC9DAA7}" presName="diamond" presStyleLbl="bgShp" presStyleIdx="0" presStyleCnt="1"/>
      <dgm:spPr/>
    </dgm:pt>
    <dgm:pt modelId="{1EBB20B6-6B64-41BC-A48E-985BFE2E6897}" type="pres">
      <dgm:prSet presAssocID="{61BD2230-43D0-4DD9-AAA3-3F43FFC9DAA7}" presName="quad1" presStyleLbl="node1" presStyleIdx="0" presStyleCnt="4">
        <dgm:presLayoutVars>
          <dgm:chMax val="0"/>
          <dgm:chPref val="0"/>
          <dgm:bulletEnabled val="1"/>
        </dgm:presLayoutVars>
      </dgm:prSet>
      <dgm:spPr/>
    </dgm:pt>
    <dgm:pt modelId="{14ECA249-5568-4F05-B8CD-77C518B6D593}" type="pres">
      <dgm:prSet presAssocID="{61BD2230-43D0-4DD9-AAA3-3F43FFC9DAA7}" presName="quad2" presStyleLbl="node1" presStyleIdx="1" presStyleCnt="4">
        <dgm:presLayoutVars>
          <dgm:chMax val="0"/>
          <dgm:chPref val="0"/>
          <dgm:bulletEnabled val="1"/>
        </dgm:presLayoutVars>
      </dgm:prSet>
      <dgm:spPr/>
    </dgm:pt>
    <dgm:pt modelId="{D8A88834-E7F8-47EC-990E-874E8D7592B6}" type="pres">
      <dgm:prSet presAssocID="{61BD2230-43D0-4DD9-AAA3-3F43FFC9DAA7}" presName="quad3" presStyleLbl="node1" presStyleIdx="2" presStyleCnt="4">
        <dgm:presLayoutVars>
          <dgm:chMax val="0"/>
          <dgm:chPref val="0"/>
          <dgm:bulletEnabled val="1"/>
        </dgm:presLayoutVars>
      </dgm:prSet>
      <dgm:spPr/>
    </dgm:pt>
    <dgm:pt modelId="{DD9669D7-6203-4896-8062-371A98C47C1D}" type="pres">
      <dgm:prSet presAssocID="{61BD2230-43D0-4DD9-AAA3-3F43FFC9DAA7}" presName="quad4" presStyleLbl="node1" presStyleIdx="3" presStyleCnt="4">
        <dgm:presLayoutVars>
          <dgm:chMax val="0"/>
          <dgm:chPref val="0"/>
          <dgm:bulletEnabled val="1"/>
        </dgm:presLayoutVars>
      </dgm:prSet>
      <dgm:spPr/>
    </dgm:pt>
  </dgm:ptLst>
  <dgm:cxnLst>
    <dgm:cxn modelId="{C34A2122-D6B9-4B42-8089-9F135B68FABD}" type="presOf" srcId="{C88B07FB-1BA7-4E76-9085-D7412F486CA0}" destId="{1EBB20B6-6B64-41BC-A48E-985BFE2E6897}" srcOrd="0" destOrd="0" presId="urn:microsoft.com/office/officeart/2005/8/layout/matrix3"/>
    <dgm:cxn modelId="{6604DE69-263E-44EF-9BFB-FA9ACE4290C6}" type="presOf" srcId="{0E051F7A-BDC3-473C-89BA-A48EECDD8772}" destId="{14ECA249-5568-4F05-B8CD-77C518B6D593}" srcOrd="0" destOrd="0" presId="urn:microsoft.com/office/officeart/2005/8/layout/matrix3"/>
    <dgm:cxn modelId="{1AA9F649-4FDD-43DA-AE31-0686C3D6B3CE}" srcId="{61BD2230-43D0-4DD9-AAA3-3F43FFC9DAA7}" destId="{0E051F7A-BDC3-473C-89BA-A48EECDD8772}" srcOrd="1" destOrd="0" parTransId="{89164C86-4F36-4CA5-92A1-D5FC84695112}" sibTransId="{B6980896-4455-4224-96AA-AC5A377D265F}"/>
    <dgm:cxn modelId="{7CA9E752-C7BB-4B75-8CF6-62D9699E1CB0}" srcId="{61BD2230-43D0-4DD9-AAA3-3F43FFC9DAA7}" destId="{C88B07FB-1BA7-4E76-9085-D7412F486CA0}" srcOrd="0" destOrd="0" parTransId="{DF01B20F-B4C4-486D-8A31-1AA227F126BD}" sibTransId="{367824D5-2E33-43DD-86C8-4A09678E2470}"/>
    <dgm:cxn modelId="{CC7EDF55-F87F-4299-8E90-BA00C88F6078}" type="presOf" srcId="{A934F9C8-C60D-41FB-93CD-1A04E80D84E1}" destId="{D8A88834-E7F8-47EC-990E-874E8D7592B6}" srcOrd="0" destOrd="0" presId="urn:microsoft.com/office/officeart/2005/8/layout/matrix3"/>
    <dgm:cxn modelId="{37DBBE9E-3BCF-415C-BDB2-9E810697D4FC}" type="presOf" srcId="{D0B7407A-0962-49C0-9BEE-72F4FC65FA05}" destId="{DD9669D7-6203-4896-8062-371A98C47C1D}" srcOrd="0" destOrd="0" presId="urn:microsoft.com/office/officeart/2005/8/layout/matrix3"/>
    <dgm:cxn modelId="{CE00A2B6-1E66-43C4-B5DE-F068A6328F55}" type="presOf" srcId="{61BD2230-43D0-4DD9-AAA3-3F43FFC9DAA7}" destId="{0D776FC5-EF26-404D-AB07-761F275933ED}" srcOrd="0" destOrd="0" presId="urn:microsoft.com/office/officeart/2005/8/layout/matrix3"/>
    <dgm:cxn modelId="{20790EBD-B5C5-4F55-ADDD-808F256866D2}" srcId="{61BD2230-43D0-4DD9-AAA3-3F43FFC9DAA7}" destId="{D0B7407A-0962-49C0-9BEE-72F4FC65FA05}" srcOrd="3" destOrd="0" parTransId="{0BAFEF31-1656-4F6F-B945-7AD359D52CC0}" sibTransId="{21E6BE48-216C-49A9-9107-0FA2E689C88E}"/>
    <dgm:cxn modelId="{285654D3-C471-40C6-BB5B-B63CBE4BF510}" srcId="{61BD2230-43D0-4DD9-AAA3-3F43FFC9DAA7}" destId="{A934F9C8-C60D-41FB-93CD-1A04E80D84E1}" srcOrd="2" destOrd="0" parTransId="{70A8F25B-8F49-47F2-BB1A-113D03D0FDFB}" sibTransId="{40541B51-3ECE-447C-9D34-B6E2EEE9DF67}"/>
    <dgm:cxn modelId="{960E0387-132C-4544-8B99-9DE1658E614D}" type="presParOf" srcId="{0D776FC5-EF26-404D-AB07-761F275933ED}" destId="{DE033ACC-4A69-4D7D-B600-A3C3BBC64C72}" srcOrd="0" destOrd="0" presId="urn:microsoft.com/office/officeart/2005/8/layout/matrix3"/>
    <dgm:cxn modelId="{ACEDCEDD-0DC8-44D0-80DD-A5167A7F7A40}" type="presParOf" srcId="{0D776FC5-EF26-404D-AB07-761F275933ED}" destId="{1EBB20B6-6B64-41BC-A48E-985BFE2E6897}" srcOrd="1" destOrd="0" presId="urn:microsoft.com/office/officeart/2005/8/layout/matrix3"/>
    <dgm:cxn modelId="{1B9FBEFB-A35C-4597-88DA-E64A1B90C003}" type="presParOf" srcId="{0D776FC5-EF26-404D-AB07-761F275933ED}" destId="{14ECA249-5568-4F05-B8CD-77C518B6D593}" srcOrd="2" destOrd="0" presId="urn:microsoft.com/office/officeart/2005/8/layout/matrix3"/>
    <dgm:cxn modelId="{871D7376-154B-4AB1-944F-95B6E5138C4F}" type="presParOf" srcId="{0D776FC5-EF26-404D-AB07-761F275933ED}" destId="{D8A88834-E7F8-47EC-990E-874E8D7592B6}" srcOrd="3" destOrd="0" presId="urn:microsoft.com/office/officeart/2005/8/layout/matrix3"/>
    <dgm:cxn modelId="{53CC850F-1EEC-40DB-AB84-557ACABCE075}" type="presParOf" srcId="{0D776FC5-EF26-404D-AB07-761F275933ED}" destId="{DD9669D7-6203-4896-8062-371A98C47C1D}"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7B28A-658F-4128-88B6-D2B959C3BD81}">
      <dsp:nvSpPr>
        <dsp:cNvPr id="0" name=""/>
        <dsp:cNvSpPr/>
      </dsp:nvSpPr>
      <dsp:spPr>
        <a:xfrm>
          <a:off x="85120" y="162"/>
          <a:ext cx="4596484" cy="29187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6E5D38-EE77-4B3C-86B7-F2ED0C3513F4}">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b="0" i="0" kern="1200"/>
            <a:t>Hotjar</a:t>
          </a:r>
          <a:endParaRPr lang="en-US" sz="5500" kern="1200"/>
        </a:p>
      </dsp:txBody>
      <dsp:txXfrm>
        <a:off x="681328" y="570834"/>
        <a:ext cx="4425508" cy="2747791"/>
      </dsp:txXfrm>
    </dsp:sp>
    <dsp:sp modelId="{EF4F94DC-AF43-4B66-BE8D-5E7F9BCD0EA0}">
      <dsp:nvSpPr>
        <dsp:cNvPr id="0" name=""/>
        <dsp:cNvSpPr/>
      </dsp:nvSpPr>
      <dsp:spPr>
        <a:xfrm>
          <a:off x="5703045" y="162"/>
          <a:ext cx="4596484" cy="29187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2D86DE-58B7-420E-A07B-623F92948C48}">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b="0" i="0" kern="1200"/>
            <a:t>Hotjar Capabilities</a:t>
          </a:r>
          <a:endParaRPr lang="en-US" sz="5500" kern="1200"/>
        </a:p>
      </dsp:txBody>
      <dsp:txXfrm>
        <a:off x="6299253" y="570834"/>
        <a:ext cx="4425508" cy="2747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33ACC-4A69-4D7D-B600-A3C3BBC64C72}">
      <dsp:nvSpPr>
        <dsp:cNvPr id="0" name=""/>
        <dsp:cNvSpPr/>
      </dsp:nvSpPr>
      <dsp:spPr>
        <a:xfrm>
          <a:off x="420687" y="0"/>
          <a:ext cx="4773613" cy="4773613"/>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B20B6-6B64-41BC-A48E-985BFE2E6897}">
      <dsp:nvSpPr>
        <dsp:cNvPr id="0" name=""/>
        <dsp:cNvSpPr/>
      </dsp:nvSpPr>
      <dsp:spPr>
        <a:xfrm>
          <a:off x="874180" y="453493"/>
          <a:ext cx="1861709" cy="1861709"/>
        </a:xfrm>
        <a:prstGeom prst="roundRect">
          <a:avLst/>
        </a:prstGeom>
        <a:solidFill>
          <a:schemeClr val="accent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Click heatmaps</a:t>
          </a:r>
          <a:endParaRPr lang="en-US" sz="2300" kern="1200"/>
        </a:p>
      </dsp:txBody>
      <dsp:txXfrm>
        <a:off x="965061" y="544374"/>
        <a:ext cx="1679947" cy="1679947"/>
      </dsp:txXfrm>
    </dsp:sp>
    <dsp:sp modelId="{14ECA249-5568-4F05-B8CD-77C518B6D593}">
      <dsp:nvSpPr>
        <dsp:cNvPr id="0" name=""/>
        <dsp:cNvSpPr/>
      </dsp:nvSpPr>
      <dsp:spPr>
        <a:xfrm>
          <a:off x="2879097" y="453493"/>
          <a:ext cx="1861709" cy="1861709"/>
        </a:xfrm>
        <a:prstGeom prst="roundRect">
          <a:avLst/>
        </a:prstGeom>
        <a:solidFill>
          <a:schemeClr val="accent1">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Move heatmaps</a:t>
          </a:r>
          <a:endParaRPr lang="en-US" sz="2300" kern="1200"/>
        </a:p>
      </dsp:txBody>
      <dsp:txXfrm>
        <a:off x="2969978" y="544374"/>
        <a:ext cx="1679947" cy="1679947"/>
      </dsp:txXfrm>
    </dsp:sp>
    <dsp:sp modelId="{D8A88834-E7F8-47EC-990E-874E8D7592B6}">
      <dsp:nvSpPr>
        <dsp:cNvPr id="0" name=""/>
        <dsp:cNvSpPr/>
      </dsp:nvSpPr>
      <dsp:spPr>
        <a:xfrm>
          <a:off x="874180" y="2458410"/>
          <a:ext cx="1861709" cy="1861709"/>
        </a:xfrm>
        <a:prstGeom prst="roundRect">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Scroll maps</a:t>
          </a:r>
          <a:endParaRPr lang="en-US" sz="2300" kern="1200"/>
        </a:p>
      </dsp:txBody>
      <dsp:txXfrm>
        <a:off x="965061" y="2549291"/>
        <a:ext cx="1679947" cy="1679947"/>
      </dsp:txXfrm>
    </dsp:sp>
    <dsp:sp modelId="{DD9669D7-6203-4896-8062-371A98C47C1D}">
      <dsp:nvSpPr>
        <dsp:cNvPr id="0" name=""/>
        <dsp:cNvSpPr/>
      </dsp:nvSpPr>
      <dsp:spPr>
        <a:xfrm>
          <a:off x="2879097" y="2458410"/>
          <a:ext cx="1861709" cy="1861709"/>
        </a:xfrm>
        <a:prstGeom prst="roundRect">
          <a:avLst/>
        </a:prstGeom>
        <a:solidFill>
          <a:srgbClr val="92D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Desktop and Mobile heatmaps</a:t>
          </a:r>
          <a:endParaRPr lang="en-US" sz="2300" kern="1200" dirty="0"/>
        </a:p>
      </dsp:txBody>
      <dsp:txXfrm>
        <a:off x="2969978" y="2549291"/>
        <a:ext cx="1679947" cy="16799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FCD02-1A4D-418D-9B49-594591D564CA}" type="datetimeFigureOut">
              <a:rPr lang="en-US" smtClean="0"/>
              <a:t>8/16/2020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DAA38-520F-48CC-AE50-CFB0C3FC603C}" type="slidenum">
              <a:rPr lang="en-US" smtClean="0"/>
              <a:t>‹#›</a:t>
            </a:fld>
            <a:endParaRPr lang="en-US"/>
          </a:p>
        </p:txBody>
      </p:sp>
    </p:spTree>
    <p:extLst>
      <p:ext uri="{BB962C8B-B14F-4D97-AF65-F5344CB8AC3E}">
        <p14:creationId xmlns:p14="http://schemas.microsoft.com/office/powerpoint/2010/main" val="4290981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ogle.com/search?q=hotjar+logo&amp;rlz=1C1GCEA_enIN901IN901&amp;sxsrf=ALeKk01QnjiDPGlc0GEv3CkHj4MQM9c2Pw:1597566550545&amp;tbm=isch&amp;source=iu&amp;ictx=1&amp;fir=nBWVg0U6ST4EkM%2CyBWhi847d-_RSM%2C_&amp;vet=1&amp;usg=AI4_-kR_T2P3EwUwNQZEazpQcyYzpumHBQ&amp;sa=X&amp;ved=2ahUKEwiS-P-Vp5_rAhURyDgGHXdQB74Q9QEwB3oECAsQMA&amp;biw=1366&amp;bih=625#imgrc=nBWVg0U6ST4Ek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hotjar.com/blog/what-is-hotja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hotjar.com/heatmap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hotjar.com/heatmap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hotjar.com/heatmap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eerinteractive.com/blog/how-hotjar-work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hotjar.com/blog/funnel-analysi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hotjar.com/feedback-poll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lp.hotjar.com/hc/en-us/articles/115011787508-What-is-a-Hotjar-Survey-#:~:text=Hotjar's%20Surveys%20allow%20you%20to,and%20based%20on%20user%20behavio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a:t>
            </a:r>
            <a:r>
              <a:rPr lang="en-US" dirty="0">
                <a:hlinkClick r:id="rId3"/>
              </a:rPr>
              <a:t>https://www.google.com/search?q=hotjar+logo&amp;rlz=1C1GCEA_enIN901IN901&amp;sxsrf=ALeKk01QnjiDPGlc0GEv3CkHj4MQM9c2Pw:1597566550545&amp;tbm=isch&amp;source=iu&amp;ictx=1&amp;fir=nBWVg0U6ST4EkM%252CyBWhi847d-_RSM%252C_&amp;vet=1&amp;usg=AI4_-kR_T2P3EwUwNQZEazpQcyYzpumHBQ&amp;sa=X&amp;ved=2ahUKEwiS-P-Vp5_rAhURyDgGHXdQB74Q9QEwB3oECAsQMA&amp;biw=1366&amp;bih=625#imgrc=nBWVg0U6ST4EkM</a:t>
            </a:r>
            <a:endParaRPr lang="en-US" dirty="0"/>
          </a:p>
        </p:txBody>
      </p:sp>
      <p:sp>
        <p:nvSpPr>
          <p:cNvPr id="4" name="Slide Number Placeholder 3"/>
          <p:cNvSpPr>
            <a:spLocks noGrp="1"/>
          </p:cNvSpPr>
          <p:nvPr>
            <p:ph type="sldNum" sz="quarter" idx="5"/>
          </p:nvPr>
        </p:nvSpPr>
        <p:spPr/>
        <p:txBody>
          <a:bodyPr/>
          <a:lstStyle/>
          <a:p>
            <a:fld id="{384DAA38-520F-48CC-AE50-CFB0C3FC603C}" type="slidenum">
              <a:rPr lang="en-US" smtClean="0"/>
              <a:t>1</a:t>
            </a:fld>
            <a:endParaRPr lang="en-US"/>
          </a:p>
        </p:txBody>
      </p:sp>
    </p:spTree>
    <p:extLst>
      <p:ext uri="{BB962C8B-B14F-4D97-AF65-F5344CB8AC3E}">
        <p14:creationId xmlns:p14="http://schemas.microsoft.com/office/powerpoint/2010/main" val="77952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source - </a:t>
            </a:r>
            <a:r>
              <a:rPr lang="en-US" dirty="0">
                <a:hlinkClick r:id="rId3"/>
              </a:rPr>
              <a:t>https://www.hotjar.com/blog/what-is-hotjar/</a:t>
            </a:r>
            <a:endParaRPr lang="en-US" dirty="0"/>
          </a:p>
          <a:p>
            <a:endParaRPr lang="en-US" dirty="0"/>
          </a:p>
        </p:txBody>
      </p:sp>
      <p:sp>
        <p:nvSpPr>
          <p:cNvPr id="4" name="Slide Number Placeholder 3"/>
          <p:cNvSpPr>
            <a:spLocks noGrp="1"/>
          </p:cNvSpPr>
          <p:nvPr>
            <p:ph type="sldNum" sz="quarter" idx="5"/>
          </p:nvPr>
        </p:nvSpPr>
        <p:spPr/>
        <p:txBody>
          <a:bodyPr/>
          <a:lstStyle/>
          <a:p>
            <a:fld id="{384DAA38-520F-48CC-AE50-CFB0C3FC603C}" type="slidenum">
              <a:rPr lang="en-US" smtClean="0"/>
              <a:t>6</a:t>
            </a:fld>
            <a:endParaRPr lang="en-US"/>
          </a:p>
        </p:txBody>
      </p:sp>
    </p:spTree>
    <p:extLst>
      <p:ext uri="{BB962C8B-B14F-4D97-AF65-F5344CB8AC3E}">
        <p14:creationId xmlns:p14="http://schemas.microsoft.com/office/powerpoint/2010/main" val="3801938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Source - </a:t>
            </a:r>
            <a:r>
              <a:rPr lang="en-US" dirty="0">
                <a:hlinkClick r:id="rId3"/>
              </a:rPr>
              <a:t>https://www.hotjar.com/heatmaps/</a:t>
            </a:r>
            <a:endParaRPr lang="en-US" dirty="0"/>
          </a:p>
          <a:p>
            <a:endParaRPr lang="en-US" dirty="0"/>
          </a:p>
        </p:txBody>
      </p:sp>
      <p:sp>
        <p:nvSpPr>
          <p:cNvPr id="4" name="Slide Number Placeholder 3"/>
          <p:cNvSpPr>
            <a:spLocks noGrp="1"/>
          </p:cNvSpPr>
          <p:nvPr>
            <p:ph type="sldNum" sz="quarter" idx="5"/>
          </p:nvPr>
        </p:nvSpPr>
        <p:spPr/>
        <p:txBody>
          <a:bodyPr/>
          <a:lstStyle/>
          <a:p>
            <a:fld id="{384DAA38-520F-48CC-AE50-CFB0C3FC603C}" type="slidenum">
              <a:rPr lang="en-US" smtClean="0"/>
              <a:t>8</a:t>
            </a:fld>
            <a:endParaRPr lang="en-US"/>
          </a:p>
        </p:txBody>
      </p:sp>
    </p:spTree>
    <p:extLst>
      <p:ext uri="{BB962C8B-B14F-4D97-AF65-F5344CB8AC3E}">
        <p14:creationId xmlns:p14="http://schemas.microsoft.com/office/powerpoint/2010/main" val="1803111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Source - </a:t>
            </a:r>
            <a:r>
              <a:rPr lang="en-US" dirty="0">
                <a:hlinkClick r:id="rId3"/>
              </a:rPr>
              <a:t>https://www.hotjar.com/heatmaps/</a:t>
            </a:r>
            <a:endParaRPr lang="en-US" dirty="0"/>
          </a:p>
          <a:p>
            <a:endParaRPr lang="en-US" dirty="0"/>
          </a:p>
        </p:txBody>
      </p:sp>
      <p:sp>
        <p:nvSpPr>
          <p:cNvPr id="4" name="Slide Number Placeholder 3"/>
          <p:cNvSpPr>
            <a:spLocks noGrp="1"/>
          </p:cNvSpPr>
          <p:nvPr>
            <p:ph type="sldNum" sz="quarter" idx="5"/>
          </p:nvPr>
        </p:nvSpPr>
        <p:spPr/>
        <p:txBody>
          <a:bodyPr/>
          <a:lstStyle/>
          <a:p>
            <a:fld id="{384DAA38-520F-48CC-AE50-CFB0C3FC603C}" type="slidenum">
              <a:rPr lang="en-US" smtClean="0"/>
              <a:t>9</a:t>
            </a:fld>
            <a:endParaRPr lang="en-US"/>
          </a:p>
        </p:txBody>
      </p:sp>
    </p:spTree>
    <p:extLst>
      <p:ext uri="{BB962C8B-B14F-4D97-AF65-F5344CB8AC3E}">
        <p14:creationId xmlns:p14="http://schemas.microsoft.com/office/powerpoint/2010/main" val="2399625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Source - </a:t>
            </a:r>
            <a:r>
              <a:rPr lang="en-US" dirty="0">
                <a:hlinkClick r:id="rId3"/>
              </a:rPr>
              <a:t>https://www.hotjar.com/heatmaps/</a:t>
            </a:r>
            <a:endParaRPr lang="en-US" dirty="0"/>
          </a:p>
          <a:p>
            <a:endParaRPr lang="en-US" dirty="0"/>
          </a:p>
        </p:txBody>
      </p:sp>
      <p:sp>
        <p:nvSpPr>
          <p:cNvPr id="4" name="Slide Number Placeholder 3"/>
          <p:cNvSpPr>
            <a:spLocks noGrp="1"/>
          </p:cNvSpPr>
          <p:nvPr>
            <p:ph type="sldNum" sz="quarter" idx="5"/>
          </p:nvPr>
        </p:nvSpPr>
        <p:spPr/>
        <p:txBody>
          <a:bodyPr/>
          <a:lstStyle/>
          <a:p>
            <a:fld id="{384DAA38-520F-48CC-AE50-CFB0C3FC603C}" type="slidenum">
              <a:rPr lang="en-US" smtClean="0"/>
              <a:t>10</a:t>
            </a:fld>
            <a:endParaRPr lang="en-US"/>
          </a:p>
        </p:txBody>
      </p:sp>
    </p:spTree>
    <p:extLst>
      <p:ext uri="{BB962C8B-B14F-4D97-AF65-F5344CB8AC3E}">
        <p14:creationId xmlns:p14="http://schemas.microsoft.com/office/powerpoint/2010/main" val="1480700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Source - </a:t>
            </a:r>
            <a:r>
              <a:rPr lang="en-US" dirty="0">
                <a:hlinkClick r:id="rId3"/>
              </a:rPr>
              <a:t>https://www.seerinteractive.com/blog/how-hotjar-works/</a:t>
            </a:r>
            <a:endParaRPr lang="en-US" dirty="0"/>
          </a:p>
          <a:p>
            <a:endParaRPr lang="en-US" dirty="0"/>
          </a:p>
        </p:txBody>
      </p:sp>
      <p:sp>
        <p:nvSpPr>
          <p:cNvPr id="4" name="Slide Number Placeholder 3"/>
          <p:cNvSpPr>
            <a:spLocks noGrp="1"/>
          </p:cNvSpPr>
          <p:nvPr>
            <p:ph type="sldNum" sz="quarter" idx="5"/>
          </p:nvPr>
        </p:nvSpPr>
        <p:spPr/>
        <p:txBody>
          <a:bodyPr/>
          <a:lstStyle/>
          <a:p>
            <a:fld id="{384DAA38-520F-48CC-AE50-CFB0C3FC603C}" type="slidenum">
              <a:rPr lang="en-US" smtClean="0"/>
              <a:t>12</a:t>
            </a:fld>
            <a:endParaRPr lang="en-US"/>
          </a:p>
        </p:txBody>
      </p:sp>
    </p:spTree>
    <p:extLst>
      <p:ext uri="{BB962C8B-B14F-4D97-AF65-F5344CB8AC3E}">
        <p14:creationId xmlns:p14="http://schemas.microsoft.com/office/powerpoint/2010/main" val="1867839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Source - </a:t>
            </a:r>
            <a:r>
              <a:rPr lang="en-US" dirty="0">
                <a:hlinkClick r:id="rId3"/>
              </a:rPr>
              <a:t>https://www.hotjar.com/blog/funnel-analysis/</a:t>
            </a:r>
            <a:endParaRPr lang="en-US" dirty="0"/>
          </a:p>
          <a:p>
            <a:endParaRPr lang="en-US" dirty="0"/>
          </a:p>
        </p:txBody>
      </p:sp>
      <p:sp>
        <p:nvSpPr>
          <p:cNvPr id="4" name="Slide Number Placeholder 3"/>
          <p:cNvSpPr>
            <a:spLocks noGrp="1"/>
          </p:cNvSpPr>
          <p:nvPr>
            <p:ph type="sldNum" sz="quarter" idx="5"/>
          </p:nvPr>
        </p:nvSpPr>
        <p:spPr/>
        <p:txBody>
          <a:bodyPr/>
          <a:lstStyle/>
          <a:p>
            <a:fld id="{384DAA38-520F-48CC-AE50-CFB0C3FC603C}" type="slidenum">
              <a:rPr lang="en-US" smtClean="0"/>
              <a:t>13</a:t>
            </a:fld>
            <a:endParaRPr lang="en-US"/>
          </a:p>
        </p:txBody>
      </p:sp>
    </p:spTree>
    <p:extLst>
      <p:ext uri="{BB962C8B-B14F-4D97-AF65-F5344CB8AC3E}">
        <p14:creationId xmlns:p14="http://schemas.microsoft.com/office/powerpoint/2010/main" val="2540998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Source - </a:t>
            </a:r>
            <a:r>
              <a:rPr lang="en-US" dirty="0">
                <a:hlinkClick r:id="rId3"/>
              </a:rPr>
              <a:t>https://www.hotjar.com/feedback-polls/</a:t>
            </a:r>
            <a:endParaRPr lang="en-US" dirty="0"/>
          </a:p>
          <a:p>
            <a:endParaRPr lang="en-US" dirty="0"/>
          </a:p>
        </p:txBody>
      </p:sp>
      <p:sp>
        <p:nvSpPr>
          <p:cNvPr id="4" name="Slide Number Placeholder 3"/>
          <p:cNvSpPr>
            <a:spLocks noGrp="1"/>
          </p:cNvSpPr>
          <p:nvPr>
            <p:ph type="sldNum" sz="quarter" idx="5"/>
          </p:nvPr>
        </p:nvSpPr>
        <p:spPr/>
        <p:txBody>
          <a:bodyPr/>
          <a:lstStyle/>
          <a:p>
            <a:fld id="{384DAA38-520F-48CC-AE50-CFB0C3FC603C}" type="slidenum">
              <a:rPr lang="en-US" smtClean="0"/>
              <a:t>14</a:t>
            </a:fld>
            <a:endParaRPr lang="en-US"/>
          </a:p>
        </p:txBody>
      </p:sp>
    </p:spTree>
    <p:extLst>
      <p:ext uri="{BB962C8B-B14F-4D97-AF65-F5344CB8AC3E}">
        <p14:creationId xmlns:p14="http://schemas.microsoft.com/office/powerpoint/2010/main" val="1160327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Source - </a:t>
            </a:r>
            <a:r>
              <a:rPr lang="en-US" dirty="0">
                <a:hlinkClick r:id="rId3"/>
              </a:rPr>
              <a:t>https://help.hotjar.com/hc/en-us/articles/115011787508-What-is-a-Hotjar-Survey-#:~:text=Hotjar's%20Surveys%20allow%20you%20to,and%20based%20on%20user%20behavior.</a:t>
            </a:r>
            <a:endParaRPr lang="en-US" dirty="0"/>
          </a:p>
          <a:p>
            <a:endParaRPr lang="en-US" dirty="0"/>
          </a:p>
        </p:txBody>
      </p:sp>
      <p:sp>
        <p:nvSpPr>
          <p:cNvPr id="4" name="Slide Number Placeholder 3"/>
          <p:cNvSpPr>
            <a:spLocks noGrp="1"/>
          </p:cNvSpPr>
          <p:nvPr>
            <p:ph type="sldNum" sz="quarter" idx="5"/>
          </p:nvPr>
        </p:nvSpPr>
        <p:spPr/>
        <p:txBody>
          <a:bodyPr/>
          <a:lstStyle/>
          <a:p>
            <a:fld id="{384DAA38-520F-48CC-AE50-CFB0C3FC603C}" type="slidenum">
              <a:rPr lang="en-US" smtClean="0"/>
              <a:t>15</a:t>
            </a:fld>
            <a:endParaRPr lang="en-US"/>
          </a:p>
        </p:txBody>
      </p:sp>
    </p:spTree>
    <p:extLst>
      <p:ext uri="{BB962C8B-B14F-4D97-AF65-F5344CB8AC3E}">
        <p14:creationId xmlns:p14="http://schemas.microsoft.com/office/powerpoint/2010/main" val="4228240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4359AF-7256-4C60-9759-E796CFF40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0782AB-F63E-4996-ACC3-9F141BEAD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16">
            <a:extLst>
              <a:ext uri="{FF2B5EF4-FFF2-40B4-BE49-F238E27FC236}">
                <a16:creationId xmlns:a16="http://schemas.microsoft.com/office/drawing/2014/main" id="{EFF73443-A1E0-4E5D-8332-FD14F2422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27737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6" name="Rectangle 15">
            <a:extLst>
              <a:ext uri="{FF2B5EF4-FFF2-40B4-BE49-F238E27FC236}">
                <a16:creationId xmlns:a16="http://schemas.microsoft.com/office/drawing/2014/main" id="{8F9D937A-C73E-4D45-976D-91588160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13846"/>
            <a:ext cx="12191695" cy="11441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5">
            <a:extLst>
              <a:ext uri="{FF2B5EF4-FFF2-40B4-BE49-F238E27FC236}">
                <a16:creationId xmlns:a16="http://schemas.microsoft.com/office/drawing/2014/main" id="{90681C35-61CA-4FDB-8327-1EFEC0462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3" name="Subtitle 2">
            <a:extLst>
              <a:ext uri="{FF2B5EF4-FFF2-40B4-BE49-F238E27FC236}">
                <a16:creationId xmlns:a16="http://schemas.microsoft.com/office/drawing/2014/main" id="{13F81F42-46B1-495A-812A-C08C9C587CF4}"/>
              </a:ext>
            </a:extLst>
          </p:cNvPr>
          <p:cNvSpPr>
            <a:spLocks noGrp="1"/>
          </p:cNvSpPr>
          <p:nvPr>
            <p:ph type="subTitle" idx="1"/>
          </p:nvPr>
        </p:nvSpPr>
        <p:spPr>
          <a:xfrm>
            <a:off x="636916" y="5737364"/>
            <a:ext cx="9149349" cy="487924"/>
          </a:xfrm>
        </p:spPr>
        <p:txBody>
          <a:bodyPr>
            <a:noAutofit/>
          </a:bodyPr>
          <a:lstStyle/>
          <a:p>
            <a:r>
              <a:rPr lang="en-US" sz="2800" b="1" dirty="0"/>
              <a:t>Behavior Analytic Tool  Capabilities</a:t>
            </a:r>
          </a:p>
        </p:txBody>
      </p:sp>
      <p:pic>
        <p:nvPicPr>
          <p:cNvPr id="5" name="Picture 4">
            <a:extLst>
              <a:ext uri="{FF2B5EF4-FFF2-40B4-BE49-F238E27FC236}">
                <a16:creationId xmlns:a16="http://schemas.microsoft.com/office/drawing/2014/main" id="{BE21FEAA-B7B6-427C-9F37-4854D28D37F1}"/>
              </a:ext>
            </a:extLst>
          </p:cNvPr>
          <p:cNvPicPr>
            <a:picLocks noChangeAspect="1"/>
          </p:cNvPicPr>
          <p:nvPr/>
        </p:nvPicPr>
        <p:blipFill>
          <a:blip r:embed="rId4"/>
          <a:stretch>
            <a:fillRect/>
          </a:stretch>
        </p:blipFill>
        <p:spPr>
          <a:xfrm>
            <a:off x="635458" y="640081"/>
            <a:ext cx="5226878" cy="2809447"/>
          </a:xfrm>
          <a:prstGeom prst="rect">
            <a:avLst/>
          </a:prstGeom>
          <a:effectLst/>
        </p:spPr>
      </p:pic>
    </p:spTree>
    <p:extLst>
      <p:ext uri="{BB962C8B-B14F-4D97-AF65-F5344CB8AC3E}">
        <p14:creationId xmlns:p14="http://schemas.microsoft.com/office/powerpoint/2010/main" val="2188973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a:xfrm>
            <a:off x="6742108" y="629266"/>
            <a:ext cx="3307744" cy="1641986"/>
          </a:xfrm>
        </p:spPr>
        <p:txBody>
          <a:bodyPr>
            <a:normAutofit/>
          </a:bodyPr>
          <a:lstStyle/>
          <a:p>
            <a:r>
              <a:rPr lang="en-US"/>
              <a:t>Scroll Maps</a:t>
            </a:r>
            <a:endParaRPr lang="en-US">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8F532D1-8828-4E0E-85A6-7F2AB9D05288}"/>
              </a:ext>
            </a:extLst>
          </p:cNvPr>
          <p:cNvPicPr>
            <a:picLocks noChangeAspect="1"/>
          </p:cNvPicPr>
          <p:nvPr/>
        </p:nvPicPr>
        <p:blipFill rotWithShape="1">
          <a:blip r:embed="rId4"/>
          <a:srcRect t="2951" r="3" b="5340"/>
          <a:stretch/>
        </p:blipFill>
        <p:spPr>
          <a:xfrm>
            <a:off x="-2" y="10"/>
            <a:ext cx="6094407" cy="6857990"/>
          </a:xfrm>
          <a:prstGeom prst="rect">
            <a:avLst/>
          </a:prstGeom>
        </p:spPr>
      </p:pic>
      <p:sp>
        <p:nvSpPr>
          <p:cNvPr id="3" name="Content Placeholder 2">
            <a:extLst>
              <a:ext uri="{FF2B5EF4-FFF2-40B4-BE49-F238E27FC236}">
                <a16:creationId xmlns:a16="http://schemas.microsoft.com/office/drawing/2014/main" id="{5C995B1B-ABB1-4FAC-B602-6A03AD7EF4BC}"/>
              </a:ext>
            </a:extLst>
          </p:cNvPr>
          <p:cNvSpPr>
            <a:spLocks noGrp="1"/>
          </p:cNvSpPr>
          <p:nvPr>
            <p:ph idx="1"/>
          </p:nvPr>
        </p:nvSpPr>
        <p:spPr>
          <a:xfrm>
            <a:off x="6742108" y="1868774"/>
            <a:ext cx="3307744" cy="3809999"/>
          </a:xfrm>
        </p:spPr>
        <p:txBody>
          <a:bodyPr>
            <a:normAutofit/>
          </a:bodyPr>
          <a:lstStyle/>
          <a:p>
            <a:pPr marL="342900" lvl="1" indent="0">
              <a:buNone/>
            </a:pPr>
            <a:r>
              <a:rPr lang="en-US" dirty="0">
                <a:latin typeface="Calibri" panose="020F0502020204030204" pitchFamily="34" charset="0"/>
                <a:cs typeface="Calibri" panose="020F0502020204030204" pitchFamily="34" charset="0"/>
              </a:rPr>
              <a:t>Scroll maps show you the exact percentage of people who scroll down to any point on the page: the redder the area, the more visitors saw it.</a:t>
            </a:r>
          </a:p>
        </p:txBody>
      </p:sp>
    </p:spTree>
    <p:extLst>
      <p:ext uri="{BB962C8B-B14F-4D97-AF65-F5344CB8AC3E}">
        <p14:creationId xmlns:p14="http://schemas.microsoft.com/office/powerpoint/2010/main" val="1370046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a:xfrm>
            <a:off x="646111" y="452718"/>
            <a:ext cx="9404723" cy="1400530"/>
          </a:xfrm>
        </p:spPr>
        <p:txBody>
          <a:bodyPr/>
          <a:lstStyle/>
          <a:p>
            <a:r>
              <a:rPr lang="en-US" sz="2800">
                <a:latin typeface="Lato" panose="020F0502020204030203"/>
              </a:rPr>
              <a:t>Desktop and Mobile heatmaps</a:t>
            </a:r>
            <a:endParaRPr lang="en-US"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C995B1B-ABB1-4FAC-B602-6A03AD7EF4BC}"/>
              </a:ext>
            </a:extLst>
          </p:cNvPr>
          <p:cNvSpPr>
            <a:spLocks noGrp="1"/>
          </p:cNvSpPr>
          <p:nvPr>
            <p:ph idx="1"/>
          </p:nvPr>
        </p:nvSpPr>
        <p:spPr>
          <a:xfrm>
            <a:off x="8607073" y="1331259"/>
            <a:ext cx="3414445" cy="4195481"/>
          </a:xfrm>
        </p:spPr>
        <p:txBody>
          <a:bodyPr>
            <a:normAutofit/>
          </a:bodyPr>
          <a:lstStyle/>
          <a:p>
            <a:pPr marL="342900" lvl="1" indent="0">
              <a:lnSpc>
                <a:spcPct val="150000"/>
              </a:lnSpc>
              <a:buNone/>
            </a:pPr>
            <a:r>
              <a:rPr lang="en-US">
                <a:latin typeface="Calibri" panose="020F0502020204030204" pitchFamily="34" charset="0"/>
                <a:cs typeface="Calibri" panose="020F0502020204030204" pitchFamily="34" charset="0"/>
              </a:rPr>
              <a:t>Desktop and mobile heat maps help you compare the performance of your website on different devices. For example, content that is prominent on a desktop page might sit much further below the fold on a phone—and you need to see if interaction differs, and how's</a:t>
            </a:r>
            <a:endParaRPr lang="en-US" dirty="0">
              <a:latin typeface="Calibri" panose="020F0502020204030204" pitchFamily="34" charset="0"/>
              <a:cs typeface="Calibri" panose="020F0502020204030204" pitchFamily="34" charset="0"/>
            </a:endParaRPr>
          </a:p>
        </p:txBody>
      </p:sp>
      <p:pic>
        <p:nvPicPr>
          <p:cNvPr id="4" name="Picture 2" descr="desktop-mobile-heatmap">
            <a:extLst>
              <a:ext uri="{FF2B5EF4-FFF2-40B4-BE49-F238E27FC236}">
                <a16:creationId xmlns:a16="http://schemas.microsoft.com/office/drawing/2014/main" id="{82F1D300-8CD6-43DC-BF86-B6F2E0BC4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8" y="1152983"/>
            <a:ext cx="8642888" cy="5358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69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p:txBody>
          <a:bodyPr/>
          <a:lstStyle/>
          <a:p>
            <a:r>
              <a:rPr lang="en-US" sz="2800" dirty="0">
                <a:latin typeface="Lato" panose="020F0502020204030203"/>
              </a:rPr>
              <a:t>Visitor Recording</a:t>
            </a:r>
            <a:endParaRPr lang="en-US"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C995B1B-ABB1-4FAC-B602-6A03AD7EF4BC}"/>
              </a:ext>
            </a:extLst>
          </p:cNvPr>
          <p:cNvSpPr>
            <a:spLocks noGrp="1"/>
          </p:cNvSpPr>
          <p:nvPr>
            <p:ph idx="1"/>
          </p:nvPr>
        </p:nvSpPr>
        <p:spPr>
          <a:xfrm>
            <a:off x="402956" y="1465197"/>
            <a:ext cx="4028760" cy="4195481"/>
          </a:xfrm>
        </p:spPr>
        <p:txBody>
          <a:bodyPr>
            <a:normAutofit/>
          </a:bodyPr>
          <a:lstStyle/>
          <a:p>
            <a:pPr marL="342900" lvl="1" indent="0">
              <a:lnSpc>
                <a:spcPct val="150000"/>
              </a:lnSpc>
              <a:buNone/>
            </a:pPr>
            <a:r>
              <a:rPr lang="en-US" dirty="0">
                <a:latin typeface="Calibri" panose="020F0502020204030204" pitchFamily="34" charset="0"/>
                <a:cs typeface="Calibri" panose="020F0502020204030204" pitchFamily="34" charset="0"/>
              </a:rPr>
              <a:t>Within Hotjar, we are able to capture videos of real users using the site. Within the interface, you are able to filter by pages visited, number of pages visited, time on site, device type, browser, operating system, date, and more.</a:t>
            </a:r>
          </a:p>
        </p:txBody>
      </p:sp>
      <p:pic>
        <p:nvPicPr>
          <p:cNvPr id="4" name="Picture 2" descr="https://lh4.googleusercontent.com/m7S6RZNp2wIVEM04x1eFgXnGRN9YAxwNxEKmt5yrJhTovb2w-SYE3z8tUfwLQr_47buAe79NTrYL0yr4Zozdvhj-ViSRQg3WzUe_7eg2SWJkiRAGr2otZGRrZgrKwJTj9rE-OEn5">
            <a:extLst>
              <a:ext uri="{FF2B5EF4-FFF2-40B4-BE49-F238E27FC236}">
                <a16:creationId xmlns:a16="http://schemas.microsoft.com/office/drawing/2014/main" id="{AA6E781D-9C0F-4ED3-A4AC-ADE316104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1716" y="1399968"/>
            <a:ext cx="7625965" cy="5005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132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p:txBody>
          <a:bodyPr/>
          <a:lstStyle/>
          <a:p>
            <a:r>
              <a:rPr lang="en-US" sz="2800" dirty="0">
                <a:latin typeface="Lato" panose="020F0502020204030203"/>
              </a:rPr>
              <a:t>Funnel Conversion</a:t>
            </a:r>
            <a:endParaRPr lang="en-US"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C995B1B-ABB1-4FAC-B602-6A03AD7EF4BC}"/>
              </a:ext>
            </a:extLst>
          </p:cNvPr>
          <p:cNvSpPr>
            <a:spLocks noGrp="1"/>
          </p:cNvSpPr>
          <p:nvPr>
            <p:ph idx="1"/>
          </p:nvPr>
        </p:nvSpPr>
        <p:spPr>
          <a:xfrm>
            <a:off x="8476635" y="1331259"/>
            <a:ext cx="3487708" cy="4195481"/>
          </a:xfrm>
        </p:spPr>
        <p:txBody>
          <a:bodyPr>
            <a:normAutofit/>
          </a:bodyPr>
          <a:lstStyle/>
          <a:p>
            <a:pPr marL="342900" lvl="1" indent="0">
              <a:lnSpc>
                <a:spcPct val="150000"/>
              </a:lnSpc>
              <a:buNone/>
            </a:pPr>
            <a:r>
              <a:rPr lang="en-US" dirty="0">
                <a:latin typeface="Calibri" panose="020F0502020204030204" pitchFamily="34" charset="0"/>
                <a:cs typeface="Calibri" panose="020F0502020204030204" pitchFamily="34" charset="0"/>
              </a:rPr>
              <a:t>Funnel analysis can help you spot where users are leaving your website, so you can optimize it and increase conversions.  To visualize and map the flow of visitors across a set of website pages or events. </a:t>
            </a:r>
          </a:p>
        </p:txBody>
      </p:sp>
      <p:pic>
        <p:nvPicPr>
          <p:cNvPr id="4" name="Picture 3">
            <a:extLst>
              <a:ext uri="{FF2B5EF4-FFF2-40B4-BE49-F238E27FC236}">
                <a16:creationId xmlns:a16="http://schemas.microsoft.com/office/drawing/2014/main" id="{31C9EF9A-1DEE-4898-AF89-3B00E56EDF5E}"/>
              </a:ext>
            </a:extLst>
          </p:cNvPr>
          <p:cNvPicPr>
            <a:picLocks noChangeAspect="1"/>
          </p:cNvPicPr>
          <p:nvPr/>
        </p:nvPicPr>
        <p:blipFill>
          <a:blip r:embed="rId3"/>
          <a:stretch>
            <a:fillRect/>
          </a:stretch>
        </p:blipFill>
        <p:spPr>
          <a:xfrm>
            <a:off x="227657" y="1008331"/>
            <a:ext cx="8062999" cy="5252299"/>
          </a:xfrm>
          <a:prstGeom prst="rect">
            <a:avLst/>
          </a:prstGeom>
        </p:spPr>
      </p:pic>
    </p:spTree>
    <p:extLst>
      <p:ext uri="{BB962C8B-B14F-4D97-AF65-F5344CB8AC3E}">
        <p14:creationId xmlns:p14="http://schemas.microsoft.com/office/powerpoint/2010/main" val="136701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a:xfrm>
            <a:off x="646111" y="452718"/>
            <a:ext cx="9404723" cy="791466"/>
          </a:xfrm>
        </p:spPr>
        <p:txBody>
          <a:bodyPr/>
          <a:lstStyle/>
          <a:p>
            <a:r>
              <a:rPr lang="en-US" sz="2800" dirty="0">
                <a:latin typeface="Lato" panose="020F0502020204030203"/>
              </a:rPr>
              <a:t>Feedback Polls</a:t>
            </a:r>
            <a:endParaRPr lang="en-US" sz="28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FC9854C-D20F-465F-86A3-DECD5506B491}"/>
              </a:ext>
            </a:extLst>
          </p:cNvPr>
          <p:cNvPicPr>
            <a:picLocks noChangeAspect="1"/>
          </p:cNvPicPr>
          <p:nvPr/>
        </p:nvPicPr>
        <p:blipFill>
          <a:blip r:embed="rId3"/>
          <a:stretch>
            <a:fillRect/>
          </a:stretch>
        </p:blipFill>
        <p:spPr>
          <a:xfrm>
            <a:off x="731055" y="1244184"/>
            <a:ext cx="4590453" cy="3678816"/>
          </a:xfrm>
          <a:prstGeom prst="rect">
            <a:avLst/>
          </a:prstGeom>
        </p:spPr>
      </p:pic>
      <p:pic>
        <p:nvPicPr>
          <p:cNvPr id="7" name="Picture 6">
            <a:extLst>
              <a:ext uri="{FF2B5EF4-FFF2-40B4-BE49-F238E27FC236}">
                <a16:creationId xmlns:a16="http://schemas.microsoft.com/office/drawing/2014/main" id="{3CC83947-D376-4729-A03B-D7CF1E7125C0}"/>
              </a:ext>
            </a:extLst>
          </p:cNvPr>
          <p:cNvPicPr>
            <a:picLocks noChangeAspect="1"/>
          </p:cNvPicPr>
          <p:nvPr/>
        </p:nvPicPr>
        <p:blipFill>
          <a:blip r:embed="rId4"/>
          <a:stretch>
            <a:fillRect/>
          </a:stretch>
        </p:blipFill>
        <p:spPr>
          <a:xfrm>
            <a:off x="6352499" y="1244183"/>
            <a:ext cx="5108445" cy="3567659"/>
          </a:xfrm>
          <a:prstGeom prst="rect">
            <a:avLst/>
          </a:prstGeom>
        </p:spPr>
      </p:pic>
      <p:sp>
        <p:nvSpPr>
          <p:cNvPr id="8" name="Rectangle 7">
            <a:extLst>
              <a:ext uri="{FF2B5EF4-FFF2-40B4-BE49-F238E27FC236}">
                <a16:creationId xmlns:a16="http://schemas.microsoft.com/office/drawing/2014/main" id="{75541332-5CAA-4E61-8747-BF0CC632F657}"/>
              </a:ext>
            </a:extLst>
          </p:cNvPr>
          <p:cNvSpPr/>
          <p:nvPr/>
        </p:nvSpPr>
        <p:spPr>
          <a:xfrm>
            <a:off x="957311" y="5127835"/>
            <a:ext cx="4137940" cy="464871"/>
          </a:xfrm>
          <a:prstGeom prst="rect">
            <a:avLst/>
          </a:prstGeom>
        </p:spPr>
        <p:txBody>
          <a:bodyPr wrap="square">
            <a:spAutoFit/>
          </a:bodyPr>
          <a:lstStyle/>
          <a:p>
            <a:pPr lvl="1" algn="just">
              <a:lnSpc>
                <a:spcPct val="150000"/>
              </a:lnSpc>
            </a:pPr>
            <a:r>
              <a:rPr lang="en-US" dirty="0">
                <a:latin typeface="Calibri" panose="020F0502020204030204" pitchFamily="34" charset="0"/>
                <a:cs typeface="Calibri" panose="020F0502020204030204" pitchFamily="34" charset="0"/>
              </a:rPr>
              <a:t>Question types &amp; bank</a:t>
            </a:r>
          </a:p>
        </p:txBody>
      </p:sp>
      <p:sp>
        <p:nvSpPr>
          <p:cNvPr id="9" name="Rectangle 8">
            <a:extLst>
              <a:ext uri="{FF2B5EF4-FFF2-40B4-BE49-F238E27FC236}">
                <a16:creationId xmlns:a16="http://schemas.microsoft.com/office/drawing/2014/main" id="{EEF6769D-1C35-4C9A-9CF8-EAE19994F1CA}"/>
              </a:ext>
            </a:extLst>
          </p:cNvPr>
          <p:cNvSpPr/>
          <p:nvPr/>
        </p:nvSpPr>
        <p:spPr>
          <a:xfrm>
            <a:off x="7580781" y="5176887"/>
            <a:ext cx="2651880" cy="464871"/>
          </a:xfrm>
          <a:prstGeom prst="rect">
            <a:avLst/>
          </a:prstGeom>
        </p:spPr>
        <p:txBody>
          <a:bodyPr wrap="none">
            <a:spAutoFit/>
          </a:bodyPr>
          <a:lstStyle/>
          <a:p>
            <a:pPr lvl="1" algn="just">
              <a:lnSpc>
                <a:spcPct val="150000"/>
              </a:lnSpc>
            </a:pPr>
            <a:r>
              <a:rPr lang="en-US" dirty="0">
                <a:latin typeface="Calibri" panose="020F0502020204030204" pitchFamily="34" charset="0"/>
                <a:cs typeface="Calibri" panose="020F0502020204030204" pitchFamily="34" charset="0"/>
              </a:rPr>
              <a:t>Net Promoter System</a:t>
            </a:r>
          </a:p>
        </p:txBody>
      </p:sp>
    </p:spTree>
    <p:extLst>
      <p:ext uri="{BB962C8B-B14F-4D97-AF65-F5344CB8AC3E}">
        <p14:creationId xmlns:p14="http://schemas.microsoft.com/office/powerpoint/2010/main" val="2157619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17" name="Freeform 7">
            <a:extLst>
              <a:ext uri="{FF2B5EF4-FFF2-40B4-BE49-F238E27FC236}">
                <a16:creationId xmlns:a16="http://schemas.microsoft.com/office/drawing/2014/main" id="{32454A55-8D0E-4288-BA8C-0F28467A2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a:xfrm>
            <a:off x="648930" y="629267"/>
            <a:ext cx="9252154" cy="1016654"/>
          </a:xfrm>
        </p:spPr>
        <p:txBody>
          <a:bodyPr>
            <a:normAutofit/>
          </a:bodyPr>
          <a:lstStyle/>
          <a:p>
            <a:r>
              <a:rPr lang="en-US">
                <a:latin typeface="Calibri" panose="020F0502020204030204" pitchFamily="34" charset="0"/>
                <a:cs typeface="Calibri" panose="020F0502020204030204" pitchFamily="34" charset="0"/>
              </a:rPr>
              <a:t>Survey</a:t>
            </a:r>
          </a:p>
        </p:txBody>
      </p:sp>
      <p:sp>
        <p:nvSpPr>
          <p:cNvPr id="18" name="Rectangle 10">
            <a:extLst>
              <a:ext uri="{FF2B5EF4-FFF2-40B4-BE49-F238E27FC236}">
                <a16:creationId xmlns:a16="http://schemas.microsoft.com/office/drawing/2014/main" id="{42BF945A-4452-4881-AF25-582DE1943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5">
            <a:extLst>
              <a:ext uri="{FF2B5EF4-FFF2-40B4-BE49-F238E27FC236}">
                <a16:creationId xmlns:a16="http://schemas.microsoft.com/office/drawing/2014/main" id="{7BF02DAB-EEF0-487F-A106-B70843EA6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5C995B1B-ABB1-4FAC-B602-6A03AD7EF4BC}"/>
              </a:ext>
            </a:extLst>
          </p:cNvPr>
          <p:cNvSpPr>
            <a:spLocks noGrp="1"/>
          </p:cNvSpPr>
          <p:nvPr>
            <p:ph idx="1"/>
          </p:nvPr>
        </p:nvSpPr>
        <p:spPr>
          <a:xfrm>
            <a:off x="648931" y="2548281"/>
            <a:ext cx="5122606" cy="3658689"/>
          </a:xfrm>
        </p:spPr>
        <p:txBody>
          <a:bodyPr>
            <a:normAutofit/>
          </a:bodyPr>
          <a:lstStyle/>
          <a:p>
            <a:pPr marL="457200" lvl="1" indent="0">
              <a:buNone/>
            </a:pPr>
            <a:r>
              <a:rPr lang="en-US">
                <a:solidFill>
                  <a:schemeClr val="bg1"/>
                </a:solidFill>
                <a:latin typeface="Calibri" panose="020F0502020204030204" pitchFamily="34" charset="0"/>
                <a:cs typeface="Calibri" panose="020F0502020204030204" pitchFamily="34" charset="0"/>
              </a:rPr>
              <a:t>Hotjar's Surveys allow you to ask your site visitors or customers an unlimited number of questions. Additionally, you can invite people to fill in your survey directly from any page of your site and based on user behavior.</a:t>
            </a:r>
          </a:p>
        </p:txBody>
      </p:sp>
      <p:pic>
        <p:nvPicPr>
          <p:cNvPr id="4" name="Picture 2" descr="https://assets.hotjar.com/cs-team/knowlege_base/how_do_surveys_work2.png">
            <a:extLst>
              <a:ext uri="{FF2B5EF4-FFF2-40B4-BE49-F238E27FC236}">
                <a16:creationId xmlns:a16="http://schemas.microsoft.com/office/drawing/2014/main" id="{BF85C916-8957-4533-B9DA-C35896BD90A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694821" y="2548281"/>
            <a:ext cx="4245817" cy="366201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308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p:txBody>
          <a:bodyPr/>
          <a:lstStyle/>
          <a:p>
            <a:r>
              <a:rPr lang="en-US" sz="2800" dirty="0">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5C995B1B-ABB1-4FAC-B602-6A03AD7EF4BC}"/>
              </a:ext>
            </a:extLst>
          </p:cNvPr>
          <p:cNvSpPr>
            <a:spLocks noGrp="1"/>
          </p:cNvSpPr>
          <p:nvPr>
            <p:ph idx="1"/>
          </p:nvPr>
        </p:nvSpPr>
        <p:spPr>
          <a:xfrm>
            <a:off x="646111" y="1604682"/>
            <a:ext cx="11061207" cy="4195481"/>
          </a:xfrm>
        </p:spPr>
        <p:txBody>
          <a:bodyPr>
            <a:normAutofit lnSpcReduction="10000"/>
          </a:bodyPr>
          <a:lstStyle/>
          <a:p>
            <a:pPr marL="628650" lvl="1">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https://www.hotjar.com/heatmaps/</a:t>
            </a:r>
          </a:p>
          <a:p>
            <a:pPr marL="628650" lvl="1">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https://www.hotjar.com/blog/what-is-hotjar/</a:t>
            </a:r>
          </a:p>
          <a:p>
            <a:pPr marL="628650" lvl="1">
              <a:lnSpc>
                <a:spcPct val="160000"/>
              </a:lnSpc>
              <a:buFont typeface="Arial" panose="020B0604020202020204" pitchFamily="34" charset="0"/>
              <a:buChar char="•"/>
            </a:pPr>
            <a:r>
              <a:rPr lang="en-US" dirty="0">
                <a:latin typeface="Calibri" panose="020F0502020204030204" pitchFamily="34" charset="0"/>
                <a:cs typeface="Calibri" panose="020F0502020204030204" pitchFamily="34" charset="0"/>
              </a:rPr>
              <a:t>https://www.seerinteractive.com/blog/how-hotjar-works/</a:t>
            </a:r>
          </a:p>
          <a:p>
            <a:pPr marL="628650" lvl="1">
              <a:lnSpc>
                <a:spcPct val="160000"/>
              </a:lnSpc>
              <a:buFont typeface="Arial" panose="020B0604020202020204" pitchFamily="34" charset="0"/>
              <a:buChar char="•"/>
            </a:pPr>
            <a:r>
              <a:rPr lang="en-US" dirty="0">
                <a:latin typeface="Calibri" panose="020F0502020204030204" pitchFamily="34" charset="0"/>
                <a:cs typeface="Calibri" panose="020F0502020204030204" pitchFamily="34" charset="0"/>
              </a:rPr>
              <a:t>https://www.hotjar.com/blog/funnel-analysis/</a:t>
            </a:r>
          </a:p>
          <a:p>
            <a:pPr marL="628650" lvl="1">
              <a:lnSpc>
                <a:spcPct val="160000"/>
              </a:lnSpc>
              <a:buFont typeface="Arial" panose="020B0604020202020204" pitchFamily="34" charset="0"/>
              <a:buChar char="•"/>
            </a:pPr>
            <a:r>
              <a:rPr lang="en-US" dirty="0">
                <a:latin typeface="Calibri" panose="020F0502020204030204" pitchFamily="34" charset="0"/>
                <a:cs typeface="Calibri" panose="020F0502020204030204" pitchFamily="34" charset="0"/>
              </a:rPr>
              <a:t>https://www.hotjar.com/feedback-polls/</a:t>
            </a:r>
          </a:p>
          <a:p>
            <a:pPr marL="628650" lvl="1">
              <a:lnSpc>
                <a:spcPct val="160000"/>
              </a:lnSpc>
              <a:buFont typeface="Arial" panose="020B0604020202020204" pitchFamily="34" charset="0"/>
              <a:buChar char="•"/>
            </a:pPr>
            <a:r>
              <a:rPr lang="en-US" dirty="0">
                <a:latin typeface="Calibri" panose="020F0502020204030204" pitchFamily="34" charset="0"/>
                <a:cs typeface="Calibri" panose="020F0502020204030204" pitchFamily="34" charset="0"/>
              </a:rPr>
              <a:t>https://help.hotjar.com/hc/en-us/articles/115011787508-What-is-a-Hotjar-Survey</a:t>
            </a:r>
          </a:p>
          <a:p>
            <a:pPr marL="628650" lvl="1">
              <a:lnSpc>
                <a:spcPct val="160000"/>
              </a:lnSpc>
              <a:buFont typeface="Arial" panose="020B0604020202020204" pitchFamily="34" charset="0"/>
              <a:buChar char="•"/>
            </a:pPr>
            <a:r>
              <a:rPr lang="en-US" dirty="0">
                <a:latin typeface="Calibri" panose="020F0502020204030204" pitchFamily="34" charset="0"/>
                <a:cs typeface="Calibri" panose="020F0502020204030204" pitchFamily="34" charset="0"/>
              </a:rPr>
              <a:t>https://www.seerinteractive.com/blog/how-hotjar-works/</a:t>
            </a:r>
          </a:p>
          <a:p>
            <a:pPr marL="628650" lvl="1">
              <a:lnSpc>
                <a:spcPct val="160000"/>
              </a:lnSpc>
              <a:buFont typeface="Arial" panose="020B0604020202020204" pitchFamily="34" charset="0"/>
              <a:buChar char="•"/>
            </a:pPr>
            <a:r>
              <a:rPr lang="en-US" dirty="0">
                <a:latin typeface="Calibri" panose="020F0502020204030204" pitchFamily="34" charset="0"/>
                <a:cs typeface="Calibri" panose="020F0502020204030204" pitchFamily="34" charset="0"/>
              </a:rPr>
              <a:t>https://www.hotjar.com/blog/features-you-may-not-know-about/</a:t>
            </a:r>
          </a:p>
        </p:txBody>
      </p:sp>
    </p:spTree>
    <p:extLst>
      <p:ext uri="{BB962C8B-B14F-4D97-AF65-F5344CB8AC3E}">
        <p14:creationId xmlns:p14="http://schemas.microsoft.com/office/powerpoint/2010/main" val="609785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a:xfrm>
            <a:off x="1393638" y="2416430"/>
            <a:ext cx="9404723" cy="1400530"/>
          </a:xfrm>
        </p:spPr>
        <p:txBody>
          <a:bodyPr/>
          <a:lstStyle/>
          <a:p>
            <a:r>
              <a:rPr lang="en-US" dirty="0">
                <a:latin typeface="Calibri" panose="020F0502020204030204" pitchFamily="34" charset="0"/>
                <a:cs typeface="Calibri" panose="020F0502020204030204" pitchFamily="34" charset="0"/>
              </a:rPr>
              <a:t>Thank You!</a:t>
            </a:r>
          </a:p>
        </p:txBody>
      </p:sp>
      <p:sp>
        <p:nvSpPr>
          <p:cNvPr id="3" name="Content Placeholder 2">
            <a:extLst>
              <a:ext uri="{FF2B5EF4-FFF2-40B4-BE49-F238E27FC236}">
                <a16:creationId xmlns:a16="http://schemas.microsoft.com/office/drawing/2014/main" id="{5C995B1B-ABB1-4FAC-B602-6A03AD7EF4BC}"/>
              </a:ext>
            </a:extLst>
          </p:cNvPr>
          <p:cNvSpPr>
            <a:spLocks noGrp="1"/>
          </p:cNvSpPr>
          <p:nvPr>
            <p:ph idx="1"/>
          </p:nvPr>
        </p:nvSpPr>
        <p:spPr>
          <a:xfrm>
            <a:off x="3479252" y="5546361"/>
            <a:ext cx="8273036" cy="719528"/>
          </a:xfrm>
        </p:spPr>
        <p:txBody>
          <a:bodyPr>
            <a:normAutofit/>
          </a:bodyPr>
          <a:lstStyle/>
          <a:p>
            <a:pPr marL="342900" lvl="1" indent="0">
              <a:lnSpc>
                <a:spcPct val="150000"/>
              </a:lnSpc>
              <a:buNone/>
            </a:pPr>
            <a:r>
              <a:rPr lang="en-US" dirty="0">
                <a:latin typeface="Calibri" panose="020F0502020204030204" pitchFamily="34" charset="0"/>
                <a:cs typeface="Calibri" panose="020F0502020204030204" pitchFamily="34" charset="0"/>
              </a:rPr>
              <a:t>For any queries connect me at  jatinkochhar@hotmail.com</a:t>
            </a:r>
          </a:p>
        </p:txBody>
      </p:sp>
    </p:spTree>
    <p:extLst>
      <p:ext uri="{BB962C8B-B14F-4D97-AF65-F5344CB8AC3E}">
        <p14:creationId xmlns:p14="http://schemas.microsoft.com/office/powerpoint/2010/main" val="387999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482F9D-E110-434E-9B4F-41A3F5CB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5779FF2E-BB5C-4805-AAD5-275495A2B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a:xfrm>
            <a:off x="648930" y="629267"/>
            <a:ext cx="9252154" cy="1016654"/>
          </a:xfrm>
        </p:spPr>
        <p:txBody>
          <a:bodyPr>
            <a:normAutofit/>
          </a:bodyPr>
          <a:lstStyle/>
          <a:p>
            <a:r>
              <a:rPr lang="en-US">
                <a:solidFill>
                  <a:srgbClr val="EBEBEB"/>
                </a:solidFill>
                <a:latin typeface="Calibri" panose="020F0502020204030204" pitchFamily="34" charset="0"/>
                <a:cs typeface="Calibri" panose="020F0502020204030204" pitchFamily="34" charset="0"/>
              </a:rPr>
              <a:t>Agenda</a:t>
            </a:r>
          </a:p>
        </p:txBody>
      </p:sp>
      <p:sp>
        <p:nvSpPr>
          <p:cNvPr id="13" name="Rectangle 12">
            <a:extLst>
              <a:ext uri="{FF2B5EF4-FFF2-40B4-BE49-F238E27FC236}">
                <a16:creationId xmlns:a16="http://schemas.microsoft.com/office/drawing/2014/main" id="{6EB83258-50E7-4A51-8C48-ADA7CD7F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A4188960-1398-409C-BA5D-F87CCB743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CA725844-3FE1-4CC0-93BE-965ABF92600C}"/>
              </a:ext>
            </a:extLst>
          </p:cNvPr>
          <p:cNvGraphicFramePr>
            <a:graphicFrameLocks noGrp="1"/>
          </p:cNvGraphicFramePr>
          <p:nvPr>
            <p:ph idx="1"/>
            <p:extLst>
              <p:ext uri="{D42A27DB-BD31-4B8C-83A1-F6EECF244321}">
                <p14:modId xmlns:p14="http://schemas.microsoft.com/office/powerpoint/2010/main" val="35478390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575795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a:xfrm>
            <a:off x="806195" y="804672"/>
            <a:ext cx="3521359" cy="5248656"/>
          </a:xfrm>
        </p:spPr>
        <p:txBody>
          <a:bodyPr anchor="ctr">
            <a:normAutofit/>
          </a:bodyPr>
          <a:lstStyle/>
          <a:p>
            <a:pPr algn="ctr"/>
            <a:r>
              <a:rPr lang="en-US"/>
              <a:t>Hotjar</a:t>
            </a:r>
            <a:endParaRPr lang="en-US">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C995B1B-ABB1-4FAC-B602-6A03AD7EF4BC}"/>
              </a:ext>
            </a:extLst>
          </p:cNvPr>
          <p:cNvSpPr>
            <a:spLocks noGrp="1"/>
          </p:cNvSpPr>
          <p:nvPr>
            <p:ph idx="1"/>
          </p:nvPr>
        </p:nvSpPr>
        <p:spPr>
          <a:xfrm>
            <a:off x="4975861" y="804671"/>
            <a:ext cx="6399930" cy="5248657"/>
          </a:xfrm>
        </p:spPr>
        <p:txBody>
          <a:bodyPr anchor="ctr">
            <a:normAutofit/>
          </a:bodyPr>
          <a:lstStyle/>
          <a:p>
            <a:pPr marL="457200" lvl="1" indent="0">
              <a:buNone/>
            </a:pPr>
            <a:r>
              <a:rPr lang="en-US" dirty="0">
                <a:latin typeface="Lato" panose="020F0502020204030203"/>
              </a:rPr>
              <a:t>Hotjar allows you to visualize how users engage with your site. Data-backed understanding of what exactly people are using your site for, and how they’re using it.</a:t>
            </a:r>
          </a:p>
        </p:txBody>
      </p:sp>
    </p:spTree>
    <p:extLst>
      <p:ext uri="{BB962C8B-B14F-4D97-AF65-F5344CB8AC3E}">
        <p14:creationId xmlns:p14="http://schemas.microsoft.com/office/powerpoint/2010/main" val="199478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a:xfrm>
            <a:off x="653143" y="1645921"/>
            <a:ext cx="3522879" cy="2063722"/>
          </a:xfrm>
        </p:spPr>
        <p:txBody>
          <a:bodyPr>
            <a:normAutofit/>
          </a:bodyPr>
          <a:lstStyle/>
          <a:p>
            <a:pPr algn="r"/>
            <a:r>
              <a:rPr lang="en-US" dirty="0">
                <a:solidFill>
                  <a:srgbClr val="FFFFFF"/>
                </a:solidFill>
              </a:rPr>
              <a:t>Hotjar Capabilities</a:t>
            </a:r>
            <a:endParaRPr lang="en-US" dirty="0">
              <a:solidFill>
                <a:srgbClr val="FFFFFF"/>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C995B1B-ABB1-4FAC-B602-6A03AD7EF4BC}"/>
              </a:ext>
            </a:extLst>
          </p:cNvPr>
          <p:cNvSpPr>
            <a:spLocks noGrp="1"/>
          </p:cNvSpPr>
          <p:nvPr>
            <p:ph idx="1"/>
          </p:nvPr>
        </p:nvSpPr>
        <p:spPr>
          <a:xfrm>
            <a:off x="5204109" y="1143000"/>
            <a:ext cx="5919503" cy="4973741"/>
          </a:xfrm>
        </p:spPr>
        <p:txBody>
          <a:bodyPr>
            <a:normAutofit/>
          </a:bodyPr>
          <a:lstStyle/>
          <a:p>
            <a:pPr marL="628650" lvl="1">
              <a:buFont typeface="Arial" panose="020B0604020202020204" pitchFamily="34" charset="0"/>
              <a:buChar char="•"/>
            </a:pPr>
            <a:r>
              <a:rPr lang="en-US" dirty="0">
                <a:latin typeface="Calibri" panose="020F0502020204030204" pitchFamily="34" charset="0"/>
                <a:cs typeface="Calibri" panose="020F0502020204030204" pitchFamily="34" charset="0"/>
              </a:rPr>
              <a:t>Interactive heatmaps </a:t>
            </a:r>
          </a:p>
          <a:p>
            <a:pPr marL="628650" lvl="1">
              <a:buFont typeface="Arial" panose="020B0604020202020204" pitchFamily="34" charset="0"/>
              <a:buChar char="•"/>
            </a:pPr>
            <a:r>
              <a:rPr lang="en-US" dirty="0">
                <a:latin typeface="Calibri" panose="020F0502020204030204" pitchFamily="34" charset="0"/>
                <a:cs typeface="Calibri" panose="020F0502020204030204" pitchFamily="34" charset="0"/>
              </a:rPr>
              <a:t>Visitor recordings</a:t>
            </a:r>
          </a:p>
          <a:p>
            <a:pPr marL="628650" lvl="1">
              <a:buFont typeface="Arial" panose="020B0604020202020204" pitchFamily="34" charset="0"/>
              <a:buChar char="•"/>
            </a:pPr>
            <a:r>
              <a:rPr lang="en-US" dirty="0">
                <a:latin typeface="Calibri" panose="020F0502020204030204" pitchFamily="34" charset="0"/>
                <a:cs typeface="Calibri" panose="020F0502020204030204" pitchFamily="34" charset="0"/>
              </a:rPr>
              <a:t>Conversion funnel reports</a:t>
            </a:r>
          </a:p>
          <a:p>
            <a:pPr marL="628650" lvl="1">
              <a:buFont typeface="Arial" panose="020B0604020202020204" pitchFamily="34" charset="0"/>
              <a:buChar char="•"/>
            </a:pPr>
            <a:r>
              <a:rPr lang="en-US" dirty="0">
                <a:latin typeface="Calibri" panose="020F0502020204030204" pitchFamily="34" charset="0"/>
                <a:cs typeface="Calibri" panose="020F0502020204030204" pitchFamily="34" charset="0"/>
              </a:rPr>
              <a:t>Form analysis</a:t>
            </a:r>
          </a:p>
          <a:p>
            <a:pPr marL="628650" lvl="1">
              <a:buFont typeface="Arial" panose="020B0604020202020204" pitchFamily="34" charset="0"/>
              <a:buChar char="•"/>
            </a:pPr>
            <a:r>
              <a:rPr lang="en-US" dirty="0">
                <a:latin typeface="Calibri" panose="020F0502020204030204" pitchFamily="34" charset="0"/>
                <a:cs typeface="Calibri" panose="020F0502020204030204" pitchFamily="34" charset="0"/>
              </a:rPr>
              <a:t>Feedback polls</a:t>
            </a:r>
          </a:p>
          <a:p>
            <a:pPr marL="628650" lvl="1">
              <a:buFont typeface="Arial" panose="020B0604020202020204" pitchFamily="34" charset="0"/>
              <a:buChar char="•"/>
            </a:pPr>
            <a:r>
              <a:rPr lang="en-US" dirty="0">
                <a:latin typeface="Calibri" panose="020F0502020204030204" pitchFamily="34" charset="0"/>
                <a:cs typeface="Calibri" panose="020F0502020204030204" pitchFamily="34" charset="0"/>
              </a:rPr>
              <a:t>Surveys</a:t>
            </a:r>
          </a:p>
          <a:p>
            <a:pPr marL="628650" lvl="1">
              <a:buFont typeface="Arial" panose="020B0604020202020204" pitchFamily="34" charset="0"/>
              <a:buChar char="•"/>
            </a:pPr>
            <a:r>
              <a:rPr lang="en-US" dirty="0">
                <a:latin typeface="Calibri" panose="020F0502020204030204" pitchFamily="34" charset="0"/>
                <a:cs typeface="Calibri" panose="020F0502020204030204" pitchFamily="34" charset="0"/>
              </a:rPr>
              <a:t>Conversion rate optimization (CRO)</a:t>
            </a:r>
          </a:p>
          <a:p>
            <a:pPr marL="628650" lvl="1">
              <a:buFont typeface="Arial" panose="020B0604020202020204" pitchFamily="34" charset="0"/>
              <a:buChar char="•"/>
            </a:pPr>
            <a:r>
              <a:rPr lang="en-US" dirty="0">
                <a:latin typeface="Calibri" panose="020F0502020204030204" pitchFamily="34" charset="0"/>
                <a:cs typeface="Calibri" panose="020F0502020204030204" pitchFamily="34" charset="0"/>
              </a:rPr>
              <a:t>Web analytics</a:t>
            </a:r>
          </a:p>
          <a:p>
            <a:pPr marL="628650" lvl="1">
              <a:buFont typeface="Arial" panose="020B0604020202020204" pitchFamily="34" charset="0"/>
              <a:buChar char="•"/>
            </a:pPr>
            <a:r>
              <a:rPr lang="en-US" dirty="0">
                <a:latin typeface="Calibri" panose="020F0502020204030204" pitchFamily="34" charset="0"/>
                <a:cs typeface="Calibri" panose="020F0502020204030204" pitchFamily="34" charset="0"/>
              </a:rPr>
              <a:t>A/B Testing</a:t>
            </a:r>
          </a:p>
        </p:txBody>
      </p:sp>
    </p:spTree>
    <p:extLst>
      <p:ext uri="{BB962C8B-B14F-4D97-AF65-F5344CB8AC3E}">
        <p14:creationId xmlns:p14="http://schemas.microsoft.com/office/powerpoint/2010/main" val="192851439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Heatmaps</a:t>
            </a:r>
            <a:endParaRPr lang="en-US">
              <a:solidFill>
                <a:srgbClr val="FFFFFF"/>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C995B1B-ABB1-4FAC-B602-6A03AD7EF4BC}"/>
              </a:ext>
            </a:extLst>
          </p:cNvPr>
          <p:cNvSpPr>
            <a:spLocks noGrp="1"/>
          </p:cNvSpPr>
          <p:nvPr>
            <p:ph idx="1"/>
          </p:nvPr>
        </p:nvSpPr>
        <p:spPr>
          <a:xfrm>
            <a:off x="704056" y="2613184"/>
            <a:ext cx="10783888" cy="3484879"/>
          </a:xfrm>
        </p:spPr>
        <p:txBody>
          <a:bodyPr>
            <a:normAutofit/>
          </a:bodyPr>
          <a:lstStyle/>
          <a:p>
            <a:pPr marL="628650" lvl="1">
              <a:buFont typeface="Arial" panose="020B0604020202020204" pitchFamily="34" charset="0"/>
              <a:buChar char="•"/>
            </a:pPr>
            <a:r>
              <a:rPr lang="en-US" dirty="0">
                <a:latin typeface="Calibri" panose="020F0502020204030204" pitchFamily="34" charset="0"/>
                <a:cs typeface="Calibri" panose="020F0502020204030204" pitchFamily="34" charset="0"/>
              </a:rPr>
              <a:t>Heatmaps show you an aggregate of user behavior on individual site pages: where do your users click and scroll? What are they interested in? Do they see the most important elements of the page, and interact with them?</a:t>
            </a:r>
          </a:p>
          <a:p>
            <a:pPr marL="628650" lvl="1">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628650" lvl="1">
              <a:buFont typeface="Arial" panose="020B0604020202020204" pitchFamily="34" charset="0"/>
              <a:buChar char="•"/>
            </a:pPr>
            <a:r>
              <a:rPr lang="en-US" dirty="0">
                <a:latin typeface="Calibri" panose="020F0502020204030204" pitchFamily="34" charset="0"/>
                <a:cs typeface="Calibri" panose="020F0502020204030204" pitchFamily="34" charset="0"/>
              </a:rPr>
              <a:t>Heatmaps show a variety of insights into user behavior on your site. They show what areas of your pages are getting lots of attention, and which are getting less. </a:t>
            </a:r>
          </a:p>
          <a:p>
            <a:pPr marL="628650" lvl="1">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628650" lvl="1">
              <a:buFont typeface="Arial" panose="020B0604020202020204" pitchFamily="34" charset="0"/>
              <a:buChar char="•"/>
            </a:pPr>
            <a:r>
              <a:rPr lang="en-US" dirty="0">
                <a:latin typeface="Calibri" panose="020F0502020204030204" pitchFamily="34" charset="0"/>
                <a:cs typeface="Calibri" panose="020F0502020204030204" pitchFamily="34" charset="0"/>
              </a:rPr>
              <a:t>By showing where people are clicking, scrolling, tapping, and hovering, they display user behavior in a way you wouldn’t have otherwise seen.</a:t>
            </a:r>
          </a:p>
        </p:txBody>
      </p:sp>
    </p:spTree>
    <p:extLst>
      <p:ext uri="{BB962C8B-B14F-4D97-AF65-F5344CB8AC3E}">
        <p14:creationId xmlns:p14="http://schemas.microsoft.com/office/powerpoint/2010/main" val="196913765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4" name="Picture 13">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2" name="Rectangle 21">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what is a heatmap">
            <a:extLst>
              <a:ext uri="{FF2B5EF4-FFF2-40B4-BE49-F238E27FC236}">
                <a16:creationId xmlns:a16="http://schemas.microsoft.com/office/drawing/2014/main" id="{F2ED6246-7D09-4BEA-9FDD-2189BFCD8A16}"/>
              </a:ext>
            </a:extLst>
          </p:cNvPr>
          <p:cNvPicPr>
            <a:picLocks noChangeAspect="1" noChangeArrowheads="1"/>
          </p:cNvPicPr>
          <p:nvPr/>
        </p:nvPicPr>
        <p:blipFill rotWithShape="1">
          <a:blip r:embed="rId7">
            <a:alphaModFix amt="40000"/>
            <a:extLst>
              <a:ext uri="{28A0092B-C50C-407E-A947-70E740481C1C}">
                <a14:useLocalDpi xmlns:a14="http://schemas.microsoft.com/office/drawing/2010/main" val="0"/>
              </a:ext>
            </a:extLst>
          </a:blip>
          <a:srcRect t="4000" r="14667" b="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a:solidFill>
                  <a:schemeClr val="tx1"/>
                </a:solidFill>
              </a:rPr>
              <a:t>Heatmap</a:t>
            </a:r>
          </a:p>
        </p:txBody>
      </p:sp>
      <p:sp>
        <p:nvSpPr>
          <p:cNvPr id="26" name="Rectangle 25">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3194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5B8EF4-1A59-4D23-9073-CC822D6C3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a:xfrm>
            <a:off x="648929" y="965200"/>
            <a:ext cx="3505495" cy="4773613"/>
          </a:xfrm>
        </p:spPr>
        <p:txBody>
          <a:bodyPr anchor="ctr">
            <a:normAutofit/>
          </a:bodyPr>
          <a:lstStyle/>
          <a:p>
            <a:r>
              <a:rPr lang="en-US">
                <a:solidFill>
                  <a:srgbClr val="EBEBEB"/>
                </a:solidFill>
              </a:rPr>
              <a:t>Types of Heatmap</a:t>
            </a:r>
            <a:endParaRPr lang="en-US">
              <a:solidFill>
                <a:srgbClr val="EBEBEB"/>
              </a:solidFill>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F05075F9-95DE-4EE5-8B27-45016C98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F1FA2CDB-3235-4224-8583-449FAD4E7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34317E1-B08F-401E-8A71-42E0BF6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BEE4B19-D92D-4023-80C6-43309723A643}"/>
              </a:ext>
            </a:extLst>
          </p:cNvPr>
          <p:cNvGraphicFramePr>
            <a:graphicFrameLocks noGrp="1"/>
          </p:cNvGraphicFramePr>
          <p:nvPr>
            <p:ph idx="1"/>
            <p:extLst>
              <p:ext uri="{D42A27DB-BD31-4B8C-83A1-F6EECF244321}">
                <p14:modId xmlns:p14="http://schemas.microsoft.com/office/powerpoint/2010/main" val="835203944"/>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251984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p:txBody>
          <a:bodyPr/>
          <a:lstStyle/>
          <a:p>
            <a:r>
              <a:rPr lang="en-US" sz="2800" dirty="0"/>
              <a:t>Click Heatmap</a:t>
            </a:r>
            <a:endParaRPr lang="en-US"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C995B1B-ABB1-4FAC-B602-6A03AD7EF4BC}"/>
              </a:ext>
            </a:extLst>
          </p:cNvPr>
          <p:cNvSpPr>
            <a:spLocks noGrp="1"/>
          </p:cNvSpPr>
          <p:nvPr>
            <p:ph idx="1"/>
          </p:nvPr>
        </p:nvSpPr>
        <p:spPr>
          <a:xfrm>
            <a:off x="7886360" y="1331259"/>
            <a:ext cx="4081725" cy="4195481"/>
          </a:xfrm>
        </p:spPr>
        <p:txBody>
          <a:bodyPr>
            <a:normAutofit/>
          </a:bodyPr>
          <a:lstStyle/>
          <a:p>
            <a:pPr marL="342900" lvl="1" indent="0">
              <a:lnSpc>
                <a:spcPct val="150000"/>
              </a:lnSpc>
              <a:buNone/>
            </a:pPr>
            <a:r>
              <a:rPr lang="en-US" dirty="0">
                <a:latin typeface="Calibri" panose="020F0502020204030204" pitchFamily="34" charset="0"/>
                <a:cs typeface="Calibri" panose="020F0502020204030204" pitchFamily="34" charset="0"/>
              </a:rPr>
              <a:t>Click Map show you an aggregate of where visitors click their mouse on desktop devices and tap their finger on mobile devices (in this case, they are known as touch heatmaps).</a:t>
            </a:r>
          </a:p>
          <a:p>
            <a:pPr marL="342900" lvl="1" indent="0">
              <a:lnSpc>
                <a:spcPct val="150000"/>
              </a:lnSpc>
              <a:buNone/>
            </a:pPr>
            <a:r>
              <a:rPr lang="en-US" dirty="0">
                <a:latin typeface="Calibri" panose="020F0502020204030204" pitchFamily="34" charset="0"/>
                <a:cs typeface="Calibri" panose="020F0502020204030204" pitchFamily="34" charset="0"/>
              </a:rPr>
              <a:t>The map is color-coded to show the elements that have been clicked and tapped the most (red, orange, yellow)</a:t>
            </a:r>
          </a:p>
        </p:txBody>
      </p:sp>
      <p:pic>
        <p:nvPicPr>
          <p:cNvPr id="4" name="Picture 2" descr="click-map-1">
            <a:extLst>
              <a:ext uri="{FF2B5EF4-FFF2-40B4-BE49-F238E27FC236}">
                <a16:creationId xmlns:a16="http://schemas.microsoft.com/office/drawing/2014/main" id="{749FB6D2-3B04-45BE-A121-0D9194DF4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14" y="1152983"/>
            <a:ext cx="7466040" cy="520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437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A30A-D5F9-4853-83A0-6B8D1FC32B2F}"/>
              </a:ext>
            </a:extLst>
          </p:cNvPr>
          <p:cNvSpPr>
            <a:spLocks noGrp="1"/>
          </p:cNvSpPr>
          <p:nvPr>
            <p:ph type="title"/>
          </p:nvPr>
        </p:nvSpPr>
        <p:spPr/>
        <p:txBody>
          <a:bodyPr/>
          <a:lstStyle/>
          <a:p>
            <a:r>
              <a:rPr lang="en-US" sz="2800" dirty="0"/>
              <a:t>Move Heatmap</a:t>
            </a:r>
            <a:endParaRPr lang="en-US"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C995B1B-ABB1-4FAC-B602-6A03AD7EF4BC}"/>
              </a:ext>
            </a:extLst>
          </p:cNvPr>
          <p:cNvSpPr>
            <a:spLocks noGrp="1"/>
          </p:cNvSpPr>
          <p:nvPr>
            <p:ph idx="1"/>
          </p:nvPr>
        </p:nvSpPr>
        <p:spPr>
          <a:xfrm flipH="1">
            <a:off x="8630033" y="1158350"/>
            <a:ext cx="3254401" cy="4195481"/>
          </a:xfrm>
        </p:spPr>
        <p:txBody>
          <a:bodyPr>
            <a:normAutofit/>
          </a:bodyPr>
          <a:lstStyle/>
          <a:p>
            <a:pPr marL="342900" lvl="1" indent="0">
              <a:lnSpc>
                <a:spcPct val="150000"/>
              </a:lnSpc>
              <a:buNone/>
            </a:pPr>
            <a:r>
              <a:rPr lang="en-US" dirty="0">
                <a:latin typeface="Calibri" panose="020F0502020204030204" pitchFamily="34" charset="0"/>
                <a:cs typeface="Calibri" panose="020F0502020204030204" pitchFamily="34" charset="0"/>
              </a:rPr>
              <a:t>Move maps track where desktop users move their mouse as they navigate the page. </a:t>
            </a:r>
          </a:p>
          <a:p>
            <a:pPr marL="342900" lvl="1" indent="0">
              <a:lnSpc>
                <a:spcPct val="150000"/>
              </a:lnSpc>
              <a:buNone/>
            </a:pPr>
            <a:r>
              <a:rPr lang="en-US" dirty="0">
                <a:latin typeface="Calibri" panose="020F0502020204030204" pitchFamily="34" charset="0"/>
                <a:cs typeface="Calibri" panose="020F0502020204030204" pitchFamily="34" charset="0"/>
              </a:rPr>
              <a:t>The hot spots in a move map represent where users have moved their cursor on a page</a:t>
            </a:r>
          </a:p>
        </p:txBody>
      </p:sp>
      <p:pic>
        <p:nvPicPr>
          <p:cNvPr id="4" name="Picture 2" descr="move-map">
            <a:extLst>
              <a:ext uri="{FF2B5EF4-FFF2-40B4-BE49-F238E27FC236}">
                <a16:creationId xmlns:a16="http://schemas.microsoft.com/office/drawing/2014/main" id="{0A578AED-658C-4449-873F-7C4AF3046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11" y="1309511"/>
            <a:ext cx="8014741" cy="509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420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849</Words>
  <Application>Microsoft Office PowerPoint</Application>
  <PresentationFormat>Widescreen</PresentationFormat>
  <Paragraphs>76</Paragraphs>
  <Slides>17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Lato</vt:lpstr>
      <vt:lpstr>Wingdings 3</vt:lpstr>
      <vt:lpstr>Ion</vt:lpstr>
      <vt:lpstr>PowerPoint Presentation</vt:lpstr>
      <vt:lpstr>Agenda</vt:lpstr>
      <vt:lpstr>Hotjar</vt:lpstr>
      <vt:lpstr>Hotjar Capabilities</vt:lpstr>
      <vt:lpstr>Heatmaps</vt:lpstr>
      <vt:lpstr>Heatmap</vt:lpstr>
      <vt:lpstr>Types of Heatmap</vt:lpstr>
      <vt:lpstr>Click Heatmap</vt:lpstr>
      <vt:lpstr>Move Heatmap</vt:lpstr>
      <vt:lpstr>Scroll Maps</vt:lpstr>
      <vt:lpstr>Desktop and Mobile heatmaps</vt:lpstr>
      <vt:lpstr>Visitor Recording</vt:lpstr>
      <vt:lpstr>Funnel Conversion</vt:lpstr>
      <vt:lpstr>Feedback Polls</vt:lpstr>
      <vt:lpstr>Survey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JATIN KOCHHAR</dc:creator>
  <cp:lastModifiedBy>JATIN KOCHHAR</cp:lastModifiedBy>
  <cp:revision>2</cp:revision>
  <dcterms:created xsi:type="dcterms:W3CDTF">2020-08-16T09:04:38Z</dcterms:created>
  <dcterms:modified xsi:type="dcterms:W3CDTF">2020-08-16T09:08:12Z</dcterms:modified>
</cp:coreProperties>
</file>