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6" r:id="rId11"/>
    <p:sldId id="268" r:id="rId12"/>
    <p:sldId id="269"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724"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743311-2611-4BF4-99E5-8F5B72812E12}"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289B0D66-562B-49BD-BA87-7797295CA24C}">
      <dgm:prSet custT="1"/>
      <dgm:spPr/>
      <dgm:t>
        <a:bodyPr/>
        <a:lstStyle/>
        <a:p>
          <a:r>
            <a:rPr lang="en-US" sz="3200" b="1" i="1" dirty="0"/>
            <a:t>SEM, or search engine marketing,</a:t>
          </a:r>
          <a:r>
            <a:rPr lang="en-US" sz="3200" i="1" dirty="0"/>
            <a:t> is the act of using paid strategies to increase search visibility </a:t>
          </a:r>
          <a:endParaRPr lang="en-US" sz="3200" dirty="0"/>
        </a:p>
      </dgm:t>
    </dgm:pt>
    <dgm:pt modelId="{C1A0E90A-DD7A-4E92-8DF6-4A0A2DE42E35}" type="parTrans" cxnId="{5C41B1DD-DAAC-423B-9E34-F019DF81AA64}">
      <dgm:prSet/>
      <dgm:spPr/>
      <dgm:t>
        <a:bodyPr/>
        <a:lstStyle/>
        <a:p>
          <a:endParaRPr lang="en-US"/>
        </a:p>
      </dgm:t>
    </dgm:pt>
    <dgm:pt modelId="{0956A71A-24B5-4BB2-BE79-37D04753710E}" type="sibTrans" cxnId="{5C41B1DD-DAAC-423B-9E34-F019DF81AA64}">
      <dgm:prSet/>
      <dgm:spPr/>
      <dgm:t>
        <a:bodyPr/>
        <a:lstStyle/>
        <a:p>
          <a:endParaRPr lang="en-US"/>
        </a:p>
      </dgm:t>
    </dgm:pt>
    <dgm:pt modelId="{E32422CE-A9A8-4287-99ED-7F15C51320F8}">
      <dgm:prSet custT="1"/>
      <dgm:spPr/>
      <dgm:t>
        <a:bodyPr/>
        <a:lstStyle/>
        <a:p>
          <a:r>
            <a:rPr lang="en-US" sz="3200" i="1" dirty="0"/>
            <a:t>Brands pay for ads to appear as search results on search engine results pages</a:t>
          </a:r>
          <a:endParaRPr lang="en-US" sz="3200" dirty="0"/>
        </a:p>
      </dgm:t>
    </dgm:pt>
    <dgm:pt modelId="{FB2E6436-78D2-40CC-B3E2-9F9F61314430}" type="parTrans" cxnId="{DAE0B876-5CE2-4310-A5A3-C351DD940D6C}">
      <dgm:prSet/>
      <dgm:spPr/>
      <dgm:t>
        <a:bodyPr/>
        <a:lstStyle/>
        <a:p>
          <a:endParaRPr lang="en-US"/>
        </a:p>
      </dgm:t>
    </dgm:pt>
    <dgm:pt modelId="{22C9BC0C-CF30-4222-997D-6690AE7CE8A4}" type="sibTrans" cxnId="{DAE0B876-5CE2-4310-A5A3-C351DD940D6C}">
      <dgm:prSet/>
      <dgm:spPr/>
      <dgm:t>
        <a:bodyPr/>
        <a:lstStyle/>
        <a:p>
          <a:endParaRPr lang="en-US"/>
        </a:p>
      </dgm:t>
    </dgm:pt>
    <dgm:pt modelId="{669F04EF-7083-4A29-BD0E-5649BAA6ED14}" type="pres">
      <dgm:prSet presAssocID="{C4743311-2611-4BF4-99E5-8F5B72812E12}" presName="vert0" presStyleCnt="0">
        <dgm:presLayoutVars>
          <dgm:dir/>
          <dgm:animOne val="branch"/>
          <dgm:animLvl val="lvl"/>
        </dgm:presLayoutVars>
      </dgm:prSet>
      <dgm:spPr/>
    </dgm:pt>
    <dgm:pt modelId="{0EAD8AAA-59C1-409F-BAC0-A6584871A624}" type="pres">
      <dgm:prSet presAssocID="{289B0D66-562B-49BD-BA87-7797295CA24C}" presName="thickLine" presStyleLbl="alignNode1" presStyleIdx="0" presStyleCnt="2"/>
      <dgm:spPr/>
    </dgm:pt>
    <dgm:pt modelId="{53871C43-AD75-4241-B140-52A0F7C13126}" type="pres">
      <dgm:prSet presAssocID="{289B0D66-562B-49BD-BA87-7797295CA24C}" presName="horz1" presStyleCnt="0"/>
      <dgm:spPr/>
    </dgm:pt>
    <dgm:pt modelId="{4B56E644-29B5-4F04-B14C-3AD6FA893A54}" type="pres">
      <dgm:prSet presAssocID="{289B0D66-562B-49BD-BA87-7797295CA24C}" presName="tx1" presStyleLbl="revTx" presStyleIdx="0" presStyleCnt="2"/>
      <dgm:spPr/>
    </dgm:pt>
    <dgm:pt modelId="{0250A437-9CDF-4E39-845E-9321D76A7992}" type="pres">
      <dgm:prSet presAssocID="{289B0D66-562B-49BD-BA87-7797295CA24C}" presName="vert1" presStyleCnt="0"/>
      <dgm:spPr/>
    </dgm:pt>
    <dgm:pt modelId="{F2129198-00FF-4A12-AA84-53A4AFB44637}" type="pres">
      <dgm:prSet presAssocID="{E32422CE-A9A8-4287-99ED-7F15C51320F8}" presName="thickLine" presStyleLbl="alignNode1" presStyleIdx="1" presStyleCnt="2"/>
      <dgm:spPr/>
    </dgm:pt>
    <dgm:pt modelId="{0B5EB367-F1AE-448C-938F-DED458309B49}" type="pres">
      <dgm:prSet presAssocID="{E32422CE-A9A8-4287-99ED-7F15C51320F8}" presName="horz1" presStyleCnt="0"/>
      <dgm:spPr/>
    </dgm:pt>
    <dgm:pt modelId="{D166BC65-DEB8-4AA4-A490-F90557702991}" type="pres">
      <dgm:prSet presAssocID="{E32422CE-A9A8-4287-99ED-7F15C51320F8}" presName="tx1" presStyleLbl="revTx" presStyleIdx="1" presStyleCnt="2"/>
      <dgm:spPr/>
    </dgm:pt>
    <dgm:pt modelId="{EF109596-BFAD-4973-9F2E-4C24743719AF}" type="pres">
      <dgm:prSet presAssocID="{E32422CE-A9A8-4287-99ED-7F15C51320F8}" presName="vert1" presStyleCnt="0"/>
      <dgm:spPr/>
    </dgm:pt>
  </dgm:ptLst>
  <dgm:cxnLst>
    <dgm:cxn modelId="{8E277D4F-CBCB-4496-91EA-1E8B9EA0481D}" type="presOf" srcId="{E32422CE-A9A8-4287-99ED-7F15C51320F8}" destId="{D166BC65-DEB8-4AA4-A490-F90557702991}" srcOrd="0" destOrd="0" presId="urn:microsoft.com/office/officeart/2008/layout/LinedList"/>
    <dgm:cxn modelId="{DAE0B876-5CE2-4310-A5A3-C351DD940D6C}" srcId="{C4743311-2611-4BF4-99E5-8F5B72812E12}" destId="{E32422CE-A9A8-4287-99ED-7F15C51320F8}" srcOrd="1" destOrd="0" parTransId="{FB2E6436-78D2-40CC-B3E2-9F9F61314430}" sibTransId="{22C9BC0C-CF30-4222-997D-6690AE7CE8A4}"/>
    <dgm:cxn modelId="{2B802693-7F50-468B-BE56-4460DFA433E0}" type="presOf" srcId="{C4743311-2611-4BF4-99E5-8F5B72812E12}" destId="{669F04EF-7083-4A29-BD0E-5649BAA6ED14}" srcOrd="0" destOrd="0" presId="urn:microsoft.com/office/officeart/2008/layout/LinedList"/>
    <dgm:cxn modelId="{5C41B1DD-DAAC-423B-9E34-F019DF81AA64}" srcId="{C4743311-2611-4BF4-99E5-8F5B72812E12}" destId="{289B0D66-562B-49BD-BA87-7797295CA24C}" srcOrd="0" destOrd="0" parTransId="{C1A0E90A-DD7A-4E92-8DF6-4A0A2DE42E35}" sibTransId="{0956A71A-24B5-4BB2-BE79-37D04753710E}"/>
    <dgm:cxn modelId="{BA53B7F4-AC4C-42EB-9FB7-71DC1FAC9DEF}" type="presOf" srcId="{289B0D66-562B-49BD-BA87-7797295CA24C}" destId="{4B56E644-29B5-4F04-B14C-3AD6FA893A54}" srcOrd="0" destOrd="0" presId="urn:microsoft.com/office/officeart/2008/layout/LinedList"/>
    <dgm:cxn modelId="{1BD25D25-811B-44E2-9D9A-5DEB7AB4D119}" type="presParOf" srcId="{669F04EF-7083-4A29-BD0E-5649BAA6ED14}" destId="{0EAD8AAA-59C1-409F-BAC0-A6584871A624}" srcOrd="0" destOrd="0" presId="urn:microsoft.com/office/officeart/2008/layout/LinedList"/>
    <dgm:cxn modelId="{83AE23EE-ACD5-44A0-9F33-7A4A7F781960}" type="presParOf" srcId="{669F04EF-7083-4A29-BD0E-5649BAA6ED14}" destId="{53871C43-AD75-4241-B140-52A0F7C13126}" srcOrd="1" destOrd="0" presId="urn:microsoft.com/office/officeart/2008/layout/LinedList"/>
    <dgm:cxn modelId="{AD0DD431-7C85-448E-A3FC-099F84B5BF25}" type="presParOf" srcId="{53871C43-AD75-4241-B140-52A0F7C13126}" destId="{4B56E644-29B5-4F04-B14C-3AD6FA893A54}" srcOrd="0" destOrd="0" presId="urn:microsoft.com/office/officeart/2008/layout/LinedList"/>
    <dgm:cxn modelId="{B8DD7A34-15A5-492E-94F0-DF6EF7CAFD80}" type="presParOf" srcId="{53871C43-AD75-4241-B140-52A0F7C13126}" destId="{0250A437-9CDF-4E39-845E-9321D76A7992}" srcOrd="1" destOrd="0" presId="urn:microsoft.com/office/officeart/2008/layout/LinedList"/>
    <dgm:cxn modelId="{EFEF0D74-2CD4-4BF5-9CE3-255271B15A23}" type="presParOf" srcId="{669F04EF-7083-4A29-BD0E-5649BAA6ED14}" destId="{F2129198-00FF-4A12-AA84-53A4AFB44637}" srcOrd="2" destOrd="0" presId="urn:microsoft.com/office/officeart/2008/layout/LinedList"/>
    <dgm:cxn modelId="{8887D698-BB6B-4588-A696-7C9F2EEEC613}" type="presParOf" srcId="{669F04EF-7083-4A29-BD0E-5649BAA6ED14}" destId="{0B5EB367-F1AE-448C-938F-DED458309B49}" srcOrd="3" destOrd="0" presId="urn:microsoft.com/office/officeart/2008/layout/LinedList"/>
    <dgm:cxn modelId="{739732BE-9735-42BA-9038-8D0759A54DA8}" type="presParOf" srcId="{0B5EB367-F1AE-448C-938F-DED458309B49}" destId="{D166BC65-DEB8-4AA4-A490-F90557702991}" srcOrd="0" destOrd="0" presId="urn:microsoft.com/office/officeart/2008/layout/LinedList"/>
    <dgm:cxn modelId="{04D86D4A-2AF9-42B9-9C34-430BE5ACFA82}" type="presParOf" srcId="{0B5EB367-F1AE-448C-938F-DED458309B49}" destId="{EF109596-BFAD-4973-9F2E-4C24743719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DDDD6-F1EC-49F4-8069-0B9032463A93}"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70408D01-4E9D-454C-8A3B-7FB7510CA156}">
      <dgm:prSet phldrT="[Text]"/>
      <dgm:spPr/>
      <dgm:t>
        <a:bodyPr/>
        <a:lstStyle/>
        <a:p>
          <a:r>
            <a:rPr lang="en-US" dirty="0"/>
            <a:t>Location</a:t>
          </a:r>
        </a:p>
      </dgm:t>
    </dgm:pt>
    <dgm:pt modelId="{9388B3C0-7B03-49FB-A189-BAF6C91F852F}" type="parTrans" cxnId="{F2B5E30D-FCEF-4C4A-967D-BAA65A34C403}">
      <dgm:prSet/>
      <dgm:spPr/>
      <dgm:t>
        <a:bodyPr/>
        <a:lstStyle/>
        <a:p>
          <a:endParaRPr lang="en-US"/>
        </a:p>
      </dgm:t>
    </dgm:pt>
    <dgm:pt modelId="{9DA8DAC9-D3C7-47BC-86FD-7593255959DD}" type="sibTrans" cxnId="{F2B5E30D-FCEF-4C4A-967D-BAA65A34C403}">
      <dgm:prSet/>
      <dgm:spPr/>
      <dgm:t>
        <a:bodyPr/>
        <a:lstStyle/>
        <a:p>
          <a:endParaRPr lang="en-US"/>
        </a:p>
      </dgm:t>
    </dgm:pt>
    <dgm:pt modelId="{74606DC4-DD17-4107-8DA7-EDC8DB75C066}">
      <dgm:prSet phldrT="[Text]"/>
      <dgm:spPr/>
      <dgm:t>
        <a:bodyPr/>
        <a:lstStyle/>
        <a:p>
          <a:pPr algn="l">
            <a:buFontTx/>
            <a:buNone/>
          </a:pPr>
          <a:r>
            <a:rPr lang="en-US" dirty="0"/>
            <a:t>Location targeting sets ads to only show to people who are within a certain ZIP code or geographic area.</a:t>
          </a:r>
        </a:p>
      </dgm:t>
    </dgm:pt>
    <dgm:pt modelId="{0B65817E-30AE-4557-B848-8F52F3E3D615}" type="parTrans" cxnId="{807523C3-D6BA-41F7-9857-48DDDF261052}">
      <dgm:prSet/>
      <dgm:spPr/>
      <dgm:t>
        <a:bodyPr/>
        <a:lstStyle/>
        <a:p>
          <a:endParaRPr lang="en-US"/>
        </a:p>
      </dgm:t>
    </dgm:pt>
    <dgm:pt modelId="{140810B4-9966-4139-B048-C11C0A6D8DCA}" type="sibTrans" cxnId="{807523C3-D6BA-41F7-9857-48DDDF261052}">
      <dgm:prSet/>
      <dgm:spPr/>
      <dgm:t>
        <a:bodyPr/>
        <a:lstStyle/>
        <a:p>
          <a:endParaRPr lang="en-US"/>
        </a:p>
      </dgm:t>
    </dgm:pt>
    <dgm:pt modelId="{7C5CD9A7-70AC-4CF8-9127-B4B626913EF1}">
      <dgm:prSet phldrT="[Text]"/>
      <dgm:spPr/>
      <dgm:t>
        <a:bodyPr/>
        <a:lstStyle/>
        <a:p>
          <a:r>
            <a:rPr lang="en-US" dirty="0"/>
            <a:t>Ad schedule </a:t>
          </a:r>
        </a:p>
      </dgm:t>
    </dgm:pt>
    <dgm:pt modelId="{AA908229-E6C7-43D1-B276-16E7F2B22EC9}" type="parTrans" cxnId="{61DC921A-8292-4452-91CB-808ECAF5E2BE}">
      <dgm:prSet/>
      <dgm:spPr/>
      <dgm:t>
        <a:bodyPr/>
        <a:lstStyle/>
        <a:p>
          <a:endParaRPr lang="en-US"/>
        </a:p>
      </dgm:t>
    </dgm:pt>
    <dgm:pt modelId="{80B8C62A-D2E0-46D2-A808-7E3E10357F67}" type="sibTrans" cxnId="{61DC921A-8292-4452-91CB-808ECAF5E2BE}">
      <dgm:prSet/>
      <dgm:spPr/>
      <dgm:t>
        <a:bodyPr/>
        <a:lstStyle/>
        <a:p>
          <a:endParaRPr lang="en-US"/>
        </a:p>
      </dgm:t>
    </dgm:pt>
    <dgm:pt modelId="{579AC2A1-CC88-426C-BB76-6FF2BFB2CA3E}">
      <dgm:prSet phldrT="[Text]"/>
      <dgm:spPr/>
      <dgm:t>
        <a:bodyPr/>
        <a:lstStyle/>
        <a:p>
          <a:pPr>
            <a:buFontTx/>
            <a:buNone/>
          </a:pPr>
          <a:r>
            <a:rPr lang="en-US" dirty="0"/>
            <a:t>Ad schedule targeting sets ads to only show at certain times of the day or during specific days of the week</a:t>
          </a:r>
        </a:p>
      </dgm:t>
    </dgm:pt>
    <dgm:pt modelId="{A79A7AA4-6969-4B36-BCBF-98BCE62126D6}" type="parTrans" cxnId="{7F63C2FF-4265-480B-9375-E73A8BF7F2C0}">
      <dgm:prSet/>
      <dgm:spPr/>
      <dgm:t>
        <a:bodyPr/>
        <a:lstStyle/>
        <a:p>
          <a:endParaRPr lang="en-US"/>
        </a:p>
      </dgm:t>
    </dgm:pt>
    <dgm:pt modelId="{D1FA3BEF-865A-4A5C-99F8-E175F795FF22}" type="sibTrans" cxnId="{7F63C2FF-4265-480B-9375-E73A8BF7F2C0}">
      <dgm:prSet/>
      <dgm:spPr/>
      <dgm:t>
        <a:bodyPr/>
        <a:lstStyle/>
        <a:p>
          <a:endParaRPr lang="en-US"/>
        </a:p>
      </dgm:t>
    </dgm:pt>
    <dgm:pt modelId="{12CE4B8B-8B9A-4070-81E2-5FDF960E35AF}">
      <dgm:prSet phldrT="[Text]"/>
      <dgm:spPr/>
      <dgm:t>
        <a:bodyPr/>
        <a:lstStyle/>
        <a:p>
          <a:r>
            <a:rPr lang="en-US" dirty="0"/>
            <a:t>Demographic</a:t>
          </a:r>
        </a:p>
      </dgm:t>
    </dgm:pt>
    <dgm:pt modelId="{1E8DAF0D-F5A5-422C-918E-C9A462502036}" type="parTrans" cxnId="{2936D121-B957-4D74-AD85-650B555A9645}">
      <dgm:prSet/>
      <dgm:spPr/>
      <dgm:t>
        <a:bodyPr/>
        <a:lstStyle/>
        <a:p>
          <a:endParaRPr lang="en-US"/>
        </a:p>
      </dgm:t>
    </dgm:pt>
    <dgm:pt modelId="{07DA2687-572D-42AA-B4CD-C893EBEED00D}" type="sibTrans" cxnId="{2936D121-B957-4D74-AD85-650B555A9645}">
      <dgm:prSet/>
      <dgm:spPr/>
      <dgm:t>
        <a:bodyPr/>
        <a:lstStyle/>
        <a:p>
          <a:endParaRPr lang="en-US"/>
        </a:p>
      </dgm:t>
    </dgm:pt>
    <dgm:pt modelId="{BAB2C903-A305-4116-925A-B52C9BCCB9AB}">
      <dgm:prSet phldrT="[Text]"/>
      <dgm:spPr/>
      <dgm:t>
        <a:bodyPr/>
        <a:lstStyle/>
        <a:p>
          <a:r>
            <a:rPr lang="en-US" dirty="0"/>
            <a:t>Device</a:t>
          </a:r>
        </a:p>
      </dgm:t>
    </dgm:pt>
    <dgm:pt modelId="{DDFEEDED-182B-4F93-BF4C-E5A3F52D4B88}" type="parTrans" cxnId="{FE706347-0DC4-4C48-8FB0-D93E73D28D6C}">
      <dgm:prSet/>
      <dgm:spPr/>
      <dgm:t>
        <a:bodyPr/>
        <a:lstStyle/>
        <a:p>
          <a:endParaRPr lang="en-US"/>
        </a:p>
      </dgm:t>
    </dgm:pt>
    <dgm:pt modelId="{E1EF8101-CE55-4EFA-BE77-3ECE6E6A64C8}" type="sibTrans" cxnId="{FE706347-0DC4-4C48-8FB0-D93E73D28D6C}">
      <dgm:prSet/>
      <dgm:spPr/>
      <dgm:t>
        <a:bodyPr/>
        <a:lstStyle/>
        <a:p>
          <a:endParaRPr lang="en-US"/>
        </a:p>
      </dgm:t>
    </dgm:pt>
    <dgm:pt modelId="{8F4A268F-E27B-4555-924D-B283442EA9B3}">
      <dgm:prSet phldrT="[Text]"/>
      <dgm:spPr/>
      <dgm:t>
        <a:bodyPr/>
        <a:lstStyle/>
        <a:p>
          <a:pPr>
            <a:buFontTx/>
            <a:buNone/>
          </a:pPr>
          <a:r>
            <a:rPr lang="en-US" dirty="0"/>
            <a:t>Demographic targeting sets ads to only show to people who fit certain demographic categories based on age and gender</a:t>
          </a:r>
        </a:p>
      </dgm:t>
    </dgm:pt>
    <dgm:pt modelId="{9882AC49-BCA4-42AD-AC87-D2E67C16ED70}" type="sibTrans" cxnId="{832D86D0-2BB3-446F-806A-3A0DCFDA45A0}">
      <dgm:prSet/>
      <dgm:spPr/>
      <dgm:t>
        <a:bodyPr/>
        <a:lstStyle/>
        <a:p>
          <a:endParaRPr lang="en-US"/>
        </a:p>
      </dgm:t>
    </dgm:pt>
    <dgm:pt modelId="{BA3643B3-C4E0-4A2B-88C7-D17AB4329CCF}" type="parTrans" cxnId="{832D86D0-2BB3-446F-806A-3A0DCFDA45A0}">
      <dgm:prSet/>
      <dgm:spPr/>
      <dgm:t>
        <a:bodyPr/>
        <a:lstStyle/>
        <a:p>
          <a:endParaRPr lang="en-US"/>
        </a:p>
      </dgm:t>
    </dgm:pt>
    <dgm:pt modelId="{4933A09F-B2DA-45A6-955E-80E0684C4336}">
      <dgm:prSet phldrT="[Text]"/>
      <dgm:spPr/>
      <dgm:t>
        <a:bodyPr/>
        <a:lstStyle/>
        <a:p>
          <a:pPr>
            <a:buFontTx/>
            <a:buNone/>
          </a:pPr>
          <a:r>
            <a:rPr lang="en-US" dirty="0"/>
            <a:t>Device targeting sets ads to only show to users on specific devices such as mobile phones, desktops, or tablets</a:t>
          </a:r>
        </a:p>
      </dgm:t>
    </dgm:pt>
    <dgm:pt modelId="{FEEF8AA7-52E8-4879-A0E6-F7D375316C49}" type="parTrans" cxnId="{4E607444-F7CD-4C4B-A50B-6F349D861B8F}">
      <dgm:prSet/>
      <dgm:spPr/>
      <dgm:t>
        <a:bodyPr/>
        <a:lstStyle/>
        <a:p>
          <a:endParaRPr lang="en-US"/>
        </a:p>
      </dgm:t>
    </dgm:pt>
    <dgm:pt modelId="{54B1B894-E801-4E9B-8BFE-3134E76C1939}" type="sibTrans" cxnId="{4E607444-F7CD-4C4B-A50B-6F349D861B8F}">
      <dgm:prSet/>
      <dgm:spPr/>
      <dgm:t>
        <a:bodyPr/>
        <a:lstStyle/>
        <a:p>
          <a:endParaRPr lang="en-US"/>
        </a:p>
      </dgm:t>
    </dgm:pt>
    <dgm:pt modelId="{E993A42B-994C-4E49-B027-F6EF8BB35378}" type="pres">
      <dgm:prSet presAssocID="{C9FDDDD6-F1EC-49F4-8069-0B9032463A93}" presName="Name0" presStyleCnt="0">
        <dgm:presLayoutVars>
          <dgm:dir/>
          <dgm:animLvl val="lvl"/>
          <dgm:resizeHandles val="exact"/>
        </dgm:presLayoutVars>
      </dgm:prSet>
      <dgm:spPr/>
    </dgm:pt>
    <dgm:pt modelId="{079B320E-833F-44BF-AB34-FC654190048E}" type="pres">
      <dgm:prSet presAssocID="{70408D01-4E9D-454C-8A3B-7FB7510CA156}" presName="composite" presStyleCnt="0"/>
      <dgm:spPr/>
    </dgm:pt>
    <dgm:pt modelId="{D21A3DD9-3431-4C8E-A907-BFDD41083004}" type="pres">
      <dgm:prSet presAssocID="{70408D01-4E9D-454C-8A3B-7FB7510CA156}" presName="parTx" presStyleLbl="alignNode1" presStyleIdx="0" presStyleCnt="4">
        <dgm:presLayoutVars>
          <dgm:chMax val="0"/>
          <dgm:chPref val="0"/>
          <dgm:bulletEnabled val="1"/>
        </dgm:presLayoutVars>
      </dgm:prSet>
      <dgm:spPr/>
    </dgm:pt>
    <dgm:pt modelId="{848CE4FC-E6A4-4195-B925-51F32824A478}" type="pres">
      <dgm:prSet presAssocID="{70408D01-4E9D-454C-8A3B-7FB7510CA156}" presName="desTx" presStyleLbl="alignAccFollowNode1" presStyleIdx="0" presStyleCnt="4">
        <dgm:presLayoutVars>
          <dgm:bulletEnabled val="1"/>
        </dgm:presLayoutVars>
      </dgm:prSet>
      <dgm:spPr/>
    </dgm:pt>
    <dgm:pt modelId="{48E3F037-1625-4871-BF41-C47E2B62A7F7}" type="pres">
      <dgm:prSet presAssocID="{9DA8DAC9-D3C7-47BC-86FD-7593255959DD}" presName="space" presStyleCnt="0"/>
      <dgm:spPr/>
    </dgm:pt>
    <dgm:pt modelId="{1E43B185-BA30-494C-8770-6EA07E62D263}" type="pres">
      <dgm:prSet presAssocID="{7C5CD9A7-70AC-4CF8-9127-B4B626913EF1}" presName="composite" presStyleCnt="0"/>
      <dgm:spPr/>
    </dgm:pt>
    <dgm:pt modelId="{B5265029-11DA-4F14-80B0-2B1293B158EE}" type="pres">
      <dgm:prSet presAssocID="{7C5CD9A7-70AC-4CF8-9127-B4B626913EF1}" presName="parTx" presStyleLbl="alignNode1" presStyleIdx="1" presStyleCnt="4">
        <dgm:presLayoutVars>
          <dgm:chMax val="0"/>
          <dgm:chPref val="0"/>
          <dgm:bulletEnabled val="1"/>
        </dgm:presLayoutVars>
      </dgm:prSet>
      <dgm:spPr/>
    </dgm:pt>
    <dgm:pt modelId="{065B7441-AA66-479F-A7B8-FD52830BA8DC}" type="pres">
      <dgm:prSet presAssocID="{7C5CD9A7-70AC-4CF8-9127-B4B626913EF1}" presName="desTx" presStyleLbl="alignAccFollowNode1" presStyleIdx="1" presStyleCnt="4">
        <dgm:presLayoutVars>
          <dgm:bulletEnabled val="1"/>
        </dgm:presLayoutVars>
      </dgm:prSet>
      <dgm:spPr/>
    </dgm:pt>
    <dgm:pt modelId="{541BBD41-528D-4DFD-8407-5C59100CA053}" type="pres">
      <dgm:prSet presAssocID="{80B8C62A-D2E0-46D2-A808-7E3E10357F67}" presName="space" presStyleCnt="0"/>
      <dgm:spPr/>
    </dgm:pt>
    <dgm:pt modelId="{8113EE00-9338-428C-AE52-395B4615AA4D}" type="pres">
      <dgm:prSet presAssocID="{12CE4B8B-8B9A-4070-81E2-5FDF960E35AF}" presName="composite" presStyleCnt="0"/>
      <dgm:spPr/>
    </dgm:pt>
    <dgm:pt modelId="{7C344FED-C0D4-4FA7-AC26-9A7D813FB538}" type="pres">
      <dgm:prSet presAssocID="{12CE4B8B-8B9A-4070-81E2-5FDF960E35AF}" presName="parTx" presStyleLbl="alignNode1" presStyleIdx="2" presStyleCnt="4">
        <dgm:presLayoutVars>
          <dgm:chMax val="0"/>
          <dgm:chPref val="0"/>
          <dgm:bulletEnabled val="1"/>
        </dgm:presLayoutVars>
      </dgm:prSet>
      <dgm:spPr/>
    </dgm:pt>
    <dgm:pt modelId="{830AEC4E-AE1D-4C7E-99F1-6BBA9308E8EF}" type="pres">
      <dgm:prSet presAssocID="{12CE4B8B-8B9A-4070-81E2-5FDF960E35AF}" presName="desTx" presStyleLbl="alignAccFollowNode1" presStyleIdx="2" presStyleCnt="4">
        <dgm:presLayoutVars>
          <dgm:bulletEnabled val="1"/>
        </dgm:presLayoutVars>
      </dgm:prSet>
      <dgm:spPr/>
    </dgm:pt>
    <dgm:pt modelId="{1DD3B34E-2164-432F-A9BC-C581FF8870DD}" type="pres">
      <dgm:prSet presAssocID="{07DA2687-572D-42AA-B4CD-C893EBEED00D}" presName="space" presStyleCnt="0"/>
      <dgm:spPr/>
    </dgm:pt>
    <dgm:pt modelId="{8A86FBA9-8C05-464A-BA85-5C3F1ED78102}" type="pres">
      <dgm:prSet presAssocID="{BAB2C903-A305-4116-925A-B52C9BCCB9AB}" presName="composite" presStyleCnt="0"/>
      <dgm:spPr/>
    </dgm:pt>
    <dgm:pt modelId="{E6405D10-CE50-421F-82AF-7AE02909AFDA}" type="pres">
      <dgm:prSet presAssocID="{BAB2C903-A305-4116-925A-B52C9BCCB9AB}" presName="parTx" presStyleLbl="alignNode1" presStyleIdx="3" presStyleCnt="4">
        <dgm:presLayoutVars>
          <dgm:chMax val="0"/>
          <dgm:chPref val="0"/>
          <dgm:bulletEnabled val="1"/>
        </dgm:presLayoutVars>
      </dgm:prSet>
      <dgm:spPr/>
    </dgm:pt>
    <dgm:pt modelId="{122AAA6F-CE2B-4571-A2F5-C357B05C8372}" type="pres">
      <dgm:prSet presAssocID="{BAB2C903-A305-4116-925A-B52C9BCCB9AB}" presName="desTx" presStyleLbl="alignAccFollowNode1" presStyleIdx="3" presStyleCnt="4">
        <dgm:presLayoutVars>
          <dgm:bulletEnabled val="1"/>
        </dgm:presLayoutVars>
      </dgm:prSet>
      <dgm:spPr/>
    </dgm:pt>
  </dgm:ptLst>
  <dgm:cxnLst>
    <dgm:cxn modelId="{F2B5E30D-FCEF-4C4A-967D-BAA65A34C403}" srcId="{C9FDDDD6-F1EC-49F4-8069-0B9032463A93}" destId="{70408D01-4E9D-454C-8A3B-7FB7510CA156}" srcOrd="0" destOrd="0" parTransId="{9388B3C0-7B03-49FB-A189-BAF6C91F852F}" sibTransId="{9DA8DAC9-D3C7-47BC-86FD-7593255959DD}"/>
    <dgm:cxn modelId="{7D17FD0E-DF10-4264-8A98-A17901613B9A}" type="presOf" srcId="{12CE4B8B-8B9A-4070-81E2-5FDF960E35AF}" destId="{7C344FED-C0D4-4FA7-AC26-9A7D813FB538}" srcOrd="0" destOrd="0" presId="urn:microsoft.com/office/officeart/2005/8/layout/hList1"/>
    <dgm:cxn modelId="{5663F616-96B2-445C-A0C8-EF45A3C5252D}" type="presOf" srcId="{4933A09F-B2DA-45A6-955E-80E0684C4336}" destId="{122AAA6F-CE2B-4571-A2F5-C357B05C8372}" srcOrd="0" destOrd="0" presId="urn:microsoft.com/office/officeart/2005/8/layout/hList1"/>
    <dgm:cxn modelId="{61DC921A-8292-4452-91CB-808ECAF5E2BE}" srcId="{C9FDDDD6-F1EC-49F4-8069-0B9032463A93}" destId="{7C5CD9A7-70AC-4CF8-9127-B4B626913EF1}" srcOrd="1" destOrd="0" parTransId="{AA908229-E6C7-43D1-B276-16E7F2B22EC9}" sibTransId="{80B8C62A-D2E0-46D2-A808-7E3E10357F67}"/>
    <dgm:cxn modelId="{2936D121-B957-4D74-AD85-650B555A9645}" srcId="{C9FDDDD6-F1EC-49F4-8069-0B9032463A93}" destId="{12CE4B8B-8B9A-4070-81E2-5FDF960E35AF}" srcOrd="2" destOrd="0" parTransId="{1E8DAF0D-F5A5-422C-918E-C9A462502036}" sibTransId="{07DA2687-572D-42AA-B4CD-C893EBEED00D}"/>
    <dgm:cxn modelId="{73ACD72C-9B35-40BF-B537-265D7AA3D534}" type="presOf" srcId="{579AC2A1-CC88-426C-BB76-6FF2BFB2CA3E}" destId="{065B7441-AA66-479F-A7B8-FD52830BA8DC}" srcOrd="0" destOrd="0" presId="urn:microsoft.com/office/officeart/2005/8/layout/hList1"/>
    <dgm:cxn modelId="{4E607444-F7CD-4C4B-A50B-6F349D861B8F}" srcId="{BAB2C903-A305-4116-925A-B52C9BCCB9AB}" destId="{4933A09F-B2DA-45A6-955E-80E0684C4336}" srcOrd="0" destOrd="0" parTransId="{FEEF8AA7-52E8-4879-A0E6-F7D375316C49}" sibTransId="{54B1B894-E801-4E9B-8BFE-3134E76C1939}"/>
    <dgm:cxn modelId="{FB11D866-F697-44F5-8410-739862F0B6FE}" type="presOf" srcId="{BAB2C903-A305-4116-925A-B52C9BCCB9AB}" destId="{E6405D10-CE50-421F-82AF-7AE02909AFDA}" srcOrd="0" destOrd="0" presId="urn:microsoft.com/office/officeart/2005/8/layout/hList1"/>
    <dgm:cxn modelId="{FE706347-0DC4-4C48-8FB0-D93E73D28D6C}" srcId="{C9FDDDD6-F1EC-49F4-8069-0B9032463A93}" destId="{BAB2C903-A305-4116-925A-B52C9BCCB9AB}" srcOrd="3" destOrd="0" parTransId="{DDFEEDED-182B-4F93-BF4C-E5A3F52D4B88}" sibTransId="{E1EF8101-CE55-4EFA-BE77-3ECE6E6A64C8}"/>
    <dgm:cxn modelId="{F8ADE888-1F8A-4062-ADBC-23C81ADA7828}" type="presOf" srcId="{C9FDDDD6-F1EC-49F4-8069-0B9032463A93}" destId="{E993A42B-994C-4E49-B027-F6EF8BB35378}" srcOrd="0" destOrd="0" presId="urn:microsoft.com/office/officeart/2005/8/layout/hList1"/>
    <dgm:cxn modelId="{1D87B1AD-534E-42C9-BBE4-68D7C2AF8103}" type="presOf" srcId="{74606DC4-DD17-4107-8DA7-EDC8DB75C066}" destId="{848CE4FC-E6A4-4195-B925-51F32824A478}" srcOrd="0" destOrd="0" presId="urn:microsoft.com/office/officeart/2005/8/layout/hList1"/>
    <dgm:cxn modelId="{807523C3-D6BA-41F7-9857-48DDDF261052}" srcId="{70408D01-4E9D-454C-8A3B-7FB7510CA156}" destId="{74606DC4-DD17-4107-8DA7-EDC8DB75C066}" srcOrd="0" destOrd="0" parTransId="{0B65817E-30AE-4557-B848-8F52F3E3D615}" sibTransId="{140810B4-9966-4139-B048-C11C0A6D8DCA}"/>
    <dgm:cxn modelId="{832D86D0-2BB3-446F-806A-3A0DCFDA45A0}" srcId="{12CE4B8B-8B9A-4070-81E2-5FDF960E35AF}" destId="{8F4A268F-E27B-4555-924D-B283442EA9B3}" srcOrd="0" destOrd="0" parTransId="{BA3643B3-C4E0-4A2B-88C7-D17AB4329CCF}" sibTransId="{9882AC49-BCA4-42AD-AC87-D2E67C16ED70}"/>
    <dgm:cxn modelId="{5C1695D5-F550-4D68-8F82-39D8DEAE7805}" type="presOf" srcId="{8F4A268F-E27B-4555-924D-B283442EA9B3}" destId="{830AEC4E-AE1D-4C7E-99F1-6BBA9308E8EF}" srcOrd="0" destOrd="0" presId="urn:microsoft.com/office/officeart/2005/8/layout/hList1"/>
    <dgm:cxn modelId="{DB7896D8-9B34-40A2-A57A-495500E97F6D}" type="presOf" srcId="{7C5CD9A7-70AC-4CF8-9127-B4B626913EF1}" destId="{B5265029-11DA-4F14-80B0-2B1293B158EE}" srcOrd="0" destOrd="0" presId="urn:microsoft.com/office/officeart/2005/8/layout/hList1"/>
    <dgm:cxn modelId="{93E17FEF-482A-4F9F-AE05-C076A6D486AD}" type="presOf" srcId="{70408D01-4E9D-454C-8A3B-7FB7510CA156}" destId="{D21A3DD9-3431-4C8E-A907-BFDD41083004}" srcOrd="0" destOrd="0" presId="urn:microsoft.com/office/officeart/2005/8/layout/hList1"/>
    <dgm:cxn modelId="{7F63C2FF-4265-480B-9375-E73A8BF7F2C0}" srcId="{7C5CD9A7-70AC-4CF8-9127-B4B626913EF1}" destId="{579AC2A1-CC88-426C-BB76-6FF2BFB2CA3E}" srcOrd="0" destOrd="0" parTransId="{A79A7AA4-6969-4B36-BCBF-98BCE62126D6}" sibTransId="{D1FA3BEF-865A-4A5C-99F8-E175F795FF22}"/>
    <dgm:cxn modelId="{AFACB00F-424C-43E1-93F9-DDB0180F0FE8}" type="presParOf" srcId="{E993A42B-994C-4E49-B027-F6EF8BB35378}" destId="{079B320E-833F-44BF-AB34-FC654190048E}" srcOrd="0" destOrd="0" presId="urn:microsoft.com/office/officeart/2005/8/layout/hList1"/>
    <dgm:cxn modelId="{31D98D6B-3899-4C58-AC5C-0B18F43F16FA}" type="presParOf" srcId="{079B320E-833F-44BF-AB34-FC654190048E}" destId="{D21A3DD9-3431-4C8E-A907-BFDD41083004}" srcOrd="0" destOrd="0" presId="urn:microsoft.com/office/officeart/2005/8/layout/hList1"/>
    <dgm:cxn modelId="{7F1888A5-3F4A-493C-B9DA-3E8392C8BE99}" type="presParOf" srcId="{079B320E-833F-44BF-AB34-FC654190048E}" destId="{848CE4FC-E6A4-4195-B925-51F32824A478}" srcOrd="1" destOrd="0" presId="urn:microsoft.com/office/officeart/2005/8/layout/hList1"/>
    <dgm:cxn modelId="{6C267C94-9134-41AA-BD59-766921D32BFF}" type="presParOf" srcId="{E993A42B-994C-4E49-B027-F6EF8BB35378}" destId="{48E3F037-1625-4871-BF41-C47E2B62A7F7}" srcOrd="1" destOrd="0" presId="urn:microsoft.com/office/officeart/2005/8/layout/hList1"/>
    <dgm:cxn modelId="{1C288BBA-5BDF-4061-A8DC-8EFFE8CC38AB}" type="presParOf" srcId="{E993A42B-994C-4E49-B027-F6EF8BB35378}" destId="{1E43B185-BA30-494C-8770-6EA07E62D263}" srcOrd="2" destOrd="0" presId="urn:microsoft.com/office/officeart/2005/8/layout/hList1"/>
    <dgm:cxn modelId="{49FDAF8B-DBA4-4532-86C5-4E464EF7D6B4}" type="presParOf" srcId="{1E43B185-BA30-494C-8770-6EA07E62D263}" destId="{B5265029-11DA-4F14-80B0-2B1293B158EE}" srcOrd="0" destOrd="0" presId="urn:microsoft.com/office/officeart/2005/8/layout/hList1"/>
    <dgm:cxn modelId="{D6BE95E5-22E5-43D2-8401-DDC05FEB4616}" type="presParOf" srcId="{1E43B185-BA30-494C-8770-6EA07E62D263}" destId="{065B7441-AA66-479F-A7B8-FD52830BA8DC}" srcOrd="1" destOrd="0" presId="urn:microsoft.com/office/officeart/2005/8/layout/hList1"/>
    <dgm:cxn modelId="{2D84BEA2-A238-4BD2-ABCB-27EB84008531}" type="presParOf" srcId="{E993A42B-994C-4E49-B027-F6EF8BB35378}" destId="{541BBD41-528D-4DFD-8407-5C59100CA053}" srcOrd="3" destOrd="0" presId="urn:microsoft.com/office/officeart/2005/8/layout/hList1"/>
    <dgm:cxn modelId="{DB5E3355-932D-4278-8054-B353CCDE489F}" type="presParOf" srcId="{E993A42B-994C-4E49-B027-F6EF8BB35378}" destId="{8113EE00-9338-428C-AE52-395B4615AA4D}" srcOrd="4" destOrd="0" presId="urn:microsoft.com/office/officeart/2005/8/layout/hList1"/>
    <dgm:cxn modelId="{26266D51-61DF-4DFD-804F-78C49B0E185D}" type="presParOf" srcId="{8113EE00-9338-428C-AE52-395B4615AA4D}" destId="{7C344FED-C0D4-4FA7-AC26-9A7D813FB538}" srcOrd="0" destOrd="0" presId="urn:microsoft.com/office/officeart/2005/8/layout/hList1"/>
    <dgm:cxn modelId="{EBBBF8AD-EE15-4761-9464-50A1E4384218}" type="presParOf" srcId="{8113EE00-9338-428C-AE52-395B4615AA4D}" destId="{830AEC4E-AE1D-4C7E-99F1-6BBA9308E8EF}" srcOrd="1" destOrd="0" presId="urn:microsoft.com/office/officeart/2005/8/layout/hList1"/>
    <dgm:cxn modelId="{96F2E6B3-AE0C-431D-944B-86EEC145F57B}" type="presParOf" srcId="{E993A42B-994C-4E49-B027-F6EF8BB35378}" destId="{1DD3B34E-2164-432F-A9BC-C581FF8870DD}" srcOrd="5" destOrd="0" presId="urn:microsoft.com/office/officeart/2005/8/layout/hList1"/>
    <dgm:cxn modelId="{E18BF45A-614E-4C1E-A1A1-9E75339ECFCA}" type="presParOf" srcId="{E993A42B-994C-4E49-B027-F6EF8BB35378}" destId="{8A86FBA9-8C05-464A-BA85-5C3F1ED78102}" srcOrd="6" destOrd="0" presId="urn:microsoft.com/office/officeart/2005/8/layout/hList1"/>
    <dgm:cxn modelId="{896AB4F0-E281-4070-8264-76BB93A044C8}" type="presParOf" srcId="{8A86FBA9-8C05-464A-BA85-5C3F1ED78102}" destId="{E6405D10-CE50-421F-82AF-7AE02909AFDA}" srcOrd="0" destOrd="0" presId="urn:microsoft.com/office/officeart/2005/8/layout/hList1"/>
    <dgm:cxn modelId="{3A3B6C28-8A89-4DDF-81ED-B48A3F813E53}" type="presParOf" srcId="{8A86FBA9-8C05-464A-BA85-5C3F1ED78102}" destId="{122AAA6F-CE2B-4571-A2F5-C357B05C837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D8AAA-59C1-409F-BAC0-A6584871A624}">
      <dsp:nvSpPr>
        <dsp:cNvPr id="0" name=""/>
        <dsp:cNvSpPr/>
      </dsp:nvSpPr>
      <dsp:spPr>
        <a:xfrm>
          <a:off x="0" y="0"/>
          <a:ext cx="5728344"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B56E644-29B5-4F04-B14C-3AD6FA893A54}">
      <dsp:nvSpPr>
        <dsp:cNvPr id="0" name=""/>
        <dsp:cNvSpPr/>
      </dsp:nvSpPr>
      <dsp:spPr>
        <a:xfrm>
          <a:off x="0" y="0"/>
          <a:ext cx="5728344" cy="245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i="1" kern="1200" dirty="0"/>
            <a:t>SEM, or search engine marketing,</a:t>
          </a:r>
          <a:r>
            <a:rPr lang="en-US" sz="3200" i="1" kern="1200" dirty="0"/>
            <a:t> is the act of using paid strategies to increase search visibility </a:t>
          </a:r>
          <a:endParaRPr lang="en-US" sz="3200" kern="1200" dirty="0"/>
        </a:p>
      </dsp:txBody>
      <dsp:txXfrm>
        <a:off x="0" y="0"/>
        <a:ext cx="5728344" cy="2451495"/>
      </dsp:txXfrm>
    </dsp:sp>
    <dsp:sp modelId="{F2129198-00FF-4A12-AA84-53A4AFB44637}">
      <dsp:nvSpPr>
        <dsp:cNvPr id="0" name=""/>
        <dsp:cNvSpPr/>
      </dsp:nvSpPr>
      <dsp:spPr>
        <a:xfrm>
          <a:off x="0" y="2451495"/>
          <a:ext cx="5728344"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166BC65-DEB8-4AA4-A490-F90557702991}">
      <dsp:nvSpPr>
        <dsp:cNvPr id="0" name=""/>
        <dsp:cNvSpPr/>
      </dsp:nvSpPr>
      <dsp:spPr>
        <a:xfrm>
          <a:off x="0" y="2451495"/>
          <a:ext cx="5728344" cy="245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i="1" kern="1200" dirty="0"/>
            <a:t>Brands pay for ads to appear as search results on search engine results pages</a:t>
          </a:r>
          <a:endParaRPr lang="en-US" sz="3200" kern="1200" dirty="0"/>
        </a:p>
      </dsp:txBody>
      <dsp:txXfrm>
        <a:off x="0" y="2451495"/>
        <a:ext cx="5728344" cy="2451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A3DD9-3431-4C8E-A907-BFDD41083004}">
      <dsp:nvSpPr>
        <dsp:cNvPr id="0" name=""/>
        <dsp:cNvSpPr/>
      </dsp:nvSpPr>
      <dsp:spPr>
        <a:xfrm>
          <a:off x="4100" y="783151"/>
          <a:ext cx="2465687" cy="6336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Location</a:t>
          </a:r>
        </a:p>
      </dsp:txBody>
      <dsp:txXfrm>
        <a:off x="4100" y="783151"/>
        <a:ext cx="2465687" cy="633600"/>
      </dsp:txXfrm>
    </dsp:sp>
    <dsp:sp modelId="{848CE4FC-E6A4-4195-B925-51F32824A478}">
      <dsp:nvSpPr>
        <dsp:cNvPr id="0" name=""/>
        <dsp:cNvSpPr/>
      </dsp:nvSpPr>
      <dsp:spPr>
        <a:xfrm>
          <a:off x="4100" y="1416751"/>
          <a:ext cx="2465687" cy="3381840"/>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Tx/>
            <a:buNone/>
          </a:pPr>
          <a:r>
            <a:rPr lang="en-US" sz="2200" kern="1200" dirty="0"/>
            <a:t>Location targeting sets ads to only show to people who are within a certain ZIP code or geographic area.</a:t>
          </a:r>
        </a:p>
      </dsp:txBody>
      <dsp:txXfrm>
        <a:off x="4100" y="1416751"/>
        <a:ext cx="2465687" cy="3381840"/>
      </dsp:txXfrm>
    </dsp:sp>
    <dsp:sp modelId="{B5265029-11DA-4F14-80B0-2B1293B158EE}">
      <dsp:nvSpPr>
        <dsp:cNvPr id="0" name=""/>
        <dsp:cNvSpPr/>
      </dsp:nvSpPr>
      <dsp:spPr>
        <a:xfrm>
          <a:off x="2814984" y="783151"/>
          <a:ext cx="2465687" cy="633600"/>
        </a:xfrm>
        <a:prstGeom prst="rect">
          <a:avLst/>
        </a:prstGeom>
        <a:solidFill>
          <a:schemeClr val="accent5">
            <a:hueOff val="6932061"/>
            <a:satOff val="-189"/>
            <a:lumOff val="-1046"/>
            <a:alphaOff val="0"/>
          </a:schemeClr>
        </a:solidFill>
        <a:ln w="15875" cap="rnd" cmpd="sng" algn="ctr">
          <a:solidFill>
            <a:schemeClr val="accent5">
              <a:hueOff val="6932061"/>
              <a:satOff val="-189"/>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Ad schedule </a:t>
          </a:r>
        </a:p>
      </dsp:txBody>
      <dsp:txXfrm>
        <a:off x="2814984" y="783151"/>
        <a:ext cx="2465687" cy="633600"/>
      </dsp:txXfrm>
    </dsp:sp>
    <dsp:sp modelId="{065B7441-AA66-479F-A7B8-FD52830BA8DC}">
      <dsp:nvSpPr>
        <dsp:cNvPr id="0" name=""/>
        <dsp:cNvSpPr/>
      </dsp:nvSpPr>
      <dsp:spPr>
        <a:xfrm>
          <a:off x="2814984" y="1416751"/>
          <a:ext cx="2465687" cy="3381840"/>
        </a:xfrm>
        <a:prstGeom prst="rect">
          <a:avLst/>
        </a:prstGeom>
        <a:solidFill>
          <a:schemeClr val="accent5">
            <a:tint val="40000"/>
            <a:alpha val="90000"/>
            <a:hueOff val="7043453"/>
            <a:satOff val="-540"/>
            <a:lumOff val="-172"/>
            <a:alphaOff val="0"/>
          </a:schemeClr>
        </a:solidFill>
        <a:ln w="15875" cap="rnd" cmpd="sng" algn="ctr">
          <a:solidFill>
            <a:schemeClr val="accent5">
              <a:tint val="40000"/>
              <a:alpha val="90000"/>
              <a:hueOff val="7043453"/>
              <a:satOff val="-540"/>
              <a:lumOff val="-1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Tx/>
            <a:buNone/>
          </a:pPr>
          <a:r>
            <a:rPr lang="en-US" sz="2200" kern="1200" dirty="0"/>
            <a:t>Ad schedule targeting sets ads to only show at certain times of the day or during specific days of the week</a:t>
          </a:r>
        </a:p>
      </dsp:txBody>
      <dsp:txXfrm>
        <a:off x="2814984" y="1416751"/>
        <a:ext cx="2465687" cy="3381840"/>
      </dsp:txXfrm>
    </dsp:sp>
    <dsp:sp modelId="{7C344FED-C0D4-4FA7-AC26-9A7D813FB538}">
      <dsp:nvSpPr>
        <dsp:cNvPr id="0" name=""/>
        <dsp:cNvSpPr/>
      </dsp:nvSpPr>
      <dsp:spPr>
        <a:xfrm>
          <a:off x="5625867" y="783151"/>
          <a:ext cx="2465687" cy="633600"/>
        </a:xfrm>
        <a:prstGeom prst="rect">
          <a:avLst/>
        </a:prstGeom>
        <a:solidFill>
          <a:schemeClr val="accent5">
            <a:hueOff val="13864123"/>
            <a:satOff val="-379"/>
            <a:lumOff val="-2092"/>
            <a:alphaOff val="0"/>
          </a:schemeClr>
        </a:solidFill>
        <a:ln w="15875" cap="rnd" cmpd="sng" algn="ctr">
          <a:solidFill>
            <a:schemeClr val="accent5">
              <a:hueOff val="13864123"/>
              <a:satOff val="-379"/>
              <a:lumOff val="-20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Demographic</a:t>
          </a:r>
        </a:p>
      </dsp:txBody>
      <dsp:txXfrm>
        <a:off x="5625867" y="783151"/>
        <a:ext cx="2465687" cy="633600"/>
      </dsp:txXfrm>
    </dsp:sp>
    <dsp:sp modelId="{830AEC4E-AE1D-4C7E-99F1-6BBA9308E8EF}">
      <dsp:nvSpPr>
        <dsp:cNvPr id="0" name=""/>
        <dsp:cNvSpPr/>
      </dsp:nvSpPr>
      <dsp:spPr>
        <a:xfrm>
          <a:off x="5625867" y="1416751"/>
          <a:ext cx="2465687" cy="3381840"/>
        </a:xfrm>
        <a:prstGeom prst="rect">
          <a:avLst/>
        </a:prstGeom>
        <a:solidFill>
          <a:schemeClr val="accent5">
            <a:tint val="40000"/>
            <a:alpha val="90000"/>
            <a:hueOff val="14086906"/>
            <a:satOff val="-1079"/>
            <a:lumOff val="-343"/>
            <a:alphaOff val="0"/>
          </a:schemeClr>
        </a:solidFill>
        <a:ln w="15875" cap="rnd" cmpd="sng" algn="ctr">
          <a:solidFill>
            <a:schemeClr val="accent5">
              <a:tint val="40000"/>
              <a:alpha val="90000"/>
              <a:hueOff val="14086906"/>
              <a:satOff val="-1079"/>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Tx/>
            <a:buNone/>
          </a:pPr>
          <a:r>
            <a:rPr lang="en-US" sz="2200" kern="1200" dirty="0"/>
            <a:t>Demographic targeting sets ads to only show to people who fit certain demographic categories based on age and gender</a:t>
          </a:r>
        </a:p>
      </dsp:txBody>
      <dsp:txXfrm>
        <a:off x="5625867" y="1416751"/>
        <a:ext cx="2465687" cy="3381840"/>
      </dsp:txXfrm>
    </dsp:sp>
    <dsp:sp modelId="{E6405D10-CE50-421F-82AF-7AE02909AFDA}">
      <dsp:nvSpPr>
        <dsp:cNvPr id="0" name=""/>
        <dsp:cNvSpPr/>
      </dsp:nvSpPr>
      <dsp:spPr>
        <a:xfrm>
          <a:off x="8436751" y="783151"/>
          <a:ext cx="2465687" cy="633600"/>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Device</a:t>
          </a:r>
        </a:p>
      </dsp:txBody>
      <dsp:txXfrm>
        <a:off x="8436751" y="783151"/>
        <a:ext cx="2465687" cy="633600"/>
      </dsp:txXfrm>
    </dsp:sp>
    <dsp:sp modelId="{122AAA6F-CE2B-4571-A2F5-C357B05C8372}">
      <dsp:nvSpPr>
        <dsp:cNvPr id="0" name=""/>
        <dsp:cNvSpPr/>
      </dsp:nvSpPr>
      <dsp:spPr>
        <a:xfrm>
          <a:off x="8436751" y="1416751"/>
          <a:ext cx="2465687" cy="3381840"/>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Tx/>
            <a:buNone/>
          </a:pPr>
          <a:r>
            <a:rPr lang="en-US" sz="2200" kern="1200" dirty="0"/>
            <a:t>Device targeting sets ads to only show to users on specific devices such as mobile phones, desktops, or tablets</a:t>
          </a:r>
        </a:p>
      </dsp:txBody>
      <dsp:txXfrm>
        <a:off x="8436751" y="1416751"/>
        <a:ext cx="2465687" cy="33818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149E3-9C91-49F6-8470-FD27402F6F3F}" type="datetimeFigureOut">
              <a:rPr lang="en-US" smtClean="0"/>
              <a:t>8/28/2020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14D5B-B1F8-402E-A1E3-9F30860FE71A}" type="slidenum">
              <a:rPr lang="en-US" smtClean="0"/>
              <a:t>‹#›</a:t>
            </a:fld>
            <a:endParaRPr lang="en-US" dirty="0"/>
          </a:p>
        </p:txBody>
      </p:sp>
    </p:spTree>
    <p:extLst>
      <p:ext uri="{BB962C8B-B14F-4D97-AF65-F5344CB8AC3E}">
        <p14:creationId xmlns:p14="http://schemas.microsoft.com/office/powerpoint/2010/main" val="93641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archengineland.com/guide/ppc/how-the-ppc-ad-auction-work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https://wordstream-files-prod.s3.amazonaws.com/s3fs-public/styles/simple_image/public/images/media/images/google-ads-account-structure-03.png?3mlD1KYRNkTaGQe6e7HLYF0VLGJHRueG&amp;itok=AF8LQBJe</a:t>
            </a:r>
          </a:p>
        </p:txBody>
      </p:sp>
      <p:sp>
        <p:nvSpPr>
          <p:cNvPr id="4" name="Slide Number Placeholder 3"/>
          <p:cNvSpPr>
            <a:spLocks noGrp="1"/>
          </p:cNvSpPr>
          <p:nvPr>
            <p:ph type="sldNum" sz="quarter" idx="5"/>
          </p:nvPr>
        </p:nvSpPr>
        <p:spPr/>
        <p:txBody>
          <a:bodyPr/>
          <a:lstStyle/>
          <a:p>
            <a:fld id="{0AC14D5B-B1F8-402E-A1E3-9F30860FE71A}" type="slidenum">
              <a:rPr lang="en-US" smtClean="0"/>
              <a:t>9</a:t>
            </a:fld>
            <a:endParaRPr lang="en-US" dirty="0"/>
          </a:p>
        </p:txBody>
      </p:sp>
    </p:spTree>
    <p:extLst>
      <p:ext uri="{BB962C8B-B14F-4D97-AF65-F5344CB8AC3E}">
        <p14:creationId xmlns:p14="http://schemas.microsoft.com/office/powerpoint/2010/main" val="58940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a:t>
            </a:r>
            <a:r>
              <a:rPr lang="en-US" dirty="0">
                <a:hlinkClick r:id="rId3"/>
              </a:rPr>
              <a:t>https://searchengineland.com/guide/ppc/how-the-ppc-ad-auction-works</a:t>
            </a:r>
            <a:endParaRPr lang="en-US" dirty="0"/>
          </a:p>
        </p:txBody>
      </p:sp>
      <p:sp>
        <p:nvSpPr>
          <p:cNvPr id="4" name="Slide Number Placeholder 3"/>
          <p:cNvSpPr>
            <a:spLocks noGrp="1"/>
          </p:cNvSpPr>
          <p:nvPr>
            <p:ph type="sldNum" sz="quarter" idx="5"/>
          </p:nvPr>
        </p:nvSpPr>
        <p:spPr/>
        <p:txBody>
          <a:bodyPr/>
          <a:lstStyle/>
          <a:p>
            <a:fld id="{0AC14D5B-B1F8-402E-A1E3-9F30860FE71A}" type="slidenum">
              <a:rPr lang="en-US" smtClean="0"/>
              <a:t>12</a:t>
            </a:fld>
            <a:endParaRPr lang="en-US" dirty="0"/>
          </a:p>
        </p:txBody>
      </p:sp>
    </p:spTree>
    <p:extLst>
      <p:ext uri="{BB962C8B-B14F-4D97-AF65-F5344CB8AC3E}">
        <p14:creationId xmlns:p14="http://schemas.microsoft.com/office/powerpoint/2010/main" val="25652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97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271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862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8/28/2020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85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05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25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71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74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20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23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976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15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06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8/28/2020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62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8/28/2020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6852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ordstream.com/articles/what-is-google-adwor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F003-DFD0-4C35-B4D7-E66EF537CBE8}"/>
              </a:ext>
            </a:extLst>
          </p:cNvPr>
          <p:cNvSpPr>
            <a:spLocks noGrp="1"/>
          </p:cNvSpPr>
          <p:nvPr>
            <p:ph type="ctrTitle"/>
          </p:nvPr>
        </p:nvSpPr>
        <p:spPr>
          <a:xfrm>
            <a:off x="810000" y="1142179"/>
            <a:ext cx="10572000" cy="1676998"/>
          </a:xfrm>
        </p:spPr>
        <p:txBody>
          <a:bodyPr/>
          <a:lstStyle/>
          <a:p>
            <a:r>
              <a:rPr lang="en-US" dirty="0"/>
              <a:t>Search Engine Marketing</a:t>
            </a:r>
          </a:p>
        </p:txBody>
      </p:sp>
      <p:sp>
        <p:nvSpPr>
          <p:cNvPr id="3" name="Subtitle 2">
            <a:extLst>
              <a:ext uri="{FF2B5EF4-FFF2-40B4-BE49-F238E27FC236}">
                <a16:creationId xmlns:a16="http://schemas.microsoft.com/office/drawing/2014/main" id="{A66662E5-205E-4A94-AD90-7CE7B68B4E78}"/>
              </a:ext>
            </a:extLst>
          </p:cNvPr>
          <p:cNvSpPr>
            <a:spLocks noGrp="1"/>
          </p:cNvSpPr>
          <p:nvPr>
            <p:ph type="subTitle" idx="1"/>
          </p:nvPr>
        </p:nvSpPr>
        <p:spPr/>
        <p:txBody>
          <a:bodyPr>
            <a:noAutofit/>
          </a:bodyPr>
          <a:lstStyle/>
          <a:p>
            <a:r>
              <a:rPr lang="en-US" sz="2800" dirty="0"/>
              <a:t>Pay For Every Click</a:t>
            </a:r>
          </a:p>
        </p:txBody>
      </p:sp>
    </p:spTree>
    <p:extLst>
      <p:ext uri="{BB962C8B-B14F-4D97-AF65-F5344CB8AC3E}">
        <p14:creationId xmlns:p14="http://schemas.microsoft.com/office/powerpoint/2010/main" val="2020448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C29F-306B-4E73-88AA-2F85BBC47DB2}"/>
              </a:ext>
            </a:extLst>
          </p:cNvPr>
          <p:cNvSpPr>
            <a:spLocks noGrp="1"/>
          </p:cNvSpPr>
          <p:nvPr>
            <p:ph type="title"/>
          </p:nvPr>
        </p:nvSpPr>
        <p:spPr/>
        <p:txBody>
          <a:bodyPr/>
          <a:lstStyle/>
          <a:p>
            <a:r>
              <a:rPr lang="en-US" dirty="0"/>
              <a:t>SEM Ad Auction</a:t>
            </a:r>
          </a:p>
        </p:txBody>
      </p:sp>
      <p:sp>
        <p:nvSpPr>
          <p:cNvPr id="5" name="Rectangle 4">
            <a:extLst>
              <a:ext uri="{FF2B5EF4-FFF2-40B4-BE49-F238E27FC236}">
                <a16:creationId xmlns:a16="http://schemas.microsoft.com/office/drawing/2014/main" id="{1E86C6BD-0A28-4C17-96F6-067B7432A5A4}"/>
              </a:ext>
            </a:extLst>
          </p:cNvPr>
          <p:cNvSpPr/>
          <p:nvPr/>
        </p:nvSpPr>
        <p:spPr>
          <a:xfrm>
            <a:off x="526024" y="2590319"/>
            <a:ext cx="10992465" cy="1938992"/>
          </a:xfrm>
          <a:prstGeom prst="rect">
            <a:avLst/>
          </a:prstGeom>
        </p:spPr>
        <p:txBody>
          <a:bodyPr wrap="square">
            <a:spAutoFit/>
          </a:bodyPr>
          <a:lstStyle/>
          <a:p>
            <a:pPr algn="ctr"/>
            <a:r>
              <a:rPr lang="en-US" sz="2400" dirty="0"/>
              <a:t>Advertisers identify the keywords they want to bid on, finalize the budget and create grouping of the keywords that are paired with ads</a:t>
            </a:r>
          </a:p>
          <a:p>
            <a:pPr algn="ctr"/>
            <a:endParaRPr lang="en-US" sz="2400" dirty="0"/>
          </a:p>
          <a:p>
            <a:pPr algn="ctr"/>
            <a:r>
              <a:rPr lang="en-US" sz="2400" dirty="0"/>
              <a:t>Google then enter keyword from the account it deems most relevant into auction with maximum bid which you have associated with ad</a:t>
            </a:r>
          </a:p>
        </p:txBody>
      </p:sp>
    </p:spTree>
    <p:extLst>
      <p:ext uri="{BB962C8B-B14F-4D97-AF65-F5344CB8AC3E}">
        <p14:creationId xmlns:p14="http://schemas.microsoft.com/office/powerpoint/2010/main" val="120838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80C29F-306B-4E73-88AA-2F85BBC47DB2}"/>
              </a:ext>
            </a:extLst>
          </p:cNvPr>
          <p:cNvSpPr>
            <a:spLocks noGrp="1"/>
          </p:cNvSpPr>
          <p:nvPr>
            <p:ph type="title"/>
          </p:nvPr>
        </p:nvSpPr>
        <p:spPr>
          <a:xfrm>
            <a:off x="456619" y="335188"/>
            <a:ext cx="11032955" cy="970450"/>
          </a:xfrm>
          <a:effectLst/>
        </p:spPr>
        <p:txBody>
          <a:bodyPr vert="horz" lIns="91440" tIns="45720" rIns="91440" bIns="45720" rtlCol="0" anchor="b">
            <a:normAutofit/>
          </a:bodyPr>
          <a:lstStyle/>
          <a:p>
            <a:pPr>
              <a:lnSpc>
                <a:spcPct val="90000"/>
              </a:lnSpc>
            </a:pPr>
            <a:r>
              <a:rPr lang="en-US" sz="3100" dirty="0"/>
              <a:t>How does Google determine which ad is shown where?</a:t>
            </a:r>
          </a:p>
        </p:txBody>
      </p:sp>
      <p:sp>
        <p:nvSpPr>
          <p:cNvPr id="3" name="Rectangle 2">
            <a:extLst>
              <a:ext uri="{FF2B5EF4-FFF2-40B4-BE49-F238E27FC236}">
                <a16:creationId xmlns:a16="http://schemas.microsoft.com/office/drawing/2014/main" id="{D3AF052E-9355-43BB-9AD7-2CBC97CE609D}"/>
              </a:ext>
            </a:extLst>
          </p:cNvPr>
          <p:cNvSpPr/>
          <p:nvPr/>
        </p:nvSpPr>
        <p:spPr>
          <a:xfrm>
            <a:off x="240891" y="1092995"/>
            <a:ext cx="12192000" cy="3169290"/>
          </a:xfrm>
          <a:prstGeom prst="rect">
            <a:avLst/>
          </a:prstGeom>
          <a:effectLst/>
        </p:spPr>
        <p:txBody>
          <a:bodyPr vert="horz" lIns="91440" tIns="45720" rIns="91440" bIns="45720" rtlCol="0" anchor="ctr">
            <a:normAutofit/>
          </a:bodyPr>
          <a:lstStyle/>
          <a:p>
            <a:pPr algn="ctr">
              <a:spcBef>
                <a:spcPct val="20000"/>
              </a:spcBef>
              <a:spcAft>
                <a:spcPts val="600"/>
              </a:spcAft>
              <a:buClr>
                <a:schemeClr val="accent1"/>
              </a:buClr>
            </a:pPr>
            <a:r>
              <a:rPr lang="en-US" sz="2000" dirty="0"/>
              <a:t>Google looks two important factors quality score and maximum bid</a:t>
            </a:r>
          </a:p>
          <a:p>
            <a:pPr algn="ctr">
              <a:spcBef>
                <a:spcPct val="20000"/>
              </a:spcBef>
              <a:spcAft>
                <a:spcPts val="600"/>
              </a:spcAft>
              <a:buClr>
                <a:schemeClr val="accent1"/>
              </a:buClr>
            </a:pPr>
            <a:r>
              <a:rPr lang="en-US" sz="2000" b="1" dirty="0">
                <a:solidFill>
                  <a:srgbClr val="FF0000"/>
                </a:solidFill>
              </a:rPr>
              <a:t>Ad Rank =  Max CPC Bid  * Quality Score</a:t>
            </a:r>
          </a:p>
        </p:txBody>
      </p:sp>
      <p:sp>
        <p:nvSpPr>
          <p:cNvPr id="4" name="Rectangle 3">
            <a:extLst>
              <a:ext uri="{FF2B5EF4-FFF2-40B4-BE49-F238E27FC236}">
                <a16:creationId xmlns:a16="http://schemas.microsoft.com/office/drawing/2014/main" id="{79B79A92-25EE-41B4-BC5A-10BD46FB9880}"/>
              </a:ext>
            </a:extLst>
          </p:cNvPr>
          <p:cNvSpPr/>
          <p:nvPr/>
        </p:nvSpPr>
        <p:spPr>
          <a:xfrm>
            <a:off x="240891" y="3429000"/>
            <a:ext cx="11464413" cy="2893100"/>
          </a:xfrm>
          <a:prstGeom prst="rect">
            <a:avLst/>
          </a:prstGeom>
        </p:spPr>
        <p:txBody>
          <a:bodyPr wrap="square">
            <a:spAutoFit/>
          </a:bodyPr>
          <a:lstStyle/>
          <a:p>
            <a:pPr>
              <a:spcAft>
                <a:spcPts val="600"/>
              </a:spcAft>
            </a:pPr>
            <a:r>
              <a:rPr lang="en-US" b="1" dirty="0"/>
              <a:t>Ad Rank - </a:t>
            </a:r>
            <a:r>
              <a:rPr lang="en-US" dirty="0"/>
              <a:t>Ad Rank determines the positions in which ads participating in the auction are shown. The better the Ad Rank, the higher the position. The best Ad Rank gets the top ad position</a:t>
            </a:r>
          </a:p>
          <a:p>
            <a:pPr>
              <a:spcAft>
                <a:spcPts val="600"/>
              </a:spcAft>
            </a:pPr>
            <a:endParaRPr lang="en-US" dirty="0"/>
          </a:p>
          <a:p>
            <a:pPr>
              <a:spcAft>
                <a:spcPts val="600"/>
              </a:spcAft>
            </a:pPr>
            <a:r>
              <a:rPr lang="en-US" b="1" dirty="0"/>
              <a:t>Max CPC Bid </a:t>
            </a:r>
            <a:r>
              <a:rPr lang="en-US" dirty="0"/>
              <a:t>- Maximum bid specified for the keyword</a:t>
            </a:r>
          </a:p>
          <a:p>
            <a:pPr>
              <a:spcAft>
                <a:spcPts val="600"/>
              </a:spcAft>
            </a:pPr>
            <a:endParaRPr lang="en-US" dirty="0"/>
          </a:p>
          <a:p>
            <a:pPr>
              <a:spcAft>
                <a:spcPts val="600"/>
              </a:spcAft>
            </a:pPr>
            <a:r>
              <a:rPr lang="en-US" b="1" dirty="0"/>
              <a:t>Quality Score </a:t>
            </a:r>
            <a:r>
              <a:rPr lang="en-US" dirty="0"/>
              <a:t>- Rating that the platform assigns to your ad. There is no clear formula for Quality Score, but it is believed to be based on factors such as your </a:t>
            </a:r>
            <a:r>
              <a:rPr lang="en-US" b="1" dirty="0"/>
              <a:t>click-through rate (CTR</a:t>
            </a:r>
            <a:r>
              <a:rPr lang="en-US" dirty="0"/>
              <a:t>), the relevance of </a:t>
            </a:r>
            <a:r>
              <a:rPr lang="en-US" b="1" dirty="0"/>
              <a:t>keywords </a:t>
            </a:r>
            <a:r>
              <a:rPr lang="en-US" dirty="0"/>
              <a:t>to the ad group, the relevance of </a:t>
            </a:r>
            <a:r>
              <a:rPr lang="en-US" b="1" dirty="0"/>
              <a:t>landing page to keywords</a:t>
            </a:r>
            <a:r>
              <a:rPr lang="en-US" dirty="0"/>
              <a:t>, and historical ad performance.</a:t>
            </a:r>
          </a:p>
        </p:txBody>
      </p:sp>
    </p:spTree>
    <p:extLst>
      <p:ext uri="{BB962C8B-B14F-4D97-AF65-F5344CB8AC3E}">
        <p14:creationId xmlns:p14="http://schemas.microsoft.com/office/powerpoint/2010/main" val="13605835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01CF1F35-531B-40F1-A503-7CBA674BEFED}"/>
              </a:ext>
            </a:extLst>
          </p:cNvPr>
          <p:cNvSpPr/>
          <p:nvPr/>
        </p:nvSpPr>
        <p:spPr>
          <a:xfrm>
            <a:off x="508997" y="721275"/>
            <a:ext cx="3404372" cy="3632200"/>
          </a:xfrm>
          <a:prstGeom prst="rect">
            <a:avLst/>
          </a:prstGeom>
        </p:spPr>
        <p:txBody>
          <a:bodyPr vert="horz" lIns="91440" tIns="45720" rIns="91440" bIns="45720" rtlCol="0" anchor="ctr">
            <a:noAutofit/>
          </a:bodyPr>
          <a:lstStyle/>
          <a:p>
            <a:pPr algn="ctr">
              <a:spcBef>
                <a:spcPct val="20000"/>
              </a:spcBef>
              <a:spcAft>
                <a:spcPts val="600"/>
              </a:spcAft>
              <a:buClr>
                <a:schemeClr val="accent1"/>
              </a:buClr>
            </a:pPr>
            <a:endParaRPr lang="en-US" sz="2000" dirty="0">
              <a:solidFill>
                <a:srgbClr val="FFFFFF"/>
              </a:solidFill>
            </a:endParaRPr>
          </a:p>
          <a:p>
            <a:pPr algn="ctr">
              <a:spcBef>
                <a:spcPct val="20000"/>
              </a:spcBef>
              <a:spcAft>
                <a:spcPts val="600"/>
              </a:spcAft>
              <a:buClr>
                <a:schemeClr val="accent1"/>
              </a:buClr>
            </a:pPr>
            <a:r>
              <a:rPr lang="en-US" sz="2000" dirty="0">
                <a:solidFill>
                  <a:srgbClr val="FFFFFF"/>
                </a:solidFill>
              </a:rPr>
              <a:t>Actual cost-per-click (CPC) an advertiser pays when someone clicks on their ads</a:t>
            </a:r>
          </a:p>
          <a:p>
            <a:pPr algn="ctr">
              <a:spcBef>
                <a:spcPct val="20000"/>
              </a:spcBef>
              <a:spcAft>
                <a:spcPts val="600"/>
              </a:spcAft>
              <a:buClr>
                <a:schemeClr val="accent1"/>
              </a:buClr>
            </a:pPr>
            <a:endParaRPr lang="en-US" sz="2000" b="1" dirty="0">
              <a:solidFill>
                <a:srgbClr val="FFFFFF"/>
              </a:solidFill>
            </a:endParaRPr>
          </a:p>
          <a:p>
            <a:pPr algn="ctr">
              <a:spcBef>
                <a:spcPct val="20000"/>
              </a:spcBef>
              <a:spcAft>
                <a:spcPts val="600"/>
              </a:spcAft>
              <a:buClr>
                <a:schemeClr val="accent1"/>
              </a:buClr>
            </a:pPr>
            <a:r>
              <a:rPr lang="en-US" sz="2000" b="1" dirty="0">
                <a:solidFill>
                  <a:srgbClr val="FF0000"/>
                </a:solidFill>
              </a:rPr>
              <a:t>CPC = The Ad Rank of Advertiser Below / Quality Score + $0.01</a:t>
            </a:r>
          </a:p>
        </p:txBody>
      </p:sp>
      <p:sp>
        <p:nvSpPr>
          <p:cNvPr id="7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https://searchengineland.com/figz/wp-content/seloads/2018/05/Fig.-6-A-typical-auction-800x235.png">
            <a:extLst>
              <a:ext uri="{FF2B5EF4-FFF2-40B4-BE49-F238E27FC236}">
                <a16:creationId xmlns:a16="http://schemas.microsoft.com/office/drawing/2014/main" id="{BF32A60D-7BFF-4154-BA55-7113ED6B23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8916" y="1112990"/>
            <a:ext cx="6209436" cy="29870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E545AF06-32C1-4035-81C8-07BA3E31EAC0}"/>
              </a:ext>
            </a:extLst>
          </p:cNvPr>
          <p:cNvSpPr>
            <a:spLocks noGrp="1"/>
          </p:cNvSpPr>
          <p:nvPr>
            <p:ph type="title"/>
          </p:nvPr>
        </p:nvSpPr>
        <p:spPr>
          <a:xfrm>
            <a:off x="190568" y="721275"/>
            <a:ext cx="4897626" cy="970450"/>
          </a:xfrm>
        </p:spPr>
        <p:txBody>
          <a:bodyPr/>
          <a:lstStyle/>
          <a:p>
            <a:r>
              <a:rPr lang="en-US" dirty="0">
                <a:solidFill>
                  <a:srgbClr val="FFFFFF"/>
                </a:solidFill>
              </a:rPr>
              <a:t>CPC Calculated</a:t>
            </a:r>
            <a:br>
              <a:rPr lang="en-US" dirty="0">
                <a:solidFill>
                  <a:srgbClr val="FFFFFF"/>
                </a:solidFill>
              </a:rPr>
            </a:br>
            <a:endParaRPr lang="en-US" dirty="0"/>
          </a:p>
        </p:txBody>
      </p:sp>
      <p:sp>
        <p:nvSpPr>
          <p:cNvPr id="6" name="TextBox 5">
            <a:extLst>
              <a:ext uri="{FF2B5EF4-FFF2-40B4-BE49-F238E27FC236}">
                <a16:creationId xmlns:a16="http://schemas.microsoft.com/office/drawing/2014/main" id="{B3A66CD9-3A7C-46F2-B65D-AEA4EBF55D3E}"/>
              </a:ext>
            </a:extLst>
          </p:cNvPr>
          <p:cNvSpPr txBox="1"/>
          <p:nvPr/>
        </p:nvSpPr>
        <p:spPr>
          <a:xfrm>
            <a:off x="5707626" y="4529526"/>
            <a:ext cx="5501148" cy="646331"/>
          </a:xfrm>
          <a:prstGeom prst="rect">
            <a:avLst/>
          </a:prstGeom>
          <a:noFill/>
        </p:spPr>
        <p:txBody>
          <a:bodyPr wrap="square" rtlCol="0">
            <a:spAutoFit/>
          </a:bodyPr>
          <a:lstStyle/>
          <a:p>
            <a:r>
              <a:rPr lang="en-US" dirty="0"/>
              <a:t>In above example advertiser 2 has to </a:t>
            </a:r>
            <a:r>
              <a:rPr lang="en-US" b="1" dirty="0"/>
              <a:t>pay less </a:t>
            </a:r>
            <a:r>
              <a:rPr lang="en-US" dirty="0"/>
              <a:t>for ads because of better </a:t>
            </a:r>
            <a:r>
              <a:rPr lang="en-US" b="1" dirty="0"/>
              <a:t>Quality Score</a:t>
            </a:r>
            <a:endParaRPr lang="en-US" dirty="0"/>
          </a:p>
        </p:txBody>
      </p:sp>
    </p:spTree>
    <p:extLst>
      <p:ext uri="{BB962C8B-B14F-4D97-AF65-F5344CB8AC3E}">
        <p14:creationId xmlns:p14="http://schemas.microsoft.com/office/powerpoint/2010/main" val="6328546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C29F-306B-4E73-88AA-2F85BBC47DB2}"/>
              </a:ext>
            </a:extLst>
          </p:cNvPr>
          <p:cNvSpPr>
            <a:spLocks noGrp="1"/>
          </p:cNvSpPr>
          <p:nvPr>
            <p:ph type="title"/>
          </p:nvPr>
        </p:nvSpPr>
        <p:spPr>
          <a:xfrm>
            <a:off x="516195" y="520930"/>
            <a:ext cx="10571998" cy="970450"/>
          </a:xfrm>
        </p:spPr>
        <p:txBody>
          <a:bodyPr/>
          <a:lstStyle/>
          <a:p>
            <a:r>
              <a:rPr lang="en-US" dirty="0"/>
              <a:t>References</a:t>
            </a:r>
          </a:p>
        </p:txBody>
      </p:sp>
      <p:sp>
        <p:nvSpPr>
          <p:cNvPr id="3" name="Rectangle 2">
            <a:extLst>
              <a:ext uri="{FF2B5EF4-FFF2-40B4-BE49-F238E27FC236}">
                <a16:creationId xmlns:a16="http://schemas.microsoft.com/office/drawing/2014/main" id="{0CB86F09-AD4B-405F-B364-0B172C72B2B0}"/>
              </a:ext>
            </a:extLst>
          </p:cNvPr>
          <p:cNvSpPr/>
          <p:nvPr/>
        </p:nvSpPr>
        <p:spPr>
          <a:xfrm>
            <a:off x="516195" y="2413337"/>
            <a:ext cx="11547986" cy="2031325"/>
          </a:xfrm>
          <a:prstGeom prst="rect">
            <a:avLst/>
          </a:prstGeom>
        </p:spPr>
        <p:txBody>
          <a:bodyPr wrap="square">
            <a:spAutoFit/>
          </a:bodyPr>
          <a:lstStyle/>
          <a:p>
            <a:pPr marL="285750" indent="-285750">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https://www.wordstream.com/articles/what-is-google-adwords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https://searchengineland.com/guide/ppc/how-the-ppc-ad-auction-works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https://www.semrush.com/blog/keyword-match-types-for-seo-and-adwords-whats-the-difference/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https://blog.alexa.com/what-is-sem/</a:t>
            </a:r>
          </a:p>
        </p:txBody>
      </p:sp>
    </p:spTree>
    <p:extLst>
      <p:ext uri="{BB962C8B-B14F-4D97-AF65-F5344CB8AC3E}">
        <p14:creationId xmlns:p14="http://schemas.microsoft.com/office/powerpoint/2010/main" val="35005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A840-56E6-4E59-9CAB-760A9D977A52}"/>
              </a:ext>
            </a:extLst>
          </p:cNvPr>
          <p:cNvSpPr>
            <a:spLocks noGrp="1"/>
          </p:cNvSpPr>
          <p:nvPr>
            <p:ph type="title"/>
          </p:nvPr>
        </p:nvSpPr>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55C7E8B8-8E84-4DD1-A648-B6B5D4CE5B8B}"/>
              </a:ext>
            </a:extLst>
          </p:cNvPr>
          <p:cNvSpPr>
            <a:spLocks noGrp="1"/>
          </p:cNvSpPr>
          <p:nvPr>
            <p:ph idx="1"/>
          </p:nvPr>
        </p:nvSpPr>
        <p:spPr>
          <a:xfrm>
            <a:off x="818713" y="2413000"/>
            <a:ext cx="3835583" cy="3632200"/>
          </a:xfrm>
        </p:spPr>
        <p:txBody>
          <a:bodyPr>
            <a:normAutofit/>
          </a:bodyPr>
          <a:lstStyle/>
          <a:p>
            <a:pPr marL="0" indent="0">
              <a:buNone/>
            </a:pPr>
            <a:r>
              <a:rPr lang="en-US" sz="1600" dirty="0"/>
              <a:t>For any queries connect me at  jatinkochhar@hotmail.com</a:t>
            </a:r>
          </a:p>
        </p:txBody>
      </p:sp>
      <p:pic>
        <p:nvPicPr>
          <p:cNvPr id="7" name="Graphic 6" descr="Email">
            <a:extLst>
              <a:ext uri="{FF2B5EF4-FFF2-40B4-BE49-F238E27FC236}">
                <a16:creationId xmlns:a16="http://schemas.microsoft.com/office/drawing/2014/main" id="{5E0ABA43-BEB5-48E4-9809-AC5498A456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2356" y="2413000"/>
            <a:ext cx="371633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1857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4C47-E453-4164-BD26-52E376D79387}"/>
              </a:ext>
            </a:extLst>
          </p:cNvPr>
          <p:cNvSpPr>
            <a:spLocks noGrp="1"/>
          </p:cNvSpPr>
          <p:nvPr>
            <p:ph type="title"/>
          </p:nvPr>
        </p:nvSpPr>
        <p:spPr>
          <a:xfrm>
            <a:off x="472942" y="2404738"/>
            <a:ext cx="3269463" cy="3978017"/>
          </a:xfrm>
        </p:spPr>
        <p:txBody>
          <a:bodyPr anchor="t">
            <a:normAutofit/>
          </a:bodyPr>
          <a:lstStyle/>
          <a:p>
            <a:r>
              <a:rPr lang="en-US" sz="4400" dirty="0"/>
              <a:t>Search Engine Marketing</a:t>
            </a:r>
          </a:p>
        </p:txBody>
      </p:sp>
      <p:graphicFrame>
        <p:nvGraphicFramePr>
          <p:cNvPr id="15" name="Content Placeholder 2">
            <a:extLst>
              <a:ext uri="{FF2B5EF4-FFF2-40B4-BE49-F238E27FC236}">
                <a16:creationId xmlns:a16="http://schemas.microsoft.com/office/drawing/2014/main" id="{C2CAE7E0-0A38-4C6C-9554-0FA5849A5AE7}"/>
              </a:ext>
            </a:extLst>
          </p:cNvPr>
          <p:cNvGraphicFramePr>
            <a:graphicFrameLocks noGrp="1"/>
          </p:cNvGraphicFramePr>
          <p:nvPr>
            <p:ph idx="1"/>
            <p:extLst>
              <p:ext uri="{D42A27DB-BD31-4B8C-83A1-F6EECF244321}">
                <p14:modId xmlns:p14="http://schemas.microsoft.com/office/powerpoint/2010/main" val="2627976733"/>
              </p:ext>
            </p:extLst>
          </p:nvPr>
        </p:nvGraphicFramePr>
        <p:xfrm>
          <a:off x="5233583" y="2259810"/>
          <a:ext cx="5728344" cy="490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616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1D2454-0EDB-4027-84FA-9D0E4ED5ED32}"/>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a:lnSpc>
                <a:spcPct val="90000"/>
              </a:lnSpc>
            </a:pPr>
            <a:r>
              <a:rPr lang="en-US" dirty="0">
                <a:solidFill>
                  <a:srgbClr val="FFFFFF"/>
                </a:solidFill>
              </a:rPr>
              <a:t>Search Engine Results Pages (SERP)</a:t>
            </a:r>
          </a:p>
        </p:txBody>
      </p:sp>
      <p:pic>
        <p:nvPicPr>
          <p:cNvPr id="8" name="Picture 7">
            <a:extLst>
              <a:ext uri="{FF2B5EF4-FFF2-40B4-BE49-F238E27FC236}">
                <a16:creationId xmlns:a16="http://schemas.microsoft.com/office/drawing/2014/main" id="{68182EC0-07EB-40ED-8FAD-34C8F4EA0B7B}"/>
              </a:ext>
            </a:extLst>
          </p:cNvPr>
          <p:cNvPicPr>
            <a:picLocks noChangeAspect="1"/>
          </p:cNvPicPr>
          <p:nvPr/>
        </p:nvPicPr>
        <p:blipFill>
          <a:blip r:embed="rId2"/>
          <a:stretch>
            <a:fillRect/>
          </a:stretch>
        </p:blipFill>
        <p:spPr>
          <a:xfrm>
            <a:off x="1063691" y="571170"/>
            <a:ext cx="5196897" cy="2702386"/>
          </a:xfrm>
          <a:prstGeom prst="rect">
            <a:avLst/>
          </a:prstGeom>
        </p:spPr>
      </p:pic>
      <p:pic>
        <p:nvPicPr>
          <p:cNvPr id="5" name="Picture 4">
            <a:extLst>
              <a:ext uri="{FF2B5EF4-FFF2-40B4-BE49-F238E27FC236}">
                <a16:creationId xmlns:a16="http://schemas.microsoft.com/office/drawing/2014/main" id="{33A9DDBF-3C4C-41DD-B804-1FBC20086627}"/>
              </a:ext>
            </a:extLst>
          </p:cNvPr>
          <p:cNvPicPr>
            <a:picLocks noChangeAspect="1"/>
          </p:cNvPicPr>
          <p:nvPr/>
        </p:nvPicPr>
        <p:blipFill>
          <a:blip r:embed="rId3"/>
          <a:stretch>
            <a:fillRect/>
          </a:stretch>
        </p:blipFill>
        <p:spPr>
          <a:xfrm>
            <a:off x="7175351" y="484633"/>
            <a:ext cx="3938986" cy="2875460"/>
          </a:xfrm>
          <a:prstGeom prst="rect">
            <a:avLst/>
          </a:prstGeom>
        </p:spPr>
      </p:pic>
      <p:sp>
        <p:nvSpPr>
          <p:cNvPr id="6" name="Rectangle 5">
            <a:extLst>
              <a:ext uri="{FF2B5EF4-FFF2-40B4-BE49-F238E27FC236}">
                <a16:creationId xmlns:a16="http://schemas.microsoft.com/office/drawing/2014/main" id="{A9A6BD6F-6DF6-4402-AD00-5F7E34CCCE22}"/>
              </a:ext>
            </a:extLst>
          </p:cNvPr>
          <p:cNvSpPr/>
          <p:nvPr/>
        </p:nvSpPr>
        <p:spPr>
          <a:xfrm>
            <a:off x="5206182" y="4049485"/>
            <a:ext cx="5978286" cy="1883229"/>
          </a:xfrm>
          <a:prstGeom prst="rect">
            <a:avLst/>
          </a:prstGeom>
        </p:spPr>
        <p:txBody>
          <a:bodyPr vert="horz" lIns="91440" tIns="45720" rIns="91440" bIns="45720" rtlCol="0" anchor="ctr">
            <a:noAutofit/>
          </a:bodyPr>
          <a:lstStyle/>
          <a:p>
            <a:pPr algn="ctr">
              <a:lnSpc>
                <a:spcPct val="90000"/>
              </a:lnSpc>
              <a:spcBef>
                <a:spcPct val="20000"/>
              </a:spcBef>
              <a:spcAft>
                <a:spcPts val="600"/>
              </a:spcAft>
              <a:buClr>
                <a:schemeClr val="accent1"/>
              </a:buClr>
            </a:pPr>
            <a:r>
              <a:rPr lang="en-US" dirty="0">
                <a:solidFill>
                  <a:srgbClr val="FFFFFF"/>
                </a:solidFill>
              </a:rPr>
              <a:t>Paid search ads can be found on almost any search results page. These paid placements are typically located at the top and bottom of the page.</a:t>
            </a:r>
          </a:p>
          <a:p>
            <a:pPr algn="ctr">
              <a:lnSpc>
                <a:spcPct val="90000"/>
              </a:lnSpc>
              <a:spcBef>
                <a:spcPct val="20000"/>
              </a:spcBef>
              <a:spcAft>
                <a:spcPts val="600"/>
              </a:spcAft>
              <a:buClr>
                <a:schemeClr val="accent1"/>
              </a:buClr>
            </a:pPr>
            <a:r>
              <a:rPr lang="en-US" dirty="0">
                <a:solidFill>
                  <a:srgbClr val="FFFFFF"/>
                </a:solidFill>
              </a:rPr>
              <a:t>They include an “Ad” designation to let users know that it is a paid placement</a:t>
            </a:r>
          </a:p>
        </p:txBody>
      </p:sp>
    </p:spTree>
    <p:extLst>
      <p:ext uri="{BB962C8B-B14F-4D97-AF65-F5344CB8AC3E}">
        <p14:creationId xmlns:p14="http://schemas.microsoft.com/office/powerpoint/2010/main" val="157026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207C84-412F-48B5-9869-04C5DCB6BEBF}"/>
              </a:ext>
            </a:extLst>
          </p:cNvPr>
          <p:cNvSpPr>
            <a:spLocks noGrp="1"/>
          </p:cNvSpPr>
          <p:nvPr>
            <p:ph type="title"/>
          </p:nvPr>
        </p:nvSpPr>
        <p:spPr>
          <a:xfrm>
            <a:off x="451515" y="1734857"/>
            <a:ext cx="3765483" cy="3388287"/>
          </a:xfrm>
        </p:spPr>
        <p:txBody>
          <a:bodyPr anchor="ctr">
            <a:normAutofit/>
          </a:bodyPr>
          <a:lstStyle/>
          <a:p>
            <a:r>
              <a:rPr lang="en-US" dirty="0"/>
              <a:t>Pay-Per-Click (PPC)</a:t>
            </a:r>
          </a:p>
        </p:txBody>
      </p:sp>
      <p:sp>
        <p:nvSpPr>
          <p:cNvPr id="7" name="Content Placeholder 6">
            <a:extLst>
              <a:ext uri="{FF2B5EF4-FFF2-40B4-BE49-F238E27FC236}">
                <a16:creationId xmlns:a16="http://schemas.microsoft.com/office/drawing/2014/main" id="{BC6CFABD-44F2-42A9-BE9D-5405532175DA}"/>
              </a:ext>
            </a:extLst>
          </p:cNvPr>
          <p:cNvSpPr>
            <a:spLocks noGrp="1"/>
          </p:cNvSpPr>
          <p:nvPr>
            <p:ph idx="1"/>
          </p:nvPr>
        </p:nvSpPr>
        <p:spPr>
          <a:xfrm>
            <a:off x="6008068" y="978993"/>
            <a:ext cx="5365218" cy="4900014"/>
          </a:xfrm>
          <a:effectLst/>
        </p:spPr>
        <p:txBody>
          <a:bodyPr>
            <a:normAutofit/>
          </a:bodyPr>
          <a:lstStyle/>
          <a:p>
            <a:pPr marL="0" indent="0">
              <a:buNone/>
            </a:pPr>
            <a:r>
              <a:rPr lang="en-US" sz="2000" dirty="0"/>
              <a:t>PPC is a paid marketing strategy where a brand creates a digital ad and is charged each time a user clicks on it. When PPC ads are shown in search results, it  is considered </a:t>
            </a:r>
            <a:r>
              <a:rPr lang="en-US" sz="2000" b="1" dirty="0"/>
              <a:t>SEM.</a:t>
            </a:r>
          </a:p>
          <a:p>
            <a:pPr marL="0" indent="0">
              <a:buNone/>
            </a:pPr>
            <a:r>
              <a:rPr lang="en-US" sz="2000" dirty="0"/>
              <a:t>PPC can be used on sites that support digital ads like Promoted Tweets or Facebook Ads. PPC also includes Google display ads, where brands are charged when a user clicks on a banner ad on a website.</a:t>
            </a:r>
          </a:p>
          <a:p>
            <a:pPr marL="0" indent="0">
              <a:buNone/>
            </a:pPr>
            <a:endParaRPr lang="en-US" sz="2000" b="1" dirty="0"/>
          </a:p>
        </p:txBody>
      </p:sp>
    </p:spTree>
    <p:extLst>
      <p:ext uri="{BB962C8B-B14F-4D97-AF65-F5344CB8AC3E}">
        <p14:creationId xmlns:p14="http://schemas.microsoft.com/office/powerpoint/2010/main" val="29353681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75" name="Group 7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7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Isosceles Triangle 7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847A1894-9DA3-4CA3-AE8E-AFE678C613B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SEM Platforms</a:t>
            </a:r>
          </a:p>
        </p:txBody>
      </p:sp>
      <p:pic>
        <p:nvPicPr>
          <p:cNvPr id="1026" name="Picture 2" descr="Google Ads (AdWords) Training Course - Online Workshop - Skittish Digital">
            <a:extLst>
              <a:ext uri="{FF2B5EF4-FFF2-40B4-BE49-F238E27FC236}">
                <a16:creationId xmlns:a16="http://schemas.microsoft.com/office/drawing/2014/main" id="{541B3EEF-3E38-440D-997F-5317FBCD84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8" y="1237784"/>
            <a:ext cx="5376368" cy="24073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pic>
        <p:nvPicPr>
          <p:cNvPr id="1028" name="Picture 4" descr="Why the Launch of Microsoft Advertising Is Good for Brands - True  Interactive">
            <a:extLst>
              <a:ext uri="{FF2B5EF4-FFF2-40B4-BE49-F238E27FC236}">
                <a16:creationId xmlns:a16="http://schemas.microsoft.com/office/drawing/2014/main" id="{4BAFC6C5-A32A-49AF-9AA9-10AAB9E74E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5551" y="1237783"/>
            <a:ext cx="5376369" cy="240732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3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84C1-3BD5-484A-B2B9-D5F80667F20D}"/>
              </a:ext>
            </a:extLst>
          </p:cNvPr>
          <p:cNvSpPr>
            <a:spLocks noGrp="1"/>
          </p:cNvSpPr>
          <p:nvPr>
            <p:ph type="title"/>
          </p:nvPr>
        </p:nvSpPr>
        <p:spPr>
          <a:xfrm>
            <a:off x="430627" y="2362541"/>
            <a:ext cx="10261602" cy="3022257"/>
          </a:xfrm>
          <a:effectLst/>
        </p:spPr>
        <p:txBody>
          <a:bodyPr vert="horz" lIns="91440" tIns="45720" rIns="91440" bIns="45720" rtlCol="0" anchor="b">
            <a:normAutofit/>
          </a:bodyPr>
          <a:lstStyle/>
          <a:p>
            <a:pPr algn="ctr"/>
            <a:r>
              <a:rPr lang="en-US" sz="7200" dirty="0">
                <a:solidFill>
                  <a:schemeClr val="tx1"/>
                </a:solidFill>
              </a:rPr>
              <a:t>Types of SEM Keywords</a:t>
            </a:r>
          </a:p>
        </p:txBody>
      </p:sp>
    </p:spTree>
    <p:extLst>
      <p:ext uri="{BB962C8B-B14F-4D97-AF65-F5344CB8AC3E}">
        <p14:creationId xmlns:p14="http://schemas.microsoft.com/office/powerpoint/2010/main" val="14820790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32012F0-A79F-4166-AAFD-796C07F49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B09B168A-1A01-4741-B2E7-B56F967C6D0C}"/>
              </a:ext>
            </a:extLst>
          </p:cNvPr>
          <p:cNvGraphicFramePr>
            <a:graphicFrameLocks noGrp="1"/>
          </p:cNvGraphicFramePr>
          <p:nvPr>
            <p:extLst>
              <p:ext uri="{D42A27DB-BD31-4B8C-83A1-F6EECF244321}">
                <p14:modId xmlns:p14="http://schemas.microsoft.com/office/powerpoint/2010/main" val="1685827349"/>
              </p:ext>
            </p:extLst>
          </p:nvPr>
        </p:nvGraphicFramePr>
        <p:xfrm>
          <a:off x="955961" y="321733"/>
          <a:ext cx="10280080" cy="5437249"/>
        </p:xfrm>
        <a:graphic>
          <a:graphicData uri="http://schemas.openxmlformats.org/drawingml/2006/table">
            <a:tbl>
              <a:tblPr firstRow="1" bandRow="1">
                <a:tableStyleId>{8EC20E35-A176-4012-BC5E-935CFFF8708E}</a:tableStyleId>
              </a:tblPr>
              <a:tblGrid>
                <a:gridCol w="1986231">
                  <a:extLst>
                    <a:ext uri="{9D8B030D-6E8A-4147-A177-3AD203B41FA5}">
                      <a16:colId xmlns:a16="http://schemas.microsoft.com/office/drawing/2014/main" val="2946434039"/>
                    </a:ext>
                  </a:extLst>
                </a:gridCol>
                <a:gridCol w="4867156">
                  <a:extLst>
                    <a:ext uri="{9D8B030D-6E8A-4147-A177-3AD203B41FA5}">
                      <a16:colId xmlns:a16="http://schemas.microsoft.com/office/drawing/2014/main" val="3504553290"/>
                    </a:ext>
                  </a:extLst>
                </a:gridCol>
                <a:gridCol w="3426693">
                  <a:extLst>
                    <a:ext uri="{9D8B030D-6E8A-4147-A177-3AD203B41FA5}">
                      <a16:colId xmlns:a16="http://schemas.microsoft.com/office/drawing/2014/main" val="1089764096"/>
                    </a:ext>
                  </a:extLst>
                </a:gridCol>
              </a:tblGrid>
              <a:tr h="359566">
                <a:tc>
                  <a:txBody>
                    <a:bodyPr/>
                    <a:lstStyle/>
                    <a:p>
                      <a:r>
                        <a:rPr lang="en-US" sz="1600" dirty="0"/>
                        <a:t>Keyword</a:t>
                      </a:r>
                    </a:p>
                  </a:txBody>
                  <a:tcPr marL="81720" marR="81720" marT="40860" marB="40860"/>
                </a:tc>
                <a:tc>
                  <a:txBody>
                    <a:bodyPr/>
                    <a:lstStyle/>
                    <a:p>
                      <a:r>
                        <a:rPr lang="en-US" sz="1600" dirty="0"/>
                        <a:t>Description</a:t>
                      </a:r>
                    </a:p>
                  </a:txBody>
                  <a:tcPr marL="81720" marR="81720" marT="40860" marB="40860"/>
                </a:tc>
                <a:tc>
                  <a:txBody>
                    <a:bodyPr/>
                    <a:lstStyle/>
                    <a:p>
                      <a:r>
                        <a:rPr lang="en-US" sz="1600" dirty="0"/>
                        <a:t>Examples</a:t>
                      </a:r>
                    </a:p>
                  </a:txBody>
                  <a:tcPr marL="81720" marR="81720" marT="40860" marB="40860"/>
                </a:tc>
                <a:extLst>
                  <a:ext uri="{0D108BD9-81ED-4DB2-BD59-A6C34878D82A}">
                    <a16:rowId xmlns:a16="http://schemas.microsoft.com/office/drawing/2014/main" val="1834979346"/>
                  </a:ext>
                </a:extLst>
              </a:tr>
              <a:tr h="1340201">
                <a:tc>
                  <a:txBody>
                    <a:bodyPr/>
                    <a:lstStyle/>
                    <a:p>
                      <a:pPr marL="0" algn="l" defTabSz="457200" rtl="0" eaLnBrk="1" latinLnBrk="0" hangingPunct="1"/>
                      <a:r>
                        <a:rPr lang="en-US" sz="1600" kern="1200" dirty="0"/>
                        <a:t>Broad match</a:t>
                      </a:r>
                      <a:endParaRPr lang="en-US" sz="1600" kern="1200" dirty="0">
                        <a:solidFill>
                          <a:schemeClr val="dk1"/>
                        </a:solidFill>
                        <a:latin typeface="+mn-lt"/>
                        <a:ea typeface="+mn-ea"/>
                        <a:cs typeface="+mn-cs"/>
                      </a:endParaRPr>
                    </a:p>
                  </a:txBody>
                  <a:tcPr marL="81720" marR="81720" marT="40860" marB="40860"/>
                </a:tc>
                <a:tc>
                  <a:txBody>
                    <a:bodyPr/>
                    <a:lstStyle/>
                    <a:p>
                      <a:r>
                        <a:rPr lang="en-US" sz="1600" kern="1200" dirty="0">
                          <a:effectLst/>
                        </a:rPr>
                        <a:t>Broad match keywords are the ones that enable you to reach the widest audience possible, letting you drive a larger volume of traffic to your website.</a:t>
                      </a:r>
                      <a:endParaRPr lang="en-US" sz="1600" dirty="0"/>
                    </a:p>
                  </a:txBody>
                  <a:tcPr marL="81720" marR="81720" marT="40860" marB="40860"/>
                </a:tc>
                <a:tc>
                  <a:txBody>
                    <a:bodyPr/>
                    <a:lstStyle/>
                    <a:p>
                      <a:r>
                        <a:rPr lang="en-US" sz="1600" b="0" kern="1200" dirty="0">
                          <a:solidFill>
                            <a:schemeClr val="lt1"/>
                          </a:solidFill>
                          <a:effectLst/>
                        </a:rPr>
                        <a:t>women’s scarves and hats</a:t>
                      </a:r>
                    </a:p>
                    <a:p>
                      <a:endParaRPr lang="en-US" sz="1600" b="0" kern="1200" dirty="0">
                        <a:solidFill>
                          <a:schemeClr val="lt1"/>
                        </a:solidFill>
                        <a:effectLst/>
                      </a:endParaRPr>
                    </a:p>
                    <a:p>
                      <a:r>
                        <a:rPr lang="en-US" sz="1600" b="0" kern="1200" dirty="0">
                          <a:solidFill>
                            <a:schemeClr val="lt1"/>
                          </a:solidFill>
                          <a:effectLst/>
                        </a:rPr>
                        <a:t>winter hats for women</a:t>
                      </a:r>
                    </a:p>
                    <a:p>
                      <a:endParaRPr lang="en-US" sz="1600" b="0" kern="1200" dirty="0">
                        <a:solidFill>
                          <a:schemeClr val="lt1"/>
                        </a:solidFill>
                        <a:effectLst/>
                      </a:endParaRPr>
                    </a:p>
                    <a:p>
                      <a:r>
                        <a:rPr lang="en-US" sz="1600" b="0" kern="1200" dirty="0">
                          <a:solidFill>
                            <a:schemeClr val="lt1"/>
                          </a:solidFill>
                          <a:effectLst/>
                        </a:rPr>
                        <a:t>hats for stylish ladies</a:t>
                      </a:r>
                      <a:endParaRPr lang="en-US" sz="1600" dirty="0"/>
                    </a:p>
                  </a:txBody>
                  <a:tcPr marL="81720" marR="81720" marT="40860" marB="40860"/>
                </a:tc>
                <a:extLst>
                  <a:ext uri="{0D108BD9-81ED-4DB2-BD59-A6C34878D82A}">
                    <a16:rowId xmlns:a16="http://schemas.microsoft.com/office/drawing/2014/main" val="3866099957"/>
                  </a:ext>
                </a:extLst>
              </a:tr>
              <a:tr h="1340201">
                <a:tc>
                  <a:txBody>
                    <a:bodyPr/>
                    <a:lstStyle/>
                    <a:p>
                      <a:pPr marL="0" algn="l" defTabSz="457200" rtl="0" eaLnBrk="1" latinLnBrk="0" hangingPunct="1"/>
                      <a:r>
                        <a:rPr lang="en-US" sz="1600" kern="1200" dirty="0"/>
                        <a:t>Phrase match</a:t>
                      </a:r>
                      <a:endParaRPr lang="en-US" sz="1600" kern="1200" dirty="0">
                        <a:solidFill>
                          <a:schemeClr val="dk1"/>
                        </a:solidFill>
                        <a:latin typeface="+mn-lt"/>
                        <a:ea typeface="+mn-ea"/>
                        <a:cs typeface="+mn-cs"/>
                      </a:endParaRPr>
                    </a:p>
                  </a:txBody>
                  <a:tcPr marL="81720" marR="81720" marT="40860" marB="40860"/>
                </a:tc>
                <a:tc>
                  <a:txBody>
                    <a:bodyPr/>
                    <a:lstStyle/>
                    <a:p>
                      <a:r>
                        <a:rPr lang="en-US" sz="1600" dirty="0"/>
                        <a:t>Phrase match keywords lie somewhere in between: they are more focused than broad match keywords but less so than exact ones. This does provide you with greater flexibility in terms of getting visitors to your website.</a:t>
                      </a:r>
                    </a:p>
                  </a:txBody>
                  <a:tcPr marL="81720" marR="81720" marT="40860" marB="40860"/>
                </a:tc>
                <a:tc>
                  <a:txBody>
                    <a:bodyPr/>
                    <a:lstStyle/>
                    <a:p>
                      <a:r>
                        <a:rPr lang="en-US" sz="1600" b="0" kern="1200" dirty="0">
                          <a:solidFill>
                            <a:schemeClr val="lt1"/>
                          </a:solidFill>
                          <a:effectLst/>
                        </a:rPr>
                        <a:t>blue women’s hats</a:t>
                      </a:r>
                    </a:p>
                    <a:p>
                      <a:endParaRPr lang="en-US" sz="1600" b="0" kern="1200" dirty="0">
                        <a:solidFill>
                          <a:schemeClr val="lt1"/>
                        </a:solidFill>
                        <a:effectLst/>
                      </a:endParaRPr>
                    </a:p>
                    <a:p>
                      <a:r>
                        <a:rPr lang="en-US" sz="1600" b="0" kern="1200" dirty="0">
                          <a:solidFill>
                            <a:schemeClr val="lt1"/>
                          </a:solidFill>
                          <a:effectLst/>
                        </a:rPr>
                        <a:t>buy hats for women</a:t>
                      </a:r>
                    </a:p>
                    <a:p>
                      <a:endParaRPr lang="en-US" sz="1600" b="0" kern="1200" dirty="0">
                        <a:solidFill>
                          <a:schemeClr val="lt1"/>
                        </a:solidFill>
                        <a:effectLst/>
                      </a:endParaRPr>
                    </a:p>
                    <a:p>
                      <a:r>
                        <a:rPr lang="en-US" sz="1600" b="0" kern="1200" dirty="0">
                          <a:solidFill>
                            <a:schemeClr val="lt1"/>
                          </a:solidFill>
                          <a:effectLst/>
                        </a:rPr>
                        <a:t>ladies hats on sale</a:t>
                      </a:r>
                      <a:endParaRPr lang="en-US" sz="1600" dirty="0"/>
                    </a:p>
                  </a:txBody>
                  <a:tcPr marL="81720" marR="81720" marT="40860" marB="40860"/>
                </a:tc>
                <a:extLst>
                  <a:ext uri="{0D108BD9-81ED-4DB2-BD59-A6C34878D82A}">
                    <a16:rowId xmlns:a16="http://schemas.microsoft.com/office/drawing/2014/main" val="113567493"/>
                  </a:ext>
                </a:extLst>
              </a:tr>
              <a:tr h="1340201">
                <a:tc>
                  <a:txBody>
                    <a:bodyPr/>
                    <a:lstStyle/>
                    <a:p>
                      <a:pPr marL="0" algn="l" defTabSz="457200" rtl="0" eaLnBrk="1" latinLnBrk="0" hangingPunct="1"/>
                      <a:r>
                        <a:rPr lang="en-US" sz="1600" kern="1200" dirty="0"/>
                        <a:t>Exact match</a:t>
                      </a:r>
                      <a:endParaRPr lang="en-US" sz="1600" kern="1200" dirty="0">
                        <a:solidFill>
                          <a:schemeClr val="lt1"/>
                        </a:solidFill>
                        <a:latin typeface="+mn-lt"/>
                        <a:ea typeface="+mn-ea"/>
                        <a:cs typeface="+mn-cs"/>
                      </a:endParaRPr>
                    </a:p>
                  </a:txBody>
                  <a:tcPr marL="81720" marR="81720" marT="40860" marB="40860"/>
                </a:tc>
                <a:tc>
                  <a:txBody>
                    <a:bodyPr/>
                    <a:lstStyle/>
                    <a:p>
                      <a:r>
                        <a:rPr lang="en-US" sz="1600" kern="1200" dirty="0">
                          <a:effectLst/>
                        </a:rPr>
                        <a:t>Exact match keywords are the diametric opposite of broad keywords. As the name clearly states, these keywords are based on exact search queries and terms, </a:t>
                      </a:r>
                      <a:endParaRPr lang="en-US" sz="1600" dirty="0"/>
                    </a:p>
                  </a:txBody>
                  <a:tcPr marL="81720" marR="81720" marT="40860" marB="40860"/>
                </a:tc>
                <a:tc>
                  <a:txBody>
                    <a:bodyPr/>
                    <a:lstStyle/>
                    <a:p>
                      <a:pPr marL="0" indent="0">
                        <a:buFont typeface="Arial" panose="020B0604020202020204" pitchFamily="34" charset="0"/>
                        <a:buNone/>
                      </a:pPr>
                      <a:r>
                        <a:rPr lang="en-US" sz="1600" dirty="0"/>
                        <a:t>women’s hats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ladies hats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hats for women</a:t>
                      </a:r>
                    </a:p>
                  </a:txBody>
                  <a:tcPr marL="81720" marR="81720" marT="40860" marB="40860"/>
                </a:tc>
                <a:extLst>
                  <a:ext uri="{0D108BD9-81ED-4DB2-BD59-A6C34878D82A}">
                    <a16:rowId xmlns:a16="http://schemas.microsoft.com/office/drawing/2014/main" val="2913108900"/>
                  </a:ext>
                </a:extLst>
              </a:tr>
              <a:tr h="849883">
                <a:tc>
                  <a:txBody>
                    <a:bodyPr/>
                    <a:lstStyle/>
                    <a:p>
                      <a:pPr marL="0" algn="l" defTabSz="457200" rtl="0" eaLnBrk="1" latinLnBrk="0" hangingPunct="1"/>
                      <a:r>
                        <a:rPr lang="en-US" sz="1600" kern="1200" dirty="0"/>
                        <a:t>Negative</a:t>
                      </a:r>
                      <a:endParaRPr lang="en-US" sz="1600" kern="1200" dirty="0">
                        <a:solidFill>
                          <a:schemeClr val="lt1"/>
                        </a:solidFill>
                        <a:latin typeface="+mn-lt"/>
                        <a:ea typeface="+mn-ea"/>
                        <a:cs typeface="+mn-cs"/>
                      </a:endParaRPr>
                    </a:p>
                  </a:txBody>
                  <a:tcPr marL="81720" marR="81720" marT="40860" marB="40860"/>
                </a:tc>
                <a:tc>
                  <a:txBody>
                    <a:bodyPr/>
                    <a:lstStyle/>
                    <a:p>
                      <a:r>
                        <a:rPr lang="en-US" sz="1600" kern="1200" dirty="0">
                          <a:effectLst/>
                        </a:rPr>
                        <a:t>Negative keywords are variations of broad match, phrase match, and exact match keywords that you don’t want to use in your campaign.</a:t>
                      </a:r>
                      <a:endParaRPr lang="en-US" sz="1600" dirty="0"/>
                    </a:p>
                  </a:txBody>
                  <a:tcPr marL="81720" marR="81720" marT="40860" marB="40860"/>
                </a:tc>
                <a:tc>
                  <a:txBody>
                    <a:bodyPr/>
                    <a:lstStyle/>
                    <a:p>
                      <a:r>
                        <a:rPr lang="en-US" sz="1600" dirty="0"/>
                        <a:t>Hats</a:t>
                      </a:r>
                    </a:p>
                    <a:p>
                      <a:endParaRPr lang="en-US" sz="1600" dirty="0"/>
                    </a:p>
                    <a:p>
                      <a:r>
                        <a:rPr lang="en-US" sz="1600" dirty="0"/>
                        <a:t>Women </a:t>
                      </a:r>
                    </a:p>
                  </a:txBody>
                  <a:tcPr marL="81720" marR="81720" marT="40860" marB="40860"/>
                </a:tc>
                <a:extLst>
                  <a:ext uri="{0D108BD9-81ED-4DB2-BD59-A6C34878D82A}">
                    <a16:rowId xmlns:a16="http://schemas.microsoft.com/office/drawing/2014/main" val="3659229868"/>
                  </a:ext>
                </a:extLst>
              </a:tr>
            </a:tbl>
          </a:graphicData>
        </a:graphic>
      </p:graphicFrame>
    </p:spTree>
    <p:extLst>
      <p:ext uri="{BB962C8B-B14F-4D97-AF65-F5344CB8AC3E}">
        <p14:creationId xmlns:p14="http://schemas.microsoft.com/office/powerpoint/2010/main" val="26945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3B2F-32C2-49ED-8ABB-FE31846E8EF9}"/>
              </a:ext>
            </a:extLst>
          </p:cNvPr>
          <p:cNvSpPr>
            <a:spLocks noGrp="1"/>
          </p:cNvSpPr>
          <p:nvPr>
            <p:ph type="title"/>
          </p:nvPr>
        </p:nvSpPr>
        <p:spPr/>
        <p:txBody>
          <a:bodyPr/>
          <a:lstStyle/>
          <a:p>
            <a:r>
              <a:rPr lang="en-US" dirty="0"/>
              <a:t>SEM Targeting</a:t>
            </a:r>
          </a:p>
        </p:txBody>
      </p:sp>
      <p:graphicFrame>
        <p:nvGraphicFramePr>
          <p:cNvPr id="4" name="Diagram 3">
            <a:extLst>
              <a:ext uri="{FF2B5EF4-FFF2-40B4-BE49-F238E27FC236}">
                <a16:creationId xmlns:a16="http://schemas.microsoft.com/office/drawing/2014/main" id="{446AD2D6-7389-49CE-A7B7-2547A9590EDA}"/>
              </a:ext>
            </a:extLst>
          </p:cNvPr>
          <p:cNvGraphicFramePr/>
          <p:nvPr>
            <p:extLst>
              <p:ext uri="{D42A27DB-BD31-4B8C-83A1-F6EECF244321}">
                <p14:modId xmlns:p14="http://schemas.microsoft.com/office/powerpoint/2010/main" val="577461152"/>
              </p:ext>
            </p:extLst>
          </p:nvPr>
        </p:nvGraphicFramePr>
        <p:xfrm>
          <a:off x="642729" y="1620813"/>
          <a:ext cx="10906539" cy="5581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09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123273-B313-4C7C-AE56-99AAA7A234A8}"/>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dirty="0">
                <a:solidFill>
                  <a:srgbClr val="FFFFFF"/>
                </a:solidFill>
              </a:rPr>
              <a:t>SEM Account Structure</a:t>
            </a:r>
          </a:p>
        </p:txBody>
      </p:sp>
      <p:pic>
        <p:nvPicPr>
          <p:cNvPr id="2050" name="Picture 2" descr="The Last Guide to Google Ads Account Structure You'll Ever Need | WordStream">
            <a:extLst>
              <a:ext uri="{FF2B5EF4-FFF2-40B4-BE49-F238E27FC236}">
                <a16:creationId xmlns:a16="http://schemas.microsoft.com/office/drawing/2014/main" id="{616C7DF3-DE5C-4C3C-9931-791C75B4FB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5466" y="2337461"/>
            <a:ext cx="10241067" cy="4019094"/>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08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768</Words>
  <Application>Microsoft Office PowerPoint</Application>
  <PresentationFormat>Widescreen</PresentationFormat>
  <Paragraphs>84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2</vt:lpstr>
      <vt:lpstr>Quotable</vt:lpstr>
      <vt:lpstr>Search Engine Marketing</vt:lpstr>
      <vt:lpstr>Search Engine Marketing</vt:lpstr>
      <vt:lpstr>Search Engine Results Pages (SERP)</vt:lpstr>
      <vt:lpstr>Pay-Per-Click (PPC)</vt:lpstr>
      <vt:lpstr>SEM Platforms</vt:lpstr>
      <vt:lpstr>Types of SEM Keywords</vt:lpstr>
      <vt:lpstr>PowerPoint Presentation</vt:lpstr>
      <vt:lpstr>SEM Targeting</vt:lpstr>
      <vt:lpstr>SEM Account Structure</vt:lpstr>
      <vt:lpstr>SEM Ad Auction</vt:lpstr>
      <vt:lpstr>How does Google determine which ad is shown where?</vt:lpstr>
      <vt:lpstr>CPC Calculated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Marketing</dc:title>
  <dc:creator>JATIN KOCHHAR</dc:creator>
  <cp:lastModifiedBy>JATIN KOCHHAR</cp:lastModifiedBy>
  <cp:revision>4</cp:revision>
  <dcterms:created xsi:type="dcterms:W3CDTF">2020-08-28T09:27:53Z</dcterms:created>
  <dcterms:modified xsi:type="dcterms:W3CDTF">2020-08-28T09:35:50Z</dcterms:modified>
</cp:coreProperties>
</file>