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8"/>
  </p:notesMasterIdLst>
  <p:sldIdLst>
    <p:sldId id="256" r:id="rId2"/>
    <p:sldId id="257" r:id="rId3"/>
    <p:sldId id="258" r:id="rId4"/>
    <p:sldId id="259" r:id="rId5"/>
    <p:sldId id="261" r:id="rId6"/>
    <p:sldId id="274" r:id="rId7"/>
    <p:sldId id="263" r:id="rId8"/>
    <p:sldId id="264" r:id="rId9"/>
    <p:sldId id="265" r:id="rId10"/>
    <p:sldId id="266" r:id="rId11"/>
    <p:sldId id="267" r:id="rId12"/>
    <p:sldId id="268" r:id="rId13"/>
    <p:sldId id="269" r:id="rId14"/>
    <p:sldId id="270" r:id="rId15"/>
    <p:sldId id="271" r:id="rId16"/>
    <p:sldId id="272" r:id="rId17"/>
    <p:sldId id="273" r:id="rId18"/>
    <p:sldId id="275" r:id="rId19"/>
    <p:sldId id="276" r:id="rId20"/>
    <p:sldId id="277" r:id="rId21"/>
    <p:sldId id="281" r:id="rId22"/>
    <p:sldId id="278" r:id="rId23"/>
    <p:sldId id="282" r:id="rId24"/>
    <p:sldId id="283" r:id="rId25"/>
    <p:sldId id="280" r:id="rId26"/>
    <p:sldId id="26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1250" autoAdjust="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18A5F8-E5A0-4CC3-A32B-6401BC7099C0}" type="doc">
      <dgm:prSet loTypeId="urn:microsoft.com/office/officeart/2005/8/layout/vProcess5" loCatId="process" qsTypeId="urn:microsoft.com/office/officeart/2005/8/quickstyle/simple4" qsCatId="simple" csTypeId="urn:microsoft.com/office/officeart/2005/8/colors/colorful1" csCatId="colorful"/>
      <dgm:spPr/>
      <dgm:t>
        <a:bodyPr/>
        <a:lstStyle/>
        <a:p>
          <a:endParaRPr lang="en-US"/>
        </a:p>
      </dgm:t>
    </dgm:pt>
    <dgm:pt modelId="{29EEE1AC-79DA-402C-8265-3F8A642631A4}">
      <dgm:prSet/>
      <dgm:spPr/>
      <dgm:t>
        <a:bodyPr/>
        <a:lstStyle/>
        <a:p>
          <a:r>
            <a:rPr lang="en-US" b="1"/>
            <a:t>Maslow's hierarchy </a:t>
          </a:r>
          <a:r>
            <a:rPr lang="en-US"/>
            <a:t>of needs is a motivational theory in psychology comprising a five-tier model of human needs, often depicted as hierarchical levels within a pyramid.</a:t>
          </a:r>
        </a:p>
      </dgm:t>
    </dgm:pt>
    <dgm:pt modelId="{B90290C5-E6DE-488A-9EB5-4FEBA9218E47}" type="parTrans" cxnId="{218576BA-1D56-48F8-96AF-0D3D268914CE}">
      <dgm:prSet/>
      <dgm:spPr/>
      <dgm:t>
        <a:bodyPr/>
        <a:lstStyle/>
        <a:p>
          <a:endParaRPr lang="en-US"/>
        </a:p>
      </dgm:t>
    </dgm:pt>
    <dgm:pt modelId="{76E4EC73-A0EF-40FD-87A3-F961C01DEA8A}" type="sibTrans" cxnId="{218576BA-1D56-48F8-96AF-0D3D268914CE}">
      <dgm:prSet/>
      <dgm:spPr/>
      <dgm:t>
        <a:bodyPr/>
        <a:lstStyle/>
        <a:p>
          <a:endParaRPr lang="en-US"/>
        </a:p>
      </dgm:t>
    </dgm:pt>
    <dgm:pt modelId="{3C1768E8-944B-40BA-87E2-6658EE501978}">
      <dgm:prSet/>
      <dgm:spPr/>
      <dgm:t>
        <a:bodyPr/>
        <a:lstStyle/>
        <a:p>
          <a:r>
            <a:rPr lang="en-US"/>
            <a:t>From the bottom of the hierarchy upwards, the needs are: physiological, safety, love and belonging, esteem, and self-actualization.</a:t>
          </a:r>
        </a:p>
      </dgm:t>
    </dgm:pt>
    <dgm:pt modelId="{77442B9E-D7A6-4253-A49A-C1DADE315E01}" type="parTrans" cxnId="{6FDA177A-78B4-4DE7-B7A5-34F3D3F7BAF1}">
      <dgm:prSet/>
      <dgm:spPr/>
      <dgm:t>
        <a:bodyPr/>
        <a:lstStyle/>
        <a:p>
          <a:endParaRPr lang="en-US"/>
        </a:p>
      </dgm:t>
    </dgm:pt>
    <dgm:pt modelId="{741A09D7-C4B3-4402-B461-AFE0498A0371}" type="sibTrans" cxnId="{6FDA177A-78B4-4DE7-B7A5-34F3D3F7BAF1}">
      <dgm:prSet/>
      <dgm:spPr/>
      <dgm:t>
        <a:bodyPr/>
        <a:lstStyle/>
        <a:p>
          <a:endParaRPr lang="en-US"/>
        </a:p>
      </dgm:t>
    </dgm:pt>
    <dgm:pt modelId="{2106EB5D-8E89-4328-A05B-DD42C74D0F5C}" type="pres">
      <dgm:prSet presAssocID="{E218A5F8-E5A0-4CC3-A32B-6401BC7099C0}" presName="outerComposite" presStyleCnt="0">
        <dgm:presLayoutVars>
          <dgm:chMax val="5"/>
          <dgm:dir/>
          <dgm:resizeHandles val="exact"/>
        </dgm:presLayoutVars>
      </dgm:prSet>
      <dgm:spPr/>
    </dgm:pt>
    <dgm:pt modelId="{92DDB7F2-EB87-4F78-9A39-DC502CCFE79C}" type="pres">
      <dgm:prSet presAssocID="{E218A5F8-E5A0-4CC3-A32B-6401BC7099C0}" presName="dummyMaxCanvas" presStyleCnt="0">
        <dgm:presLayoutVars/>
      </dgm:prSet>
      <dgm:spPr/>
    </dgm:pt>
    <dgm:pt modelId="{1C7F56CD-3482-4030-B642-43387334E742}" type="pres">
      <dgm:prSet presAssocID="{E218A5F8-E5A0-4CC3-A32B-6401BC7099C0}" presName="TwoNodes_1" presStyleLbl="node1" presStyleIdx="0" presStyleCnt="2">
        <dgm:presLayoutVars>
          <dgm:bulletEnabled val="1"/>
        </dgm:presLayoutVars>
      </dgm:prSet>
      <dgm:spPr/>
    </dgm:pt>
    <dgm:pt modelId="{067BD5B9-9EF1-419B-8541-8F188A314010}" type="pres">
      <dgm:prSet presAssocID="{E218A5F8-E5A0-4CC3-A32B-6401BC7099C0}" presName="TwoNodes_2" presStyleLbl="node1" presStyleIdx="1" presStyleCnt="2">
        <dgm:presLayoutVars>
          <dgm:bulletEnabled val="1"/>
        </dgm:presLayoutVars>
      </dgm:prSet>
      <dgm:spPr/>
    </dgm:pt>
    <dgm:pt modelId="{F26F05D1-1842-43A5-8F95-87F7EF6C28E6}" type="pres">
      <dgm:prSet presAssocID="{E218A5F8-E5A0-4CC3-A32B-6401BC7099C0}" presName="TwoConn_1-2" presStyleLbl="fgAccFollowNode1" presStyleIdx="0" presStyleCnt="1">
        <dgm:presLayoutVars>
          <dgm:bulletEnabled val="1"/>
        </dgm:presLayoutVars>
      </dgm:prSet>
      <dgm:spPr/>
    </dgm:pt>
    <dgm:pt modelId="{C52499F6-807D-4B29-A2C3-9022669FB335}" type="pres">
      <dgm:prSet presAssocID="{E218A5F8-E5A0-4CC3-A32B-6401BC7099C0}" presName="TwoNodes_1_text" presStyleLbl="node1" presStyleIdx="1" presStyleCnt="2">
        <dgm:presLayoutVars>
          <dgm:bulletEnabled val="1"/>
        </dgm:presLayoutVars>
      </dgm:prSet>
      <dgm:spPr/>
    </dgm:pt>
    <dgm:pt modelId="{B24D7BBA-EE3A-430C-A3E0-F797863D44D2}" type="pres">
      <dgm:prSet presAssocID="{E218A5F8-E5A0-4CC3-A32B-6401BC7099C0}" presName="TwoNodes_2_text" presStyleLbl="node1" presStyleIdx="1" presStyleCnt="2">
        <dgm:presLayoutVars>
          <dgm:bulletEnabled val="1"/>
        </dgm:presLayoutVars>
      </dgm:prSet>
      <dgm:spPr/>
    </dgm:pt>
  </dgm:ptLst>
  <dgm:cxnLst>
    <dgm:cxn modelId="{38D82A12-F3A0-44D7-97CB-FAA95B262E19}" type="presOf" srcId="{3C1768E8-944B-40BA-87E2-6658EE501978}" destId="{B24D7BBA-EE3A-430C-A3E0-F797863D44D2}" srcOrd="1" destOrd="0" presId="urn:microsoft.com/office/officeart/2005/8/layout/vProcess5"/>
    <dgm:cxn modelId="{6FDA177A-78B4-4DE7-B7A5-34F3D3F7BAF1}" srcId="{E218A5F8-E5A0-4CC3-A32B-6401BC7099C0}" destId="{3C1768E8-944B-40BA-87E2-6658EE501978}" srcOrd="1" destOrd="0" parTransId="{77442B9E-D7A6-4253-A49A-C1DADE315E01}" sibTransId="{741A09D7-C4B3-4402-B461-AFE0498A0371}"/>
    <dgm:cxn modelId="{DA9A309F-AFDC-48FB-A9D4-0F7DC2A81CCC}" type="presOf" srcId="{29EEE1AC-79DA-402C-8265-3F8A642631A4}" destId="{C52499F6-807D-4B29-A2C3-9022669FB335}" srcOrd="1" destOrd="0" presId="urn:microsoft.com/office/officeart/2005/8/layout/vProcess5"/>
    <dgm:cxn modelId="{218576BA-1D56-48F8-96AF-0D3D268914CE}" srcId="{E218A5F8-E5A0-4CC3-A32B-6401BC7099C0}" destId="{29EEE1AC-79DA-402C-8265-3F8A642631A4}" srcOrd="0" destOrd="0" parTransId="{B90290C5-E6DE-488A-9EB5-4FEBA9218E47}" sibTransId="{76E4EC73-A0EF-40FD-87A3-F961C01DEA8A}"/>
    <dgm:cxn modelId="{2A23ABBE-E58F-4701-A533-4AE9EF1852D5}" type="presOf" srcId="{3C1768E8-944B-40BA-87E2-6658EE501978}" destId="{067BD5B9-9EF1-419B-8541-8F188A314010}" srcOrd="0" destOrd="0" presId="urn:microsoft.com/office/officeart/2005/8/layout/vProcess5"/>
    <dgm:cxn modelId="{54AAD0CA-8A64-49BC-822A-8F22A6C7C1CA}" type="presOf" srcId="{29EEE1AC-79DA-402C-8265-3F8A642631A4}" destId="{1C7F56CD-3482-4030-B642-43387334E742}" srcOrd="0" destOrd="0" presId="urn:microsoft.com/office/officeart/2005/8/layout/vProcess5"/>
    <dgm:cxn modelId="{51D74AD2-2D19-4016-9E1C-22C4AA4B3A79}" type="presOf" srcId="{E218A5F8-E5A0-4CC3-A32B-6401BC7099C0}" destId="{2106EB5D-8E89-4328-A05B-DD42C74D0F5C}" srcOrd="0" destOrd="0" presId="urn:microsoft.com/office/officeart/2005/8/layout/vProcess5"/>
    <dgm:cxn modelId="{3D8477F9-E447-453A-831C-220227BE9D93}" type="presOf" srcId="{76E4EC73-A0EF-40FD-87A3-F961C01DEA8A}" destId="{F26F05D1-1842-43A5-8F95-87F7EF6C28E6}" srcOrd="0" destOrd="0" presId="urn:microsoft.com/office/officeart/2005/8/layout/vProcess5"/>
    <dgm:cxn modelId="{5377F23D-5C26-4566-85AD-435FE34BEA25}" type="presParOf" srcId="{2106EB5D-8E89-4328-A05B-DD42C74D0F5C}" destId="{92DDB7F2-EB87-4F78-9A39-DC502CCFE79C}" srcOrd="0" destOrd="0" presId="urn:microsoft.com/office/officeart/2005/8/layout/vProcess5"/>
    <dgm:cxn modelId="{30873F4C-6F2E-48A2-96B5-2DBB107C738E}" type="presParOf" srcId="{2106EB5D-8E89-4328-A05B-DD42C74D0F5C}" destId="{1C7F56CD-3482-4030-B642-43387334E742}" srcOrd="1" destOrd="0" presId="urn:microsoft.com/office/officeart/2005/8/layout/vProcess5"/>
    <dgm:cxn modelId="{10A301F8-C06F-44AA-B0E7-C63F08755625}" type="presParOf" srcId="{2106EB5D-8E89-4328-A05B-DD42C74D0F5C}" destId="{067BD5B9-9EF1-419B-8541-8F188A314010}" srcOrd="2" destOrd="0" presId="urn:microsoft.com/office/officeart/2005/8/layout/vProcess5"/>
    <dgm:cxn modelId="{F88F864A-AC4B-40BF-849D-15A9655F51C3}" type="presParOf" srcId="{2106EB5D-8E89-4328-A05B-DD42C74D0F5C}" destId="{F26F05D1-1842-43A5-8F95-87F7EF6C28E6}" srcOrd="3" destOrd="0" presId="urn:microsoft.com/office/officeart/2005/8/layout/vProcess5"/>
    <dgm:cxn modelId="{DCD72C27-5A5B-4D30-B6E7-8FAA021ADD2E}" type="presParOf" srcId="{2106EB5D-8E89-4328-A05B-DD42C74D0F5C}" destId="{C52499F6-807D-4B29-A2C3-9022669FB335}" srcOrd="4" destOrd="0" presId="urn:microsoft.com/office/officeart/2005/8/layout/vProcess5"/>
    <dgm:cxn modelId="{F509C335-0653-4917-81F2-212E1305FBE9}" type="presParOf" srcId="{2106EB5D-8E89-4328-A05B-DD42C74D0F5C}" destId="{B24D7BBA-EE3A-430C-A3E0-F797863D44D2}"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99D6E8-1A03-4386-8863-26CF0E1D2D38}" type="doc">
      <dgm:prSet loTypeId="urn:microsoft.com/office/officeart/2005/8/layout/cycle2" loCatId="cycle" qsTypeId="urn:microsoft.com/office/officeart/2005/8/quickstyle/simple1" qsCatId="simple" csTypeId="urn:microsoft.com/office/officeart/2005/8/colors/colorful1" csCatId="colorful" phldr="1"/>
      <dgm:spPr/>
      <dgm:t>
        <a:bodyPr/>
        <a:lstStyle/>
        <a:p>
          <a:endParaRPr lang="en-US"/>
        </a:p>
      </dgm:t>
    </dgm:pt>
    <dgm:pt modelId="{BE0676CD-EBC3-4611-9FAD-4F33534C413D}">
      <dgm:prSet phldrT="[Text]" custT="1"/>
      <dgm:spPr/>
      <dgm:t>
        <a:bodyPr/>
        <a:lstStyle/>
        <a:p>
          <a:r>
            <a:rPr lang="en-US" sz="1800" dirty="0"/>
            <a:t>Title Tag</a:t>
          </a:r>
        </a:p>
      </dgm:t>
    </dgm:pt>
    <dgm:pt modelId="{0942F56C-89E4-455E-A787-99C397DF264D}" type="parTrans" cxnId="{12EAE5D9-66CF-4FC9-8A79-8768E3F69DE9}">
      <dgm:prSet/>
      <dgm:spPr/>
      <dgm:t>
        <a:bodyPr/>
        <a:lstStyle/>
        <a:p>
          <a:endParaRPr lang="en-US"/>
        </a:p>
      </dgm:t>
    </dgm:pt>
    <dgm:pt modelId="{142630FB-1AE5-40F6-BC8E-41B94DAEDC3E}" type="sibTrans" cxnId="{12EAE5D9-66CF-4FC9-8A79-8768E3F69DE9}">
      <dgm:prSet/>
      <dgm:spPr/>
      <dgm:t>
        <a:bodyPr/>
        <a:lstStyle/>
        <a:p>
          <a:endParaRPr lang="en-US"/>
        </a:p>
      </dgm:t>
    </dgm:pt>
    <dgm:pt modelId="{6DC3E4F6-7A88-43CD-9DC3-7EFCCD50FC4E}">
      <dgm:prSet phldrT="[Text]" custT="1"/>
      <dgm:spPr/>
      <dgm:t>
        <a:bodyPr/>
        <a:lstStyle/>
        <a:p>
          <a:r>
            <a:rPr lang="en-US" sz="1800" dirty="0"/>
            <a:t>Meta Description</a:t>
          </a:r>
        </a:p>
      </dgm:t>
    </dgm:pt>
    <dgm:pt modelId="{27F140B7-800A-478C-933C-3298BDDCE03E}" type="parTrans" cxnId="{5AF68F08-5ECA-4B2B-B2D0-F82C7D71A8BD}">
      <dgm:prSet/>
      <dgm:spPr/>
      <dgm:t>
        <a:bodyPr/>
        <a:lstStyle/>
        <a:p>
          <a:endParaRPr lang="en-US"/>
        </a:p>
      </dgm:t>
    </dgm:pt>
    <dgm:pt modelId="{B401FC2F-E372-4C88-AE2A-C9E2341AE066}" type="sibTrans" cxnId="{5AF68F08-5ECA-4B2B-B2D0-F82C7D71A8BD}">
      <dgm:prSet/>
      <dgm:spPr>
        <a:solidFill>
          <a:srgbClr val="FFC000"/>
        </a:solidFill>
      </dgm:spPr>
      <dgm:t>
        <a:bodyPr/>
        <a:lstStyle/>
        <a:p>
          <a:endParaRPr lang="en-US"/>
        </a:p>
      </dgm:t>
    </dgm:pt>
    <dgm:pt modelId="{6106EE0D-C922-42F3-9EDB-46A3D8069707}">
      <dgm:prSet phldrT="[Text]" custT="1"/>
      <dgm:spPr/>
      <dgm:t>
        <a:bodyPr/>
        <a:lstStyle/>
        <a:p>
          <a:r>
            <a:rPr lang="en-US" sz="1800" dirty="0"/>
            <a:t>Sub-Heading</a:t>
          </a:r>
        </a:p>
      </dgm:t>
    </dgm:pt>
    <dgm:pt modelId="{9018690D-8D6D-4C3B-99BB-27DCB6F86EB4}" type="parTrans" cxnId="{A22F6174-20A6-49D8-8D36-1074F636822B}">
      <dgm:prSet/>
      <dgm:spPr/>
      <dgm:t>
        <a:bodyPr/>
        <a:lstStyle/>
        <a:p>
          <a:endParaRPr lang="en-US"/>
        </a:p>
      </dgm:t>
    </dgm:pt>
    <dgm:pt modelId="{02DE19F2-962A-428F-9D07-5DDB39005ED3}" type="sibTrans" cxnId="{A22F6174-20A6-49D8-8D36-1074F636822B}">
      <dgm:prSet/>
      <dgm:spPr/>
      <dgm:t>
        <a:bodyPr/>
        <a:lstStyle/>
        <a:p>
          <a:endParaRPr lang="en-US"/>
        </a:p>
      </dgm:t>
    </dgm:pt>
    <dgm:pt modelId="{9A621EDB-A4A5-4F4F-A624-9D1C23EF193F}">
      <dgm:prSet phldrT="[Text]" custT="1"/>
      <dgm:spPr/>
      <dgm:t>
        <a:bodyPr/>
        <a:lstStyle/>
        <a:p>
          <a:r>
            <a:rPr lang="en-US" sz="1800" dirty="0"/>
            <a:t>Internal Links</a:t>
          </a:r>
        </a:p>
      </dgm:t>
    </dgm:pt>
    <dgm:pt modelId="{2FE3ADFB-A623-4CE2-A261-804F8966878C}" type="parTrans" cxnId="{31C75C39-4130-4B08-A515-3591FDD7D385}">
      <dgm:prSet/>
      <dgm:spPr/>
      <dgm:t>
        <a:bodyPr/>
        <a:lstStyle/>
        <a:p>
          <a:endParaRPr lang="en-US"/>
        </a:p>
      </dgm:t>
    </dgm:pt>
    <dgm:pt modelId="{A1E49E01-0D82-4460-923C-200186C2AB7A}" type="sibTrans" cxnId="{31C75C39-4130-4B08-A515-3591FDD7D385}">
      <dgm:prSet/>
      <dgm:spPr/>
      <dgm:t>
        <a:bodyPr/>
        <a:lstStyle/>
        <a:p>
          <a:endParaRPr lang="en-US"/>
        </a:p>
      </dgm:t>
    </dgm:pt>
    <dgm:pt modelId="{B4134318-1242-4B78-B6CA-D1354DF7B155}">
      <dgm:prSet phldrT="[Text]" custT="1"/>
      <dgm:spPr/>
      <dgm:t>
        <a:bodyPr/>
        <a:lstStyle/>
        <a:p>
          <a:r>
            <a:rPr lang="en-US" sz="1800" dirty="0"/>
            <a:t>Image Name and ALT Tags</a:t>
          </a:r>
        </a:p>
      </dgm:t>
    </dgm:pt>
    <dgm:pt modelId="{E33FDA29-09D9-4B01-B9EC-6CABEC3393A5}" type="parTrans" cxnId="{80B1C072-4645-4F07-875A-D05B411ED903}">
      <dgm:prSet/>
      <dgm:spPr/>
      <dgm:t>
        <a:bodyPr/>
        <a:lstStyle/>
        <a:p>
          <a:endParaRPr lang="en-US"/>
        </a:p>
      </dgm:t>
    </dgm:pt>
    <dgm:pt modelId="{FABCCC53-07B1-412F-88CC-E8D80BABEF73}" type="sibTrans" cxnId="{80B1C072-4645-4F07-875A-D05B411ED903}">
      <dgm:prSet/>
      <dgm:spPr/>
      <dgm:t>
        <a:bodyPr/>
        <a:lstStyle/>
        <a:p>
          <a:endParaRPr lang="en-US"/>
        </a:p>
      </dgm:t>
    </dgm:pt>
    <dgm:pt modelId="{A2E93F6B-C585-4272-A4DB-2ADA7744852D}" type="pres">
      <dgm:prSet presAssocID="{E599D6E8-1A03-4386-8863-26CF0E1D2D38}" presName="cycle" presStyleCnt="0">
        <dgm:presLayoutVars>
          <dgm:dir/>
          <dgm:resizeHandles val="exact"/>
        </dgm:presLayoutVars>
      </dgm:prSet>
      <dgm:spPr/>
    </dgm:pt>
    <dgm:pt modelId="{1DFE9C72-91B4-4DEA-8D2A-71E3D6EFA1EB}" type="pres">
      <dgm:prSet presAssocID="{BE0676CD-EBC3-4611-9FAD-4F33534C413D}" presName="node" presStyleLbl="node1" presStyleIdx="0" presStyleCnt="5">
        <dgm:presLayoutVars>
          <dgm:bulletEnabled val="1"/>
        </dgm:presLayoutVars>
      </dgm:prSet>
      <dgm:spPr/>
    </dgm:pt>
    <dgm:pt modelId="{CF63364A-EEC7-4F83-B6B8-872D399D117D}" type="pres">
      <dgm:prSet presAssocID="{142630FB-1AE5-40F6-BC8E-41B94DAEDC3E}" presName="sibTrans" presStyleLbl="sibTrans2D1" presStyleIdx="0" presStyleCnt="5"/>
      <dgm:spPr/>
    </dgm:pt>
    <dgm:pt modelId="{4E41A912-7B8B-4759-8180-124861E9855E}" type="pres">
      <dgm:prSet presAssocID="{142630FB-1AE5-40F6-BC8E-41B94DAEDC3E}" presName="connectorText" presStyleLbl="sibTrans2D1" presStyleIdx="0" presStyleCnt="5"/>
      <dgm:spPr/>
    </dgm:pt>
    <dgm:pt modelId="{5DE0665B-9788-4BED-B1E3-381B94468F71}" type="pres">
      <dgm:prSet presAssocID="{6DC3E4F6-7A88-43CD-9DC3-7EFCCD50FC4E}" presName="node" presStyleLbl="node1" presStyleIdx="1" presStyleCnt="5" custScaleX="118934">
        <dgm:presLayoutVars>
          <dgm:bulletEnabled val="1"/>
        </dgm:presLayoutVars>
      </dgm:prSet>
      <dgm:spPr/>
    </dgm:pt>
    <dgm:pt modelId="{136D4F4A-CC8B-49BB-B694-702B3555AA1B}" type="pres">
      <dgm:prSet presAssocID="{B401FC2F-E372-4C88-AE2A-C9E2341AE066}" presName="sibTrans" presStyleLbl="sibTrans2D1" presStyleIdx="1" presStyleCnt="5"/>
      <dgm:spPr/>
    </dgm:pt>
    <dgm:pt modelId="{6A0F6682-A7DA-40CF-8746-9486B542313C}" type="pres">
      <dgm:prSet presAssocID="{B401FC2F-E372-4C88-AE2A-C9E2341AE066}" presName="connectorText" presStyleLbl="sibTrans2D1" presStyleIdx="1" presStyleCnt="5"/>
      <dgm:spPr/>
    </dgm:pt>
    <dgm:pt modelId="{AB79ECD2-A70C-486E-B3A6-50FCC1DB98F4}" type="pres">
      <dgm:prSet presAssocID="{6106EE0D-C922-42F3-9EDB-46A3D8069707}" presName="node" presStyleLbl="node1" presStyleIdx="2" presStyleCnt="5">
        <dgm:presLayoutVars>
          <dgm:bulletEnabled val="1"/>
        </dgm:presLayoutVars>
      </dgm:prSet>
      <dgm:spPr/>
    </dgm:pt>
    <dgm:pt modelId="{5F11B67F-F454-428C-9CE7-D30DFE6B84DD}" type="pres">
      <dgm:prSet presAssocID="{02DE19F2-962A-428F-9D07-5DDB39005ED3}" presName="sibTrans" presStyleLbl="sibTrans2D1" presStyleIdx="2" presStyleCnt="5"/>
      <dgm:spPr/>
    </dgm:pt>
    <dgm:pt modelId="{9D9DC95C-FC7A-4BDD-8E86-6979EAA3F265}" type="pres">
      <dgm:prSet presAssocID="{02DE19F2-962A-428F-9D07-5DDB39005ED3}" presName="connectorText" presStyleLbl="sibTrans2D1" presStyleIdx="2" presStyleCnt="5"/>
      <dgm:spPr/>
    </dgm:pt>
    <dgm:pt modelId="{03979DAC-F4EB-48F0-BFDC-F4F6C4D2BA3E}" type="pres">
      <dgm:prSet presAssocID="{9A621EDB-A4A5-4F4F-A624-9D1C23EF193F}" presName="node" presStyleLbl="node1" presStyleIdx="3" presStyleCnt="5">
        <dgm:presLayoutVars>
          <dgm:bulletEnabled val="1"/>
        </dgm:presLayoutVars>
      </dgm:prSet>
      <dgm:spPr/>
    </dgm:pt>
    <dgm:pt modelId="{B8438CAC-6D0A-406C-B236-0487F16B9072}" type="pres">
      <dgm:prSet presAssocID="{A1E49E01-0D82-4460-923C-200186C2AB7A}" presName="sibTrans" presStyleLbl="sibTrans2D1" presStyleIdx="3" presStyleCnt="5"/>
      <dgm:spPr/>
    </dgm:pt>
    <dgm:pt modelId="{E648B1C4-3B54-4997-A0D3-78ACDF504514}" type="pres">
      <dgm:prSet presAssocID="{A1E49E01-0D82-4460-923C-200186C2AB7A}" presName="connectorText" presStyleLbl="sibTrans2D1" presStyleIdx="3" presStyleCnt="5"/>
      <dgm:spPr/>
    </dgm:pt>
    <dgm:pt modelId="{27238AE5-6BE7-435F-AC38-3F9A09A0FBFA}" type="pres">
      <dgm:prSet presAssocID="{B4134318-1242-4B78-B6CA-D1354DF7B155}" presName="node" presStyleLbl="node1" presStyleIdx="4" presStyleCnt="5">
        <dgm:presLayoutVars>
          <dgm:bulletEnabled val="1"/>
        </dgm:presLayoutVars>
      </dgm:prSet>
      <dgm:spPr/>
    </dgm:pt>
    <dgm:pt modelId="{BF1D4B4E-28F3-4D76-9A62-B418F2C5CD0F}" type="pres">
      <dgm:prSet presAssocID="{FABCCC53-07B1-412F-88CC-E8D80BABEF73}" presName="sibTrans" presStyleLbl="sibTrans2D1" presStyleIdx="4" presStyleCnt="5"/>
      <dgm:spPr/>
    </dgm:pt>
    <dgm:pt modelId="{40164300-DDCE-4FD9-950A-437DE0AFBFFF}" type="pres">
      <dgm:prSet presAssocID="{FABCCC53-07B1-412F-88CC-E8D80BABEF73}" presName="connectorText" presStyleLbl="sibTrans2D1" presStyleIdx="4" presStyleCnt="5"/>
      <dgm:spPr/>
    </dgm:pt>
  </dgm:ptLst>
  <dgm:cxnLst>
    <dgm:cxn modelId="{9C6C6B00-806E-4023-99BF-DBC67FA22FEF}" type="presOf" srcId="{02DE19F2-962A-428F-9D07-5DDB39005ED3}" destId="{9D9DC95C-FC7A-4BDD-8E86-6979EAA3F265}" srcOrd="1" destOrd="0" presId="urn:microsoft.com/office/officeart/2005/8/layout/cycle2"/>
    <dgm:cxn modelId="{5AF68F08-5ECA-4B2B-B2D0-F82C7D71A8BD}" srcId="{E599D6E8-1A03-4386-8863-26CF0E1D2D38}" destId="{6DC3E4F6-7A88-43CD-9DC3-7EFCCD50FC4E}" srcOrd="1" destOrd="0" parTransId="{27F140B7-800A-478C-933C-3298BDDCE03E}" sibTransId="{B401FC2F-E372-4C88-AE2A-C9E2341AE066}"/>
    <dgm:cxn modelId="{222EEC09-DA11-4E76-972F-F0C67A828A1B}" type="presOf" srcId="{02DE19F2-962A-428F-9D07-5DDB39005ED3}" destId="{5F11B67F-F454-428C-9CE7-D30DFE6B84DD}" srcOrd="0" destOrd="0" presId="urn:microsoft.com/office/officeart/2005/8/layout/cycle2"/>
    <dgm:cxn modelId="{5BA6EF2E-69E9-4839-9F49-B2E79D707BA7}" type="presOf" srcId="{6DC3E4F6-7A88-43CD-9DC3-7EFCCD50FC4E}" destId="{5DE0665B-9788-4BED-B1E3-381B94468F71}" srcOrd="0" destOrd="0" presId="urn:microsoft.com/office/officeart/2005/8/layout/cycle2"/>
    <dgm:cxn modelId="{31C75C39-4130-4B08-A515-3591FDD7D385}" srcId="{E599D6E8-1A03-4386-8863-26CF0E1D2D38}" destId="{9A621EDB-A4A5-4F4F-A624-9D1C23EF193F}" srcOrd="3" destOrd="0" parTransId="{2FE3ADFB-A623-4CE2-A261-804F8966878C}" sibTransId="{A1E49E01-0D82-4460-923C-200186C2AB7A}"/>
    <dgm:cxn modelId="{1A286C48-8EA5-4661-AE58-C56AA55CD3DA}" type="presOf" srcId="{6106EE0D-C922-42F3-9EDB-46A3D8069707}" destId="{AB79ECD2-A70C-486E-B3A6-50FCC1DB98F4}" srcOrd="0" destOrd="0" presId="urn:microsoft.com/office/officeart/2005/8/layout/cycle2"/>
    <dgm:cxn modelId="{6F2B7471-CA97-4D5E-BA67-F9EFB2531A7D}" type="presOf" srcId="{142630FB-1AE5-40F6-BC8E-41B94DAEDC3E}" destId="{4E41A912-7B8B-4759-8180-124861E9855E}" srcOrd="1" destOrd="0" presId="urn:microsoft.com/office/officeart/2005/8/layout/cycle2"/>
    <dgm:cxn modelId="{B995BD52-D721-46CC-A57B-60C6BC1C7C2C}" type="presOf" srcId="{B401FC2F-E372-4C88-AE2A-C9E2341AE066}" destId="{6A0F6682-A7DA-40CF-8746-9486B542313C}" srcOrd="1" destOrd="0" presId="urn:microsoft.com/office/officeart/2005/8/layout/cycle2"/>
    <dgm:cxn modelId="{80B1C072-4645-4F07-875A-D05B411ED903}" srcId="{E599D6E8-1A03-4386-8863-26CF0E1D2D38}" destId="{B4134318-1242-4B78-B6CA-D1354DF7B155}" srcOrd="4" destOrd="0" parTransId="{E33FDA29-09D9-4B01-B9EC-6CABEC3393A5}" sibTransId="{FABCCC53-07B1-412F-88CC-E8D80BABEF73}"/>
    <dgm:cxn modelId="{A22F6174-20A6-49D8-8D36-1074F636822B}" srcId="{E599D6E8-1A03-4386-8863-26CF0E1D2D38}" destId="{6106EE0D-C922-42F3-9EDB-46A3D8069707}" srcOrd="2" destOrd="0" parTransId="{9018690D-8D6D-4C3B-99BB-27DCB6F86EB4}" sibTransId="{02DE19F2-962A-428F-9D07-5DDB39005ED3}"/>
    <dgm:cxn modelId="{976DD97A-AF38-4E33-9236-33D2C24F4D7B}" type="presOf" srcId="{FABCCC53-07B1-412F-88CC-E8D80BABEF73}" destId="{40164300-DDCE-4FD9-950A-437DE0AFBFFF}" srcOrd="1" destOrd="0" presId="urn:microsoft.com/office/officeart/2005/8/layout/cycle2"/>
    <dgm:cxn modelId="{896A3180-1094-4C25-9FFE-3A86E190200D}" type="presOf" srcId="{B401FC2F-E372-4C88-AE2A-C9E2341AE066}" destId="{136D4F4A-CC8B-49BB-B694-702B3555AA1B}" srcOrd="0" destOrd="0" presId="urn:microsoft.com/office/officeart/2005/8/layout/cycle2"/>
    <dgm:cxn modelId="{B3BA108C-F713-4DAF-8AD9-00F14DE19AC5}" type="presOf" srcId="{A1E49E01-0D82-4460-923C-200186C2AB7A}" destId="{E648B1C4-3B54-4997-A0D3-78ACDF504514}" srcOrd="1" destOrd="0" presId="urn:microsoft.com/office/officeart/2005/8/layout/cycle2"/>
    <dgm:cxn modelId="{2917E68C-C72D-4DA2-B5D6-48827A3226CA}" type="presOf" srcId="{142630FB-1AE5-40F6-BC8E-41B94DAEDC3E}" destId="{CF63364A-EEC7-4F83-B6B8-872D399D117D}" srcOrd="0" destOrd="0" presId="urn:microsoft.com/office/officeart/2005/8/layout/cycle2"/>
    <dgm:cxn modelId="{6C7BB993-7C55-4A07-979A-9B8DC05B4E38}" type="presOf" srcId="{BE0676CD-EBC3-4611-9FAD-4F33534C413D}" destId="{1DFE9C72-91B4-4DEA-8D2A-71E3D6EFA1EB}" srcOrd="0" destOrd="0" presId="urn:microsoft.com/office/officeart/2005/8/layout/cycle2"/>
    <dgm:cxn modelId="{B7E3D7A2-6DDD-49B0-B31D-815133AAB0FD}" type="presOf" srcId="{9A621EDB-A4A5-4F4F-A624-9D1C23EF193F}" destId="{03979DAC-F4EB-48F0-BFDC-F4F6C4D2BA3E}" srcOrd="0" destOrd="0" presId="urn:microsoft.com/office/officeart/2005/8/layout/cycle2"/>
    <dgm:cxn modelId="{2DE9DDA8-0E42-419D-B645-5456D946A469}" type="presOf" srcId="{E599D6E8-1A03-4386-8863-26CF0E1D2D38}" destId="{A2E93F6B-C585-4272-A4DB-2ADA7744852D}" srcOrd="0" destOrd="0" presId="urn:microsoft.com/office/officeart/2005/8/layout/cycle2"/>
    <dgm:cxn modelId="{A582D2B2-BA71-4FC6-B595-BEBBF4987C0D}" type="presOf" srcId="{B4134318-1242-4B78-B6CA-D1354DF7B155}" destId="{27238AE5-6BE7-435F-AC38-3F9A09A0FBFA}" srcOrd="0" destOrd="0" presId="urn:microsoft.com/office/officeart/2005/8/layout/cycle2"/>
    <dgm:cxn modelId="{12EAE5D9-66CF-4FC9-8A79-8768E3F69DE9}" srcId="{E599D6E8-1A03-4386-8863-26CF0E1D2D38}" destId="{BE0676CD-EBC3-4611-9FAD-4F33534C413D}" srcOrd="0" destOrd="0" parTransId="{0942F56C-89E4-455E-A787-99C397DF264D}" sibTransId="{142630FB-1AE5-40F6-BC8E-41B94DAEDC3E}"/>
    <dgm:cxn modelId="{B1E6DAE7-9B63-4791-89BA-D73C5427D04F}" type="presOf" srcId="{A1E49E01-0D82-4460-923C-200186C2AB7A}" destId="{B8438CAC-6D0A-406C-B236-0487F16B9072}" srcOrd="0" destOrd="0" presId="urn:microsoft.com/office/officeart/2005/8/layout/cycle2"/>
    <dgm:cxn modelId="{9BD43BF3-98FB-4964-8A15-D3A03F1E81E6}" type="presOf" srcId="{FABCCC53-07B1-412F-88CC-E8D80BABEF73}" destId="{BF1D4B4E-28F3-4D76-9A62-B418F2C5CD0F}" srcOrd="0" destOrd="0" presId="urn:microsoft.com/office/officeart/2005/8/layout/cycle2"/>
    <dgm:cxn modelId="{61C48C50-8B6D-479B-AD0D-0D8B8BB6A8AE}" type="presParOf" srcId="{A2E93F6B-C585-4272-A4DB-2ADA7744852D}" destId="{1DFE9C72-91B4-4DEA-8D2A-71E3D6EFA1EB}" srcOrd="0" destOrd="0" presId="urn:microsoft.com/office/officeart/2005/8/layout/cycle2"/>
    <dgm:cxn modelId="{A7032AA2-AE48-43ED-80C8-0367DC3BA4DA}" type="presParOf" srcId="{A2E93F6B-C585-4272-A4DB-2ADA7744852D}" destId="{CF63364A-EEC7-4F83-B6B8-872D399D117D}" srcOrd="1" destOrd="0" presId="urn:microsoft.com/office/officeart/2005/8/layout/cycle2"/>
    <dgm:cxn modelId="{9F02915E-8850-4379-B4DD-5D0AE5F52F16}" type="presParOf" srcId="{CF63364A-EEC7-4F83-B6B8-872D399D117D}" destId="{4E41A912-7B8B-4759-8180-124861E9855E}" srcOrd="0" destOrd="0" presId="urn:microsoft.com/office/officeart/2005/8/layout/cycle2"/>
    <dgm:cxn modelId="{9A075050-BC8C-46E9-AD05-529DD0EADE9F}" type="presParOf" srcId="{A2E93F6B-C585-4272-A4DB-2ADA7744852D}" destId="{5DE0665B-9788-4BED-B1E3-381B94468F71}" srcOrd="2" destOrd="0" presId="urn:microsoft.com/office/officeart/2005/8/layout/cycle2"/>
    <dgm:cxn modelId="{7E4A6D37-8568-4CFF-8676-3E1D083D2D3E}" type="presParOf" srcId="{A2E93F6B-C585-4272-A4DB-2ADA7744852D}" destId="{136D4F4A-CC8B-49BB-B694-702B3555AA1B}" srcOrd="3" destOrd="0" presId="urn:microsoft.com/office/officeart/2005/8/layout/cycle2"/>
    <dgm:cxn modelId="{D0D226D2-07F7-46A8-8B69-C9D98CC52C1F}" type="presParOf" srcId="{136D4F4A-CC8B-49BB-B694-702B3555AA1B}" destId="{6A0F6682-A7DA-40CF-8746-9486B542313C}" srcOrd="0" destOrd="0" presId="urn:microsoft.com/office/officeart/2005/8/layout/cycle2"/>
    <dgm:cxn modelId="{52817F6F-6CF9-4715-835D-4404C06006B2}" type="presParOf" srcId="{A2E93F6B-C585-4272-A4DB-2ADA7744852D}" destId="{AB79ECD2-A70C-486E-B3A6-50FCC1DB98F4}" srcOrd="4" destOrd="0" presId="urn:microsoft.com/office/officeart/2005/8/layout/cycle2"/>
    <dgm:cxn modelId="{DCF2A238-6EF8-4146-9565-4ACABC77E2A5}" type="presParOf" srcId="{A2E93F6B-C585-4272-A4DB-2ADA7744852D}" destId="{5F11B67F-F454-428C-9CE7-D30DFE6B84DD}" srcOrd="5" destOrd="0" presId="urn:microsoft.com/office/officeart/2005/8/layout/cycle2"/>
    <dgm:cxn modelId="{325DF2F6-E029-40FB-8A2D-DA63CF872D50}" type="presParOf" srcId="{5F11B67F-F454-428C-9CE7-D30DFE6B84DD}" destId="{9D9DC95C-FC7A-4BDD-8E86-6979EAA3F265}" srcOrd="0" destOrd="0" presId="urn:microsoft.com/office/officeart/2005/8/layout/cycle2"/>
    <dgm:cxn modelId="{9B493F5B-2516-4D14-99F8-272035B412AE}" type="presParOf" srcId="{A2E93F6B-C585-4272-A4DB-2ADA7744852D}" destId="{03979DAC-F4EB-48F0-BFDC-F4F6C4D2BA3E}" srcOrd="6" destOrd="0" presId="urn:microsoft.com/office/officeart/2005/8/layout/cycle2"/>
    <dgm:cxn modelId="{FA49299F-C03F-4CC7-A046-C146421FBB90}" type="presParOf" srcId="{A2E93F6B-C585-4272-A4DB-2ADA7744852D}" destId="{B8438CAC-6D0A-406C-B236-0487F16B9072}" srcOrd="7" destOrd="0" presId="urn:microsoft.com/office/officeart/2005/8/layout/cycle2"/>
    <dgm:cxn modelId="{30E605A9-7874-4E54-A6DA-EACABF91F826}" type="presParOf" srcId="{B8438CAC-6D0A-406C-B236-0487F16B9072}" destId="{E648B1C4-3B54-4997-A0D3-78ACDF504514}" srcOrd="0" destOrd="0" presId="urn:microsoft.com/office/officeart/2005/8/layout/cycle2"/>
    <dgm:cxn modelId="{AC0DB56B-269B-4CF8-8434-C81A4C6C7802}" type="presParOf" srcId="{A2E93F6B-C585-4272-A4DB-2ADA7744852D}" destId="{27238AE5-6BE7-435F-AC38-3F9A09A0FBFA}" srcOrd="8" destOrd="0" presId="urn:microsoft.com/office/officeart/2005/8/layout/cycle2"/>
    <dgm:cxn modelId="{7DA60A0F-9AEE-43F6-A8B6-27802FDA2D91}" type="presParOf" srcId="{A2E93F6B-C585-4272-A4DB-2ADA7744852D}" destId="{BF1D4B4E-28F3-4D76-9A62-B418F2C5CD0F}" srcOrd="9" destOrd="0" presId="urn:microsoft.com/office/officeart/2005/8/layout/cycle2"/>
    <dgm:cxn modelId="{05425ED2-A589-46F7-99FA-1E965FFFB197}" type="presParOf" srcId="{BF1D4B4E-28F3-4D76-9A62-B418F2C5CD0F}" destId="{40164300-DDCE-4FD9-950A-437DE0AFBFFF}"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CA95BA9-E1F9-4E7F-AAA6-31E30360821E}" type="doc">
      <dgm:prSet loTypeId="urn:microsoft.com/office/officeart/2005/8/layout/process1" loCatId="process" qsTypeId="urn:microsoft.com/office/officeart/2005/8/quickstyle/simple1" qsCatId="simple" csTypeId="urn:microsoft.com/office/officeart/2005/8/colors/colorful1" csCatId="colorful" phldr="1"/>
      <dgm:spPr/>
    </dgm:pt>
    <dgm:pt modelId="{91BBCCAD-400D-4657-8B54-DC250E22AF98}">
      <dgm:prSet phldrT="[Text]"/>
      <dgm:spPr/>
      <dgm:t>
        <a:bodyPr/>
        <a:lstStyle/>
        <a:p>
          <a:r>
            <a:rPr lang="en-US" dirty="0"/>
            <a:t>Crawl</a:t>
          </a:r>
        </a:p>
      </dgm:t>
    </dgm:pt>
    <dgm:pt modelId="{2828ACF5-553D-40AF-B4D3-E73845B864BD}" type="parTrans" cxnId="{6F6FB400-6130-4688-BC2A-33D81F7D7033}">
      <dgm:prSet/>
      <dgm:spPr/>
      <dgm:t>
        <a:bodyPr/>
        <a:lstStyle/>
        <a:p>
          <a:endParaRPr lang="en-US"/>
        </a:p>
      </dgm:t>
    </dgm:pt>
    <dgm:pt modelId="{A546ECC6-5323-4D2E-A0FB-E98217C060E1}" type="sibTrans" cxnId="{6F6FB400-6130-4688-BC2A-33D81F7D7033}">
      <dgm:prSet/>
      <dgm:spPr/>
      <dgm:t>
        <a:bodyPr/>
        <a:lstStyle/>
        <a:p>
          <a:endParaRPr lang="en-US"/>
        </a:p>
      </dgm:t>
    </dgm:pt>
    <dgm:pt modelId="{EF87D44C-4359-466A-AAE3-6BE4AC3E166B}">
      <dgm:prSet phldrT="[Text]"/>
      <dgm:spPr/>
      <dgm:t>
        <a:bodyPr/>
        <a:lstStyle/>
        <a:p>
          <a:r>
            <a:rPr lang="en-US" dirty="0"/>
            <a:t>Index</a:t>
          </a:r>
        </a:p>
      </dgm:t>
    </dgm:pt>
    <dgm:pt modelId="{5DFC56A1-E54C-46BD-B9AE-1DA373766097}" type="parTrans" cxnId="{23AC463F-1DE0-4361-ACDC-2F955842F411}">
      <dgm:prSet/>
      <dgm:spPr/>
      <dgm:t>
        <a:bodyPr/>
        <a:lstStyle/>
        <a:p>
          <a:endParaRPr lang="en-US"/>
        </a:p>
      </dgm:t>
    </dgm:pt>
    <dgm:pt modelId="{92CAD623-2B37-49BE-9D1A-3D0C2DFE1D71}" type="sibTrans" cxnId="{23AC463F-1DE0-4361-ACDC-2F955842F411}">
      <dgm:prSet/>
      <dgm:spPr/>
      <dgm:t>
        <a:bodyPr/>
        <a:lstStyle/>
        <a:p>
          <a:endParaRPr lang="en-US"/>
        </a:p>
      </dgm:t>
    </dgm:pt>
    <dgm:pt modelId="{C086A5FB-B7B7-4175-8D23-DE406EB52B68}">
      <dgm:prSet phldrT="[Text]"/>
      <dgm:spPr/>
      <dgm:t>
        <a:bodyPr/>
        <a:lstStyle/>
        <a:p>
          <a:r>
            <a:rPr lang="en-US" dirty="0"/>
            <a:t>Rank</a:t>
          </a:r>
        </a:p>
      </dgm:t>
    </dgm:pt>
    <dgm:pt modelId="{B71ABF97-484B-407B-B3CC-274896465D59}" type="parTrans" cxnId="{46233315-12C1-4C6F-807A-B4A2BCB2C6A6}">
      <dgm:prSet/>
      <dgm:spPr/>
      <dgm:t>
        <a:bodyPr/>
        <a:lstStyle/>
        <a:p>
          <a:endParaRPr lang="en-US"/>
        </a:p>
      </dgm:t>
    </dgm:pt>
    <dgm:pt modelId="{BE2B1E98-8260-4B61-82EC-BC738DEB2159}" type="sibTrans" cxnId="{46233315-12C1-4C6F-807A-B4A2BCB2C6A6}">
      <dgm:prSet/>
      <dgm:spPr/>
      <dgm:t>
        <a:bodyPr/>
        <a:lstStyle/>
        <a:p>
          <a:endParaRPr lang="en-US"/>
        </a:p>
      </dgm:t>
    </dgm:pt>
    <dgm:pt modelId="{14442C50-D67D-424D-BF97-A5C57F7C4246}" type="pres">
      <dgm:prSet presAssocID="{0CA95BA9-E1F9-4E7F-AAA6-31E30360821E}" presName="Name0" presStyleCnt="0">
        <dgm:presLayoutVars>
          <dgm:dir/>
          <dgm:resizeHandles val="exact"/>
        </dgm:presLayoutVars>
      </dgm:prSet>
      <dgm:spPr/>
    </dgm:pt>
    <dgm:pt modelId="{615AE77E-CED0-4073-BCA1-91665246DC6F}" type="pres">
      <dgm:prSet presAssocID="{91BBCCAD-400D-4657-8B54-DC250E22AF98}" presName="node" presStyleLbl="node1" presStyleIdx="0" presStyleCnt="3">
        <dgm:presLayoutVars>
          <dgm:bulletEnabled val="1"/>
        </dgm:presLayoutVars>
      </dgm:prSet>
      <dgm:spPr/>
    </dgm:pt>
    <dgm:pt modelId="{442D95AE-7CC1-4730-A7F4-1BAB70DCF025}" type="pres">
      <dgm:prSet presAssocID="{A546ECC6-5323-4D2E-A0FB-E98217C060E1}" presName="sibTrans" presStyleLbl="sibTrans2D1" presStyleIdx="0" presStyleCnt="2"/>
      <dgm:spPr/>
    </dgm:pt>
    <dgm:pt modelId="{0DFA86BA-6F39-4E49-BCD2-18C48954ED0B}" type="pres">
      <dgm:prSet presAssocID="{A546ECC6-5323-4D2E-A0FB-E98217C060E1}" presName="connectorText" presStyleLbl="sibTrans2D1" presStyleIdx="0" presStyleCnt="2"/>
      <dgm:spPr/>
    </dgm:pt>
    <dgm:pt modelId="{D84F1A98-2D30-4ABF-AA1B-DFCF2D636C62}" type="pres">
      <dgm:prSet presAssocID="{EF87D44C-4359-466A-AAE3-6BE4AC3E166B}" presName="node" presStyleLbl="node1" presStyleIdx="1" presStyleCnt="3">
        <dgm:presLayoutVars>
          <dgm:bulletEnabled val="1"/>
        </dgm:presLayoutVars>
      </dgm:prSet>
      <dgm:spPr/>
    </dgm:pt>
    <dgm:pt modelId="{ACBDF69B-6B00-4721-8011-6A571DE702C9}" type="pres">
      <dgm:prSet presAssocID="{92CAD623-2B37-49BE-9D1A-3D0C2DFE1D71}" presName="sibTrans" presStyleLbl="sibTrans2D1" presStyleIdx="1" presStyleCnt="2"/>
      <dgm:spPr/>
    </dgm:pt>
    <dgm:pt modelId="{2AE336C6-2366-4ED9-BE0F-7A095DC13DB3}" type="pres">
      <dgm:prSet presAssocID="{92CAD623-2B37-49BE-9D1A-3D0C2DFE1D71}" presName="connectorText" presStyleLbl="sibTrans2D1" presStyleIdx="1" presStyleCnt="2"/>
      <dgm:spPr/>
    </dgm:pt>
    <dgm:pt modelId="{6F36147D-7369-4A4A-8CA6-2A7C5E935DB3}" type="pres">
      <dgm:prSet presAssocID="{C086A5FB-B7B7-4175-8D23-DE406EB52B68}" presName="node" presStyleLbl="node1" presStyleIdx="2" presStyleCnt="3">
        <dgm:presLayoutVars>
          <dgm:bulletEnabled val="1"/>
        </dgm:presLayoutVars>
      </dgm:prSet>
      <dgm:spPr/>
    </dgm:pt>
  </dgm:ptLst>
  <dgm:cxnLst>
    <dgm:cxn modelId="{6F6FB400-6130-4688-BC2A-33D81F7D7033}" srcId="{0CA95BA9-E1F9-4E7F-AAA6-31E30360821E}" destId="{91BBCCAD-400D-4657-8B54-DC250E22AF98}" srcOrd="0" destOrd="0" parTransId="{2828ACF5-553D-40AF-B4D3-E73845B864BD}" sibTransId="{A546ECC6-5323-4D2E-A0FB-E98217C060E1}"/>
    <dgm:cxn modelId="{46233315-12C1-4C6F-807A-B4A2BCB2C6A6}" srcId="{0CA95BA9-E1F9-4E7F-AAA6-31E30360821E}" destId="{C086A5FB-B7B7-4175-8D23-DE406EB52B68}" srcOrd="2" destOrd="0" parTransId="{B71ABF97-484B-407B-B3CC-274896465D59}" sibTransId="{BE2B1E98-8260-4B61-82EC-BC738DEB2159}"/>
    <dgm:cxn modelId="{974B8517-235B-4C65-87F7-B2D937B68FE5}" type="presOf" srcId="{A546ECC6-5323-4D2E-A0FB-E98217C060E1}" destId="{442D95AE-7CC1-4730-A7F4-1BAB70DCF025}" srcOrd="0" destOrd="0" presId="urn:microsoft.com/office/officeart/2005/8/layout/process1"/>
    <dgm:cxn modelId="{23AC463F-1DE0-4361-ACDC-2F955842F411}" srcId="{0CA95BA9-E1F9-4E7F-AAA6-31E30360821E}" destId="{EF87D44C-4359-466A-AAE3-6BE4AC3E166B}" srcOrd="1" destOrd="0" parTransId="{5DFC56A1-E54C-46BD-B9AE-1DA373766097}" sibTransId="{92CAD623-2B37-49BE-9D1A-3D0C2DFE1D71}"/>
    <dgm:cxn modelId="{553F2162-58BA-4E63-8D5A-EEAA0E55B271}" type="presOf" srcId="{92CAD623-2B37-49BE-9D1A-3D0C2DFE1D71}" destId="{2AE336C6-2366-4ED9-BE0F-7A095DC13DB3}" srcOrd="1" destOrd="0" presId="urn:microsoft.com/office/officeart/2005/8/layout/process1"/>
    <dgm:cxn modelId="{CF0EB04E-880E-4B12-9B09-2408F9989B21}" type="presOf" srcId="{92CAD623-2B37-49BE-9D1A-3D0C2DFE1D71}" destId="{ACBDF69B-6B00-4721-8011-6A571DE702C9}" srcOrd="0" destOrd="0" presId="urn:microsoft.com/office/officeart/2005/8/layout/process1"/>
    <dgm:cxn modelId="{C8B5AB53-3A68-4AEB-B462-BC59ABD7F85D}" type="presOf" srcId="{C086A5FB-B7B7-4175-8D23-DE406EB52B68}" destId="{6F36147D-7369-4A4A-8CA6-2A7C5E935DB3}" srcOrd="0" destOrd="0" presId="urn:microsoft.com/office/officeart/2005/8/layout/process1"/>
    <dgm:cxn modelId="{EB08C27E-87B0-4A71-AD71-087226EE8585}" type="presOf" srcId="{A546ECC6-5323-4D2E-A0FB-E98217C060E1}" destId="{0DFA86BA-6F39-4E49-BCD2-18C48954ED0B}" srcOrd="1" destOrd="0" presId="urn:microsoft.com/office/officeart/2005/8/layout/process1"/>
    <dgm:cxn modelId="{3F6FBAAA-7B4B-4CAF-B887-F2489191AEE3}" type="presOf" srcId="{0CA95BA9-E1F9-4E7F-AAA6-31E30360821E}" destId="{14442C50-D67D-424D-BF97-A5C57F7C4246}" srcOrd="0" destOrd="0" presId="urn:microsoft.com/office/officeart/2005/8/layout/process1"/>
    <dgm:cxn modelId="{94BDB2EC-0ED7-4DA5-89CE-7B2C2835A018}" type="presOf" srcId="{EF87D44C-4359-466A-AAE3-6BE4AC3E166B}" destId="{D84F1A98-2D30-4ABF-AA1B-DFCF2D636C62}" srcOrd="0" destOrd="0" presId="urn:microsoft.com/office/officeart/2005/8/layout/process1"/>
    <dgm:cxn modelId="{9749ADEE-2EF3-45C2-8E1C-A3E18D8AC208}" type="presOf" srcId="{91BBCCAD-400D-4657-8B54-DC250E22AF98}" destId="{615AE77E-CED0-4073-BCA1-91665246DC6F}" srcOrd="0" destOrd="0" presId="urn:microsoft.com/office/officeart/2005/8/layout/process1"/>
    <dgm:cxn modelId="{D1E3C406-0F0A-4D2D-AA99-BCF552C4503F}" type="presParOf" srcId="{14442C50-D67D-424D-BF97-A5C57F7C4246}" destId="{615AE77E-CED0-4073-BCA1-91665246DC6F}" srcOrd="0" destOrd="0" presId="urn:microsoft.com/office/officeart/2005/8/layout/process1"/>
    <dgm:cxn modelId="{53FA5F74-44E0-407A-A6B1-8992E3B7B0A7}" type="presParOf" srcId="{14442C50-D67D-424D-BF97-A5C57F7C4246}" destId="{442D95AE-7CC1-4730-A7F4-1BAB70DCF025}" srcOrd="1" destOrd="0" presId="urn:microsoft.com/office/officeart/2005/8/layout/process1"/>
    <dgm:cxn modelId="{91A5E834-545E-4A6D-BFE8-C1BCC4825691}" type="presParOf" srcId="{442D95AE-7CC1-4730-A7F4-1BAB70DCF025}" destId="{0DFA86BA-6F39-4E49-BCD2-18C48954ED0B}" srcOrd="0" destOrd="0" presId="urn:microsoft.com/office/officeart/2005/8/layout/process1"/>
    <dgm:cxn modelId="{A9AA21CC-AC1B-49C9-B5B5-40832A9DD8FC}" type="presParOf" srcId="{14442C50-D67D-424D-BF97-A5C57F7C4246}" destId="{D84F1A98-2D30-4ABF-AA1B-DFCF2D636C62}" srcOrd="2" destOrd="0" presId="urn:microsoft.com/office/officeart/2005/8/layout/process1"/>
    <dgm:cxn modelId="{147F9C63-56A8-465D-A085-668DBD2923D8}" type="presParOf" srcId="{14442C50-D67D-424D-BF97-A5C57F7C4246}" destId="{ACBDF69B-6B00-4721-8011-6A571DE702C9}" srcOrd="3" destOrd="0" presId="urn:microsoft.com/office/officeart/2005/8/layout/process1"/>
    <dgm:cxn modelId="{D5D581C9-8621-47F3-A84D-7A77582FC91F}" type="presParOf" srcId="{ACBDF69B-6B00-4721-8011-6A571DE702C9}" destId="{2AE336C6-2366-4ED9-BE0F-7A095DC13DB3}" srcOrd="0" destOrd="0" presId="urn:microsoft.com/office/officeart/2005/8/layout/process1"/>
    <dgm:cxn modelId="{99989C5B-167E-4E19-AB44-DD4E5582B5E4}" type="presParOf" srcId="{14442C50-D67D-424D-BF97-A5C57F7C4246}" destId="{6F36147D-7369-4A4A-8CA6-2A7C5E935DB3}"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7F56CD-3482-4030-B642-43387334E742}">
      <dsp:nvSpPr>
        <dsp:cNvPr id="0" name=""/>
        <dsp:cNvSpPr/>
      </dsp:nvSpPr>
      <dsp:spPr>
        <a:xfrm>
          <a:off x="0" y="0"/>
          <a:ext cx="7642446" cy="1633806"/>
        </a:xfrm>
        <a:prstGeom prst="roundRect">
          <a:avLst>
            <a:gd name="adj" fmla="val 10000"/>
          </a:avLst>
        </a:prstGeom>
        <a:gradFill rotWithShape="0">
          <a:gsLst>
            <a:gs pos="0">
              <a:schemeClr val="accent2">
                <a:hueOff val="0"/>
                <a:satOff val="0"/>
                <a:lumOff val="0"/>
                <a:alphaOff val="0"/>
                <a:tint val="98000"/>
                <a:hueMod val="94000"/>
                <a:satMod val="130000"/>
                <a:lumMod val="128000"/>
              </a:schemeClr>
            </a:gs>
            <a:gs pos="100000">
              <a:schemeClr val="accent2">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t>Maslow's hierarchy </a:t>
          </a:r>
          <a:r>
            <a:rPr lang="en-US" sz="2000" kern="1200"/>
            <a:t>of needs is a motivational theory in psychology comprising a five-tier model of human needs, often depicted as hierarchical levels within a pyramid.</a:t>
          </a:r>
        </a:p>
      </dsp:txBody>
      <dsp:txXfrm>
        <a:off x="47853" y="47853"/>
        <a:ext cx="5953780" cy="1538100"/>
      </dsp:txXfrm>
    </dsp:sp>
    <dsp:sp modelId="{067BD5B9-9EF1-419B-8541-8F188A314010}">
      <dsp:nvSpPr>
        <dsp:cNvPr id="0" name=""/>
        <dsp:cNvSpPr/>
      </dsp:nvSpPr>
      <dsp:spPr>
        <a:xfrm>
          <a:off x="1348667" y="1996874"/>
          <a:ext cx="7642446" cy="1633806"/>
        </a:xfrm>
        <a:prstGeom prst="roundRect">
          <a:avLst>
            <a:gd name="adj" fmla="val 10000"/>
          </a:avLst>
        </a:prstGeom>
        <a:gradFill rotWithShape="0">
          <a:gsLst>
            <a:gs pos="0">
              <a:schemeClr val="accent3">
                <a:hueOff val="0"/>
                <a:satOff val="0"/>
                <a:lumOff val="0"/>
                <a:alphaOff val="0"/>
                <a:tint val="98000"/>
                <a:hueMod val="94000"/>
                <a:satMod val="130000"/>
                <a:lumMod val="128000"/>
              </a:schemeClr>
            </a:gs>
            <a:gs pos="100000">
              <a:schemeClr val="accent3">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From the bottom of the hierarchy upwards, the needs are: physiological, safety, love and belonging, esteem, and self-actualization.</a:t>
          </a:r>
        </a:p>
      </dsp:txBody>
      <dsp:txXfrm>
        <a:off x="1396520" y="2044727"/>
        <a:ext cx="5136099" cy="1538100"/>
      </dsp:txXfrm>
    </dsp:sp>
    <dsp:sp modelId="{F26F05D1-1842-43A5-8F95-87F7EF6C28E6}">
      <dsp:nvSpPr>
        <dsp:cNvPr id="0" name=""/>
        <dsp:cNvSpPr/>
      </dsp:nvSpPr>
      <dsp:spPr>
        <a:xfrm>
          <a:off x="6580473" y="1284353"/>
          <a:ext cx="1061973" cy="1061973"/>
        </a:xfrm>
        <a:prstGeom prst="downArrow">
          <a:avLst>
            <a:gd name="adj1" fmla="val 55000"/>
            <a:gd name="adj2" fmla="val 45000"/>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6819417" y="1284353"/>
        <a:ext cx="584085" cy="7991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FE9C72-91B4-4DEA-8D2A-71E3D6EFA1EB}">
      <dsp:nvSpPr>
        <dsp:cNvPr id="0" name=""/>
        <dsp:cNvSpPr/>
      </dsp:nvSpPr>
      <dsp:spPr>
        <a:xfrm>
          <a:off x="3871528" y="1090"/>
          <a:ext cx="1650746" cy="1650746"/>
        </a:xfrm>
        <a:prstGeom prst="ellipse">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Title Tag</a:t>
          </a:r>
        </a:p>
      </dsp:txBody>
      <dsp:txXfrm>
        <a:off x="4113274" y="242836"/>
        <a:ext cx="1167254" cy="1167254"/>
      </dsp:txXfrm>
    </dsp:sp>
    <dsp:sp modelId="{CF63364A-EEC7-4F83-B6B8-872D399D117D}">
      <dsp:nvSpPr>
        <dsp:cNvPr id="0" name=""/>
        <dsp:cNvSpPr/>
      </dsp:nvSpPr>
      <dsp:spPr>
        <a:xfrm rot="2160000">
          <a:off x="5458319" y="1242701"/>
          <a:ext cx="389788" cy="557126"/>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5469485" y="1319759"/>
        <a:ext cx="272852" cy="334276"/>
      </dsp:txXfrm>
    </dsp:sp>
    <dsp:sp modelId="{5DE0665B-9788-4BED-B1E3-381B94468F71}">
      <dsp:nvSpPr>
        <dsp:cNvPr id="0" name=""/>
        <dsp:cNvSpPr/>
      </dsp:nvSpPr>
      <dsp:spPr>
        <a:xfrm>
          <a:off x="5720747" y="1458168"/>
          <a:ext cx="1963298" cy="1650746"/>
        </a:xfrm>
        <a:prstGeom prst="ellipse">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Meta Description</a:t>
          </a:r>
        </a:p>
      </dsp:txBody>
      <dsp:txXfrm>
        <a:off x="6008265" y="1699914"/>
        <a:ext cx="1388262" cy="1167254"/>
      </dsp:txXfrm>
    </dsp:sp>
    <dsp:sp modelId="{136D4F4A-CC8B-49BB-B694-702B3555AA1B}">
      <dsp:nvSpPr>
        <dsp:cNvPr id="0" name=""/>
        <dsp:cNvSpPr/>
      </dsp:nvSpPr>
      <dsp:spPr>
        <a:xfrm rot="6480000">
          <a:off x="6105000" y="3177741"/>
          <a:ext cx="432683" cy="557126"/>
        </a:xfrm>
        <a:prstGeom prst="rightArrow">
          <a:avLst>
            <a:gd name="adj1" fmla="val 60000"/>
            <a:gd name="adj2" fmla="val 50000"/>
          </a:avLst>
        </a:prstGeom>
        <a:solidFill>
          <a:srgbClr val="FFC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rot="10800000">
        <a:off x="6189958" y="3227440"/>
        <a:ext cx="302878" cy="334276"/>
      </dsp:txXfrm>
    </dsp:sp>
    <dsp:sp modelId="{AB79ECD2-A70C-486E-B3A6-50FCC1DB98F4}">
      <dsp:nvSpPr>
        <dsp:cNvPr id="0" name=""/>
        <dsp:cNvSpPr/>
      </dsp:nvSpPr>
      <dsp:spPr>
        <a:xfrm>
          <a:off x="5110992" y="3815768"/>
          <a:ext cx="1650746" cy="1650746"/>
        </a:xfrm>
        <a:prstGeom prst="ellipse">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Sub-Heading</a:t>
          </a:r>
        </a:p>
      </dsp:txBody>
      <dsp:txXfrm>
        <a:off x="5352738" y="4057514"/>
        <a:ext cx="1167254" cy="1167254"/>
      </dsp:txXfrm>
    </dsp:sp>
    <dsp:sp modelId="{5F11B67F-F454-428C-9CE7-D30DFE6B84DD}">
      <dsp:nvSpPr>
        <dsp:cNvPr id="0" name=""/>
        <dsp:cNvSpPr/>
      </dsp:nvSpPr>
      <dsp:spPr>
        <a:xfrm rot="10800000">
          <a:off x="4489856" y="4362578"/>
          <a:ext cx="438936" cy="557126"/>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rot="10800000">
        <a:off x="4621537" y="4474003"/>
        <a:ext cx="307255" cy="334276"/>
      </dsp:txXfrm>
    </dsp:sp>
    <dsp:sp modelId="{03979DAC-F4EB-48F0-BFDC-F4F6C4D2BA3E}">
      <dsp:nvSpPr>
        <dsp:cNvPr id="0" name=""/>
        <dsp:cNvSpPr/>
      </dsp:nvSpPr>
      <dsp:spPr>
        <a:xfrm>
          <a:off x="2632064" y="3815768"/>
          <a:ext cx="1650746" cy="1650746"/>
        </a:xfrm>
        <a:prstGeom prst="ellipse">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Internal Links</a:t>
          </a:r>
        </a:p>
      </dsp:txBody>
      <dsp:txXfrm>
        <a:off x="2873810" y="4057514"/>
        <a:ext cx="1167254" cy="1167254"/>
      </dsp:txXfrm>
    </dsp:sp>
    <dsp:sp modelId="{B8438CAC-6D0A-406C-B236-0487F16B9072}">
      <dsp:nvSpPr>
        <dsp:cNvPr id="0" name=""/>
        <dsp:cNvSpPr/>
      </dsp:nvSpPr>
      <dsp:spPr>
        <a:xfrm rot="15120000">
          <a:off x="2858793" y="3195592"/>
          <a:ext cx="438936" cy="557126"/>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rot="10800000">
        <a:off x="2944979" y="3369635"/>
        <a:ext cx="307255" cy="334276"/>
      </dsp:txXfrm>
    </dsp:sp>
    <dsp:sp modelId="{27238AE5-6BE7-435F-AC38-3F9A09A0FBFA}">
      <dsp:nvSpPr>
        <dsp:cNvPr id="0" name=""/>
        <dsp:cNvSpPr/>
      </dsp:nvSpPr>
      <dsp:spPr>
        <a:xfrm>
          <a:off x="1866034" y="1458168"/>
          <a:ext cx="1650746" cy="1650746"/>
        </a:xfrm>
        <a:prstGeom prst="ellipse">
          <a:avLst/>
        </a:prstGeom>
        <a:solidFill>
          <a:schemeClr val="accent6">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Image Name and ALT Tags</a:t>
          </a:r>
        </a:p>
      </dsp:txBody>
      <dsp:txXfrm>
        <a:off x="2107780" y="1699914"/>
        <a:ext cx="1167254" cy="1167254"/>
      </dsp:txXfrm>
    </dsp:sp>
    <dsp:sp modelId="{BF1D4B4E-28F3-4D76-9A62-B418F2C5CD0F}">
      <dsp:nvSpPr>
        <dsp:cNvPr id="0" name=""/>
        <dsp:cNvSpPr/>
      </dsp:nvSpPr>
      <dsp:spPr>
        <a:xfrm rot="19440000">
          <a:off x="3464636" y="1283741"/>
          <a:ext cx="438936" cy="557126"/>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3477210" y="1433866"/>
        <a:ext cx="307255" cy="3342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5AE77E-CED0-4073-BCA1-91665246DC6F}">
      <dsp:nvSpPr>
        <dsp:cNvPr id="0" name=""/>
        <dsp:cNvSpPr/>
      </dsp:nvSpPr>
      <dsp:spPr>
        <a:xfrm>
          <a:off x="7143" y="2068777"/>
          <a:ext cx="2135187" cy="1281112"/>
        </a:xfrm>
        <a:prstGeom prst="roundRect">
          <a:avLst>
            <a:gd name="adj" fmla="val 10000"/>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r>
            <a:rPr lang="en-US" sz="4700" kern="1200" dirty="0"/>
            <a:t>Crawl</a:t>
          </a:r>
        </a:p>
      </dsp:txBody>
      <dsp:txXfrm>
        <a:off x="44665" y="2106299"/>
        <a:ext cx="2060143" cy="1206068"/>
      </dsp:txXfrm>
    </dsp:sp>
    <dsp:sp modelId="{442D95AE-7CC1-4730-A7F4-1BAB70DCF025}">
      <dsp:nvSpPr>
        <dsp:cNvPr id="0" name=""/>
        <dsp:cNvSpPr/>
      </dsp:nvSpPr>
      <dsp:spPr>
        <a:xfrm>
          <a:off x="2355850" y="2444570"/>
          <a:ext cx="452659" cy="529526"/>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2355850" y="2550475"/>
        <a:ext cx="316861" cy="317716"/>
      </dsp:txXfrm>
    </dsp:sp>
    <dsp:sp modelId="{D84F1A98-2D30-4ABF-AA1B-DFCF2D636C62}">
      <dsp:nvSpPr>
        <dsp:cNvPr id="0" name=""/>
        <dsp:cNvSpPr/>
      </dsp:nvSpPr>
      <dsp:spPr>
        <a:xfrm>
          <a:off x="2996406" y="2068777"/>
          <a:ext cx="2135187" cy="1281112"/>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r>
            <a:rPr lang="en-US" sz="4700" kern="1200" dirty="0"/>
            <a:t>Index</a:t>
          </a:r>
        </a:p>
      </dsp:txBody>
      <dsp:txXfrm>
        <a:off x="3033928" y="2106299"/>
        <a:ext cx="2060143" cy="1206068"/>
      </dsp:txXfrm>
    </dsp:sp>
    <dsp:sp modelId="{ACBDF69B-6B00-4721-8011-6A571DE702C9}">
      <dsp:nvSpPr>
        <dsp:cNvPr id="0" name=""/>
        <dsp:cNvSpPr/>
      </dsp:nvSpPr>
      <dsp:spPr>
        <a:xfrm>
          <a:off x="5345112" y="2444570"/>
          <a:ext cx="452659" cy="529526"/>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5345112" y="2550475"/>
        <a:ext cx="316861" cy="317716"/>
      </dsp:txXfrm>
    </dsp:sp>
    <dsp:sp modelId="{6F36147D-7369-4A4A-8CA6-2A7C5E935DB3}">
      <dsp:nvSpPr>
        <dsp:cNvPr id="0" name=""/>
        <dsp:cNvSpPr/>
      </dsp:nvSpPr>
      <dsp:spPr>
        <a:xfrm>
          <a:off x="5985668" y="2068777"/>
          <a:ext cx="2135187" cy="1281112"/>
        </a:xfrm>
        <a:prstGeom prst="roundRect">
          <a:avLst>
            <a:gd name="adj" fmla="val 10000"/>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r>
            <a:rPr lang="en-US" sz="4700" kern="1200" dirty="0"/>
            <a:t>Rank</a:t>
          </a:r>
        </a:p>
      </dsp:txBody>
      <dsp:txXfrm>
        <a:off x="6023190" y="2106299"/>
        <a:ext cx="2060143" cy="1206068"/>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B2F4EC-F660-4E08-BD2D-22D67AB5F9E1}" type="datetimeFigureOut">
              <a:rPr lang="en-US" smtClean="0"/>
              <a:t>8/17/2020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8F5A6F-6284-4945-9A88-61F3EE94389B}" type="slidenum">
              <a:rPr lang="en-US" smtClean="0"/>
              <a:t>‹#›</a:t>
            </a:fld>
            <a:endParaRPr lang="en-US"/>
          </a:p>
        </p:txBody>
      </p:sp>
    </p:spTree>
    <p:extLst>
      <p:ext uri="{BB962C8B-B14F-4D97-AF65-F5344CB8AC3E}">
        <p14:creationId xmlns:p14="http://schemas.microsoft.com/office/powerpoint/2010/main" val="2630485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moz.com/beginners-guide-to-seo/keyword-research"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8F5A6F-6284-4945-9A88-61F3EE94389B}" type="slidenum">
              <a:rPr lang="en-US" smtClean="0"/>
              <a:t>5</a:t>
            </a:fld>
            <a:endParaRPr lang="en-US"/>
          </a:p>
        </p:txBody>
      </p:sp>
    </p:spTree>
    <p:extLst>
      <p:ext uri="{BB962C8B-B14F-4D97-AF65-F5344CB8AC3E}">
        <p14:creationId xmlns:p14="http://schemas.microsoft.com/office/powerpoint/2010/main" val="3911625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8F5A6F-6284-4945-9A88-61F3EE94389B}" type="slidenum">
              <a:rPr lang="en-US" smtClean="0"/>
              <a:t>17</a:t>
            </a:fld>
            <a:endParaRPr lang="en-US"/>
          </a:p>
        </p:txBody>
      </p:sp>
    </p:spTree>
    <p:extLst>
      <p:ext uri="{BB962C8B-B14F-4D97-AF65-F5344CB8AC3E}">
        <p14:creationId xmlns:p14="http://schemas.microsoft.com/office/powerpoint/2010/main" val="27202005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8F5A6F-6284-4945-9A88-61F3EE94389B}" type="slidenum">
              <a:rPr lang="en-US" smtClean="0"/>
              <a:t>18</a:t>
            </a:fld>
            <a:endParaRPr lang="en-US"/>
          </a:p>
        </p:txBody>
      </p:sp>
    </p:spTree>
    <p:extLst>
      <p:ext uri="{BB962C8B-B14F-4D97-AF65-F5344CB8AC3E}">
        <p14:creationId xmlns:p14="http://schemas.microsoft.com/office/powerpoint/2010/main" val="14805193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8F5A6F-6284-4945-9A88-61F3EE94389B}" type="slidenum">
              <a:rPr lang="en-US" smtClean="0"/>
              <a:t>19</a:t>
            </a:fld>
            <a:endParaRPr lang="en-US"/>
          </a:p>
        </p:txBody>
      </p:sp>
    </p:spTree>
    <p:extLst>
      <p:ext uri="{BB962C8B-B14F-4D97-AF65-F5344CB8AC3E}">
        <p14:creationId xmlns:p14="http://schemas.microsoft.com/office/powerpoint/2010/main" val="35289788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8F5A6F-6284-4945-9A88-61F3EE94389B}" type="slidenum">
              <a:rPr lang="en-US" smtClean="0"/>
              <a:t>20</a:t>
            </a:fld>
            <a:endParaRPr lang="en-US"/>
          </a:p>
        </p:txBody>
      </p:sp>
    </p:spTree>
    <p:extLst>
      <p:ext uri="{BB962C8B-B14F-4D97-AF65-F5344CB8AC3E}">
        <p14:creationId xmlns:p14="http://schemas.microsoft.com/office/powerpoint/2010/main" val="40558418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8F5A6F-6284-4945-9A88-61F3EE94389B}" type="slidenum">
              <a:rPr lang="en-US" smtClean="0"/>
              <a:t>21</a:t>
            </a:fld>
            <a:endParaRPr lang="en-US"/>
          </a:p>
        </p:txBody>
      </p:sp>
    </p:spTree>
    <p:extLst>
      <p:ext uri="{BB962C8B-B14F-4D97-AF65-F5344CB8AC3E}">
        <p14:creationId xmlns:p14="http://schemas.microsoft.com/office/powerpoint/2010/main" val="4293613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Title Tag </a:t>
            </a:r>
          </a:p>
          <a:p>
            <a:r>
              <a:rPr lang="en-US" dirty="0"/>
              <a:t>The title tag on each page tells the search engines what your page is about. This should be 70 characters or less, including both the keyword your content focuses on and your business name</a:t>
            </a:r>
          </a:p>
          <a:p>
            <a:endParaRPr lang="en-US" dirty="0"/>
          </a:p>
          <a:p>
            <a:r>
              <a:rPr lang="en-US" dirty="0"/>
              <a:t>Meta Description</a:t>
            </a:r>
          </a:p>
          <a:p>
            <a:r>
              <a:rPr lang="en-US" dirty="0"/>
              <a:t>The meta description on your website tells search engines a little bit more about what each page is about. This is also used by your human visitors to better understand what the page is about and if it’s relevant. This should include your keyword and also provide enough details to tell the reader what the content is about</a:t>
            </a:r>
          </a:p>
          <a:p>
            <a:endParaRPr lang="en-US" dirty="0"/>
          </a:p>
          <a:p>
            <a:r>
              <a:rPr lang="en-US" dirty="0"/>
              <a:t>Sub-headings</a:t>
            </a:r>
          </a:p>
          <a:p>
            <a:r>
              <a:rPr lang="en-US" dirty="0"/>
              <a:t>Not only do sub-headings make your content easier for visitors to read, but it can also help improve your SEO. You can use H1, H2, and H3 tags to help search engines better understand what your content is about</a:t>
            </a:r>
          </a:p>
          <a:p>
            <a:endParaRPr lang="en-US" dirty="0"/>
          </a:p>
          <a:p>
            <a:r>
              <a:rPr lang="en-US" dirty="0"/>
              <a:t>Internal Links</a:t>
            </a:r>
          </a:p>
          <a:p>
            <a:r>
              <a:rPr lang="en-US" dirty="0"/>
              <a:t>Building internal links, or hyperlinks to other content on your site, can help search engines learn more about your site. For example, if you are writing a post about the value of a specific product or service, you can link to the product or service page in your blog post</a:t>
            </a:r>
          </a:p>
          <a:p>
            <a:endParaRPr lang="en-US" dirty="0"/>
          </a:p>
          <a:p>
            <a:r>
              <a:rPr lang="en-US" dirty="0"/>
              <a:t>Image Name and ALT Tags</a:t>
            </a:r>
          </a:p>
          <a:p>
            <a:r>
              <a:rPr lang="en-US" dirty="0"/>
              <a:t>If you are using images on your website or within your blog content, you will also want to include your keyword or phrase in the image name and alt tag. By including this information, you also help give your SEO definition. This will help search engines better index your images, which may appear when users perform an image search for a certain keyword or phrase</a:t>
            </a:r>
          </a:p>
        </p:txBody>
      </p:sp>
      <p:sp>
        <p:nvSpPr>
          <p:cNvPr id="4" name="Slide Number Placeholder 3"/>
          <p:cNvSpPr>
            <a:spLocks noGrp="1"/>
          </p:cNvSpPr>
          <p:nvPr>
            <p:ph type="sldNum" sz="quarter" idx="5"/>
          </p:nvPr>
        </p:nvSpPr>
        <p:spPr/>
        <p:txBody>
          <a:bodyPr/>
          <a:lstStyle/>
          <a:p>
            <a:fld id="{318F5A6F-6284-4945-9A88-61F3EE94389B}" type="slidenum">
              <a:rPr lang="en-US" smtClean="0"/>
              <a:t>6</a:t>
            </a:fld>
            <a:endParaRPr lang="en-US"/>
          </a:p>
        </p:txBody>
      </p:sp>
    </p:spTree>
    <p:extLst>
      <p:ext uri="{BB962C8B-B14F-4D97-AF65-F5344CB8AC3E}">
        <p14:creationId xmlns:p14="http://schemas.microsoft.com/office/powerpoint/2010/main" val="3157103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 https://www.google.com/</a:t>
            </a:r>
            <a:r>
              <a:rPr lang="en-US" dirty="0" err="1"/>
              <a:t>imgres?imgurl</a:t>
            </a:r>
            <a:r>
              <a:rPr lang="en-US" dirty="0"/>
              <a:t>=https%3A%2F%2Fseocrawler.io%2Fwp-content%2Fuploads%2F2017%2F06%2FSEO-TOOL.jpg&amp;imgrefurl=https%3A%2F%2Fseocrawler.io%2F&amp;tbnid=J65sKx9KKyl-5M&amp;vet=12ahUKEwjIwbGcyqHrAhVUJbcAHRIuDWEQMygHegUIARDBAQ..i&amp;docid=61mmEr3bbVyczM&amp;w=236&amp;h=214&amp;q=seo%20crawl&amp;ved=2ahUKEwjIwbGcyqHrAhVUJbcAHRIuDWEQMygHegUIARDBAQ</a:t>
            </a:r>
          </a:p>
        </p:txBody>
      </p:sp>
      <p:sp>
        <p:nvSpPr>
          <p:cNvPr id="4" name="Slide Number Placeholder 3"/>
          <p:cNvSpPr>
            <a:spLocks noGrp="1"/>
          </p:cNvSpPr>
          <p:nvPr>
            <p:ph type="sldNum" sz="quarter" idx="5"/>
          </p:nvPr>
        </p:nvSpPr>
        <p:spPr/>
        <p:txBody>
          <a:bodyPr/>
          <a:lstStyle/>
          <a:p>
            <a:fld id="{318F5A6F-6284-4945-9A88-61F3EE94389B}" type="slidenum">
              <a:rPr lang="en-US" smtClean="0"/>
              <a:t>9</a:t>
            </a:fld>
            <a:endParaRPr lang="en-US"/>
          </a:p>
        </p:txBody>
      </p:sp>
    </p:spTree>
    <p:extLst>
      <p:ext uri="{BB962C8B-B14F-4D97-AF65-F5344CB8AC3E}">
        <p14:creationId xmlns:p14="http://schemas.microsoft.com/office/powerpoint/2010/main" val="211511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 https://qph.fs.quoracdn.net/main-qimg-e36e9425cb7bc16ba7c615fbf20ef7f3</a:t>
            </a:r>
          </a:p>
        </p:txBody>
      </p:sp>
      <p:sp>
        <p:nvSpPr>
          <p:cNvPr id="4" name="Slide Number Placeholder 3"/>
          <p:cNvSpPr>
            <a:spLocks noGrp="1"/>
          </p:cNvSpPr>
          <p:nvPr>
            <p:ph type="sldNum" sz="quarter" idx="5"/>
          </p:nvPr>
        </p:nvSpPr>
        <p:spPr/>
        <p:txBody>
          <a:bodyPr/>
          <a:lstStyle/>
          <a:p>
            <a:fld id="{318F5A6F-6284-4945-9A88-61F3EE94389B}" type="slidenum">
              <a:rPr lang="en-US" smtClean="0"/>
              <a:t>10</a:t>
            </a:fld>
            <a:endParaRPr lang="en-US"/>
          </a:p>
        </p:txBody>
      </p:sp>
    </p:spTree>
    <p:extLst>
      <p:ext uri="{BB962C8B-B14F-4D97-AF65-F5344CB8AC3E}">
        <p14:creationId xmlns:p14="http://schemas.microsoft.com/office/powerpoint/2010/main" val="550910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 https://www.google.com/</a:t>
            </a:r>
            <a:r>
              <a:rPr lang="en-US" dirty="0" err="1"/>
              <a:t>imgres?imgurl</a:t>
            </a:r>
            <a:r>
              <a:rPr lang="en-US" dirty="0"/>
              <a:t>=http%3A%2F%2Fmannarshidigitalsolutions.com%2Fwp-content%2Fuploads%2F2018%2F12%2Fseo-rankings.jpg&amp;imgrefurl=http%3A%2F%2Fmannarshidigitalsolutions.com%2F2018%2F12%2F18%2Fseo-ranking-factors-2019%2F&amp;tbnid=kYKOBQ4-7jb-jM&amp;vet=12ahUKEwie8cDwyaHrAhUTQ3wKHe65BekQMygIegUIARDPAQ..i&amp;docid=0BrqEn7DbcgoAM&amp;w=600&amp;h=300&amp;q=seo%20rank&amp;ved=2ahUKEwie8cDwyaHrAhUTQ3wKHe65BekQMygIegUIARDPAQ</a:t>
            </a:r>
          </a:p>
        </p:txBody>
      </p:sp>
      <p:sp>
        <p:nvSpPr>
          <p:cNvPr id="4" name="Slide Number Placeholder 3"/>
          <p:cNvSpPr>
            <a:spLocks noGrp="1"/>
          </p:cNvSpPr>
          <p:nvPr>
            <p:ph type="sldNum" sz="quarter" idx="5"/>
          </p:nvPr>
        </p:nvSpPr>
        <p:spPr/>
        <p:txBody>
          <a:bodyPr/>
          <a:lstStyle/>
          <a:p>
            <a:fld id="{318F5A6F-6284-4945-9A88-61F3EE94389B}" type="slidenum">
              <a:rPr lang="en-US" smtClean="0"/>
              <a:t>11</a:t>
            </a:fld>
            <a:endParaRPr lang="en-US"/>
          </a:p>
        </p:txBody>
      </p:sp>
    </p:spTree>
    <p:extLst>
      <p:ext uri="{BB962C8B-B14F-4D97-AF65-F5344CB8AC3E}">
        <p14:creationId xmlns:p14="http://schemas.microsoft.com/office/powerpoint/2010/main" val="7273895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How Googlebot treats robots.txt files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If Googlebot can't find a robots.txt file for a site, it proceeds to crawl the site.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If Googlebot finds a robots.txt file for a site, it will usually abide by the suggestions and proceed to crawl the site.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If Googlebot encounters an error while trying to access a site’s robots.txt file and can't determine if one exists or not, it won't crawl the site.</a:t>
            </a:r>
          </a:p>
          <a:p>
            <a:endParaRPr lang="en-US" dirty="0"/>
          </a:p>
        </p:txBody>
      </p:sp>
      <p:sp>
        <p:nvSpPr>
          <p:cNvPr id="4" name="Slide Number Placeholder 3"/>
          <p:cNvSpPr>
            <a:spLocks noGrp="1"/>
          </p:cNvSpPr>
          <p:nvPr>
            <p:ph type="sldNum" sz="quarter" idx="5"/>
          </p:nvPr>
        </p:nvSpPr>
        <p:spPr/>
        <p:txBody>
          <a:bodyPr/>
          <a:lstStyle/>
          <a:p>
            <a:fld id="{318F5A6F-6284-4945-9A88-61F3EE94389B}" type="slidenum">
              <a:rPr lang="en-US" smtClean="0"/>
              <a:t>13</a:t>
            </a:fld>
            <a:endParaRPr lang="en-US"/>
          </a:p>
        </p:txBody>
      </p:sp>
    </p:spTree>
    <p:extLst>
      <p:ext uri="{BB962C8B-B14F-4D97-AF65-F5344CB8AC3E}">
        <p14:creationId xmlns:p14="http://schemas.microsoft.com/office/powerpoint/2010/main" val="1255099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 https://statcounter.com/images/insights/seo/sitemap-example-xml.png</a:t>
            </a:r>
          </a:p>
        </p:txBody>
      </p:sp>
      <p:sp>
        <p:nvSpPr>
          <p:cNvPr id="4" name="Slide Number Placeholder 3"/>
          <p:cNvSpPr>
            <a:spLocks noGrp="1"/>
          </p:cNvSpPr>
          <p:nvPr>
            <p:ph type="sldNum" sz="quarter" idx="5"/>
          </p:nvPr>
        </p:nvSpPr>
        <p:spPr/>
        <p:txBody>
          <a:bodyPr/>
          <a:lstStyle/>
          <a:p>
            <a:fld id="{318F5A6F-6284-4945-9A88-61F3EE94389B}" type="slidenum">
              <a:rPr lang="en-US" smtClean="0"/>
              <a:t>14</a:t>
            </a:fld>
            <a:endParaRPr lang="en-US"/>
          </a:p>
        </p:txBody>
      </p:sp>
    </p:spTree>
    <p:extLst>
      <p:ext uri="{BB962C8B-B14F-4D97-AF65-F5344CB8AC3E}">
        <p14:creationId xmlns:p14="http://schemas.microsoft.com/office/powerpoint/2010/main" val="21043314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 https://www.apptus.com/hubfs/Long%20Tail/Long%20Tail%20Apptus%20algorithm%20-%20lift.png</a:t>
            </a:r>
          </a:p>
        </p:txBody>
      </p:sp>
      <p:sp>
        <p:nvSpPr>
          <p:cNvPr id="4" name="Slide Number Placeholder 3"/>
          <p:cNvSpPr>
            <a:spLocks noGrp="1"/>
          </p:cNvSpPr>
          <p:nvPr>
            <p:ph type="sldNum" sz="quarter" idx="5"/>
          </p:nvPr>
        </p:nvSpPr>
        <p:spPr/>
        <p:txBody>
          <a:bodyPr/>
          <a:lstStyle/>
          <a:p>
            <a:fld id="{318F5A6F-6284-4945-9A88-61F3EE94389B}" type="slidenum">
              <a:rPr lang="en-US" smtClean="0"/>
              <a:t>15</a:t>
            </a:fld>
            <a:endParaRPr lang="en-US"/>
          </a:p>
        </p:txBody>
      </p:sp>
    </p:spTree>
    <p:extLst>
      <p:ext uri="{BB962C8B-B14F-4D97-AF65-F5344CB8AC3E}">
        <p14:creationId xmlns:p14="http://schemas.microsoft.com/office/powerpoint/2010/main" val="9612724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 </a:t>
            </a:r>
            <a:r>
              <a:rPr lang="en-US" dirty="0">
                <a:hlinkClick r:id="rId3"/>
              </a:rPr>
              <a:t>https://moz.com/beginners-guide-to-seo/keyword-research</a:t>
            </a:r>
            <a:endParaRPr lang="en-US" dirty="0"/>
          </a:p>
        </p:txBody>
      </p:sp>
      <p:sp>
        <p:nvSpPr>
          <p:cNvPr id="4" name="Slide Number Placeholder 3"/>
          <p:cNvSpPr>
            <a:spLocks noGrp="1"/>
          </p:cNvSpPr>
          <p:nvPr>
            <p:ph type="sldNum" sz="quarter" idx="5"/>
          </p:nvPr>
        </p:nvSpPr>
        <p:spPr/>
        <p:txBody>
          <a:bodyPr/>
          <a:lstStyle/>
          <a:p>
            <a:fld id="{318F5A6F-6284-4945-9A88-61F3EE94389B}" type="slidenum">
              <a:rPr lang="en-US" smtClean="0"/>
              <a:t>16</a:t>
            </a:fld>
            <a:endParaRPr lang="en-US"/>
          </a:p>
        </p:txBody>
      </p:sp>
    </p:spTree>
    <p:extLst>
      <p:ext uri="{BB962C8B-B14F-4D97-AF65-F5344CB8AC3E}">
        <p14:creationId xmlns:p14="http://schemas.microsoft.com/office/powerpoint/2010/main" val="3644631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8/17/2020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8/17/2020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FA46A-7694-44B0-8744-825D5A9114F6}"/>
              </a:ext>
            </a:extLst>
          </p:cNvPr>
          <p:cNvSpPr>
            <a:spLocks noGrp="1"/>
          </p:cNvSpPr>
          <p:nvPr>
            <p:ph type="ctrTitle"/>
          </p:nvPr>
        </p:nvSpPr>
        <p:spPr/>
        <p:txBody>
          <a:bodyPr/>
          <a:lstStyle/>
          <a:p>
            <a:r>
              <a:rPr lang="en-US" dirty="0"/>
              <a:t>Search Engine Optimization</a:t>
            </a:r>
          </a:p>
        </p:txBody>
      </p:sp>
      <p:sp>
        <p:nvSpPr>
          <p:cNvPr id="3" name="Subtitle 2">
            <a:extLst>
              <a:ext uri="{FF2B5EF4-FFF2-40B4-BE49-F238E27FC236}">
                <a16:creationId xmlns:a16="http://schemas.microsoft.com/office/drawing/2014/main" id="{3475EB25-C9DD-4DD7-A3EB-A93E50D08962}"/>
              </a:ext>
            </a:extLst>
          </p:cNvPr>
          <p:cNvSpPr>
            <a:spLocks noGrp="1"/>
          </p:cNvSpPr>
          <p:nvPr>
            <p:ph type="subTitle" idx="1"/>
          </p:nvPr>
        </p:nvSpPr>
        <p:spPr/>
        <p:txBody>
          <a:bodyPr>
            <a:normAutofit/>
          </a:bodyPr>
          <a:lstStyle/>
          <a:p>
            <a:r>
              <a:rPr lang="en-US" sz="3200" dirty="0"/>
              <a:t>Optimize Organic Search</a:t>
            </a:r>
          </a:p>
        </p:txBody>
      </p:sp>
    </p:spTree>
    <p:extLst>
      <p:ext uri="{BB962C8B-B14F-4D97-AF65-F5344CB8AC3E}">
        <p14:creationId xmlns:p14="http://schemas.microsoft.com/office/powerpoint/2010/main" val="3306857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0DC599-A9D9-495E-A37A-252DF3CB29E3}"/>
              </a:ext>
            </a:extLst>
          </p:cNvPr>
          <p:cNvSpPr>
            <a:spLocks noGrp="1"/>
          </p:cNvSpPr>
          <p:nvPr>
            <p:ph idx="1"/>
          </p:nvPr>
        </p:nvSpPr>
        <p:spPr>
          <a:xfrm>
            <a:off x="511934" y="354495"/>
            <a:ext cx="10248831" cy="877957"/>
          </a:xfrm>
        </p:spPr>
        <p:txBody>
          <a:bodyPr>
            <a:normAutofit/>
          </a:bodyPr>
          <a:lstStyle/>
          <a:p>
            <a:pPr marL="0" indent="0">
              <a:buNone/>
            </a:pPr>
            <a:r>
              <a:rPr lang="en-US" sz="3200" dirty="0">
                <a:solidFill>
                  <a:schemeClr val="tx1"/>
                </a:solidFill>
              </a:rPr>
              <a:t>Index</a:t>
            </a:r>
          </a:p>
        </p:txBody>
      </p:sp>
      <p:pic>
        <p:nvPicPr>
          <p:cNvPr id="2" name="Picture 1">
            <a:extLst>
              <a:ext uri="{FF2B5EF4-FFF2-40B4-BE49-F238E27FC236}">
                <a16:creationId xmlns:a16="http://schemas.microsoft.com/office/drawing/2014/main" id="{072D4EE5-F2D2-439C-9A97-764090A94A37}"/>
              </a:ext>
            </a:extLst>
          </p:cNvPr>
          <p:cNvPicPr>
            <a:picLocks noChangeAspect="1"/>
          </p:cNvPicPr>
          <p:nvPr/>
        </p:nvPicPr>
        <p:blipFill>
          <a:blip r:embed="rId3"/>
          <a:stretch>
            <a:fillRect/>
          </a:stretch>
        </p:blipFill>
        <p:spPr>
          <a:xfrm>
            <a:off x="6632862" y="1232452"/>
            <a:ext cx="5361505" cy="4874330"/>
          </a:xfrm>
          <a:prstGeom prst="rect">
            <a:avLst/>
          </a:prstGeom>
        </p:spPr>
      </p:pic>
      <p:sp>
        <p:nvSpPr>
          <p:cNvPr id="4" name="Rectangle 3">
            <a:extLst>
              <a:ext uri="{FF2B5EF4-FFF2-40B4-BE49-F238E27FC236}">
                <a16:creationId xmlns:a16="http://schemas.microsoft.com/office/drawing/2014/main" id="{7267FE9D-B63D-40B9-8312-FD06930425D9}"/>
              </a:ext>
            </a:extLst>
          </p:cNvPr>
          <p:cNvSpPr/>
          <p:nvPr/>
        </p:nvSpPr>
        <p:spPr>
          <a:xfrm>
            <a:off x="354675" y="2459504"/>
            <a:ext cx="6096000" cy="1938992"/>
          </a:xfrm>
          <a:prstGeom prst="rect">
            <a:avLst/>
          </a:prstGeom>
        </p:spPr>
        <p:txBody>
          <a:bodyPr>
            <a:spAutoFit/>
          </a:bodyPr>
          <a:lstStyle/>
          <a:p>
            <a:pPr algn="ctr"/>
            <a:r>
              <a:rPr lang="en-US" sz="2000" dirty="0"/>
              <a:t>Search engines process of gathering of contents found during the crawling process. And store the information they find in an index, a huge database of all the content they’ve discovered and deem good enough to serve up to searchers</a:t>
            </a:r>
          </a:p>
        </p:txBody>
      </p:sp>
    </p:spTree>
    <p:extLst>
      <p:ext uri="{BB962C8B-B14F-4D97-AF65-F5344CB8AC3E}">
        <p14:creationId xmlns:p14="http://schemas.microsoft.com/office/powerpoint/2010/main" val="3610842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0DC599-A9D9-495E-A37A-252DF3CB29E3}"/>
              </a:ext>
            </a:extLst>
          </p:cNvPr>
          <p:cNvSpPr>
            <a:spLocks noGrp="1"/>
          </p:cNvSpPr>
          <p:nvPr>
            <p:ph idx="1"/>
          </p:nvPr>
        </p:nvSpPr>
        <p:spPr>
          <a:xfrm>
            <a:off x="511934" y="354495"/>
            <a:ext cx="10248831" cy="877957"/>
          </a:xfrm>
        </p:spPr>
        <p:txBody>
          <a:bodyPr>
            <a:normAutofit/>
          </a:bodyPr>
          <a:lstStyle/>
          <a:p>
            <a:pPr marL="0" indent="0">
              <a:buNone/>
            </a:pPr>
            <a:r>
              <a:rPr lang="en-US" sz="3200" dirty="0">
                <a:solidFill>
                  <a:schemeClr val="tx1"/>
                </a:solidFill>
              </a:rPr>
              <a:t>Rank</a:t>
            </a:r>
          </a:p>
        </p:txBody>
      </p:sp>
      <p:pic>
        <p:nvPicPr>
          <p:cNvPr id="2050" name="Picture 2" descr="SEO Ranking Factors 2019 | Mannarshi Digital Solutions">
            <a:extLst>
              <a:ext uri="{FF2B5EF4-FFF2-40B4-BE49-F238E27FC236}">
                <a16:creationId xmlns:a16="http://schemas.microsoft.com/office/drawing/2014/main" id="{0C04B3E9-E476-4750-B2EC-1CA7C06D00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934" y="1441479"/>
            <a:ext cx="5584066" cy="429430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8609205F-32F5-4D51-B784-AB19B6E0EBD7}"/>
              </a:ext>
            </a:extLst>
          </p:cNvPr>
          <p:cNvSpPr/>
          <p:nvPr/>
        </p:nvSpPr>
        <p:spPr>
          <a:xfrm>
            <a:off x="7160030" y="1436543"/>
            <a:ext cx="4261658" cy="4093428"/>
          </a:xfrm>
          <a:prstGeom prst="rect">
            <a:avLst/>
          </a:prstGeom>
        </p:spPr>
        <p:txBody>
          <a:bodyPr wrap="square">
            <a:spAutoFit/>
          </a:bodyPr>
          <a:lstStyle/>
          <a:p>
            <a:pPr algn="ctr"/>
            <a:r>
              <a:rPr lang="en-US" sz="2000" dirty="0"/>
              <a:t>In SEO, ranking refers to your content's position on the search engine results pages (SERPs). A #1 ranking means that when people search for a particular term, your web page is the first result.</a:t>
            </a:r>
          </a:p>
          <a:p>
            <a:pPr algn="ctr"/>
            <a:r>
              <a:rPr lang="en-US" sz="2000" dirty="0"/>
              <a:t>When someone performs a search, search engines scour their index for highly relevant content and then orders that content in the hopes of solving the searcher's query. </a:t>
            </a:r>
          </a:p>
        </p:txBody>
      </p:sp>
    </p:spTree>
    <p:extLst>
      <p:ext uri="{BB962C8B-B14F-4D97-AF65-F5344CB8AC3E}">
        <p14:creationId xmlns:p14="http://schemas.microsoft.com/office/powerpoint/2010/main" val="1366060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0DC599-A9D9-495E-A37A-252DF3CB29E3}"/>
              </a:ext>
            </a:extLst>
          </p:cNvPr>
          <p:cNvSpPr>
            <a:spLocks noGrp="1"/>
          </p:cNvSpPr>
          <p:nvPr>
            <p:ph idx="1"/>
          </p:nvPr>
        </p:nvSpPr>
        <p:spPr>
          <a:xfrm>
            <a:off x="115373" y="86231"/>
            <a:ext cx="10248831" cy="877957"/>
          </a:xfrm>
        </p:spPr>
        <p:txBody>
          <a:bodyPr>
            <a:normAutofit/>
          </a:bodyPr>
          <a:lstStyle/>
          <a:p>
            <a:pPr marL="0" indent="0">
              <a:buNone/>
            </a:pPr>
            <a:r>
              <a:rPr lang="en-US" sz="3200" dirty="0">
                <a:solidFill>
                  <a:schemeClr val="tx1"/>
                </a:solidFill>
              </a:rPr>
              <a:t>Crawling – Test Web Pages</a:t>
            </a:r>
          </a:p>
        </p:txBody>
      </p:sp>
      <p:pic>
        <p:nvPicPr>
          <p:cNvPr id="4" name="Picture 3">
            <a:extLst>
              <a:ext uri="{FF2B5EF4-FFF2-40B4-BE49-F238E27FC236}">
                <a16:creationId xmlns:a16="http://schemas.microsoft.com/office/drawing/2014/main" id="{8C285B9E-5234-439E-8DEE-D00AA974C6C7}"/>
              </a:ext>
            </a:extLst>
          </p:cNvPr>
          <p:cNvPicPr>
            <a:picLocks noChangeAspect="1"/>
          </p:cNvPicPr>
          <p:nvPr/>
        </p:nvPicPr>
        <p:blipFill>
          <a:blip r:embed="rId2"/>
          <a:stretch>
            <a:fillRect/>
          </a:stretch>
        </p:blipFill>
        <p:spPr>
          <a:xfrm>
            <a:off x="511934" y="1415331"/>
            <a:ext cx="4410421" cy="2584451"/>
          </a:xfrm>
          <a:prstGeom prst="rect">
            <a:avLst/>
          </a:prstGeom>
        </p:spPr>
      </p:pic>
      <p:sp>
        <p:nvSpPr>
          <p:cNvPr id="5" name="TextBox 4">
            <a:extLst>
              <a:ext uri="{FF2B5EF4-FFF2-40B4-BE49-F238E27FC236}">
                <a16:creationId xmlns:a16="http://schemas.microsoft.com/office/drawing/2014/main" id="{394E943D-AC15-4C08-87DB-31DB8692CEB6}"/>
              </a:ext>
            </a:extLst>
          </p:cNvPr>
          <p:cNvSpPr txBox="1"/>
          <p:nvPr/>
        </p:nvSpPr>
        <p:spPr>
          <a:xfrm>
            <a:off x="511933" y="4232538"/>
            <a:ext cx="4575455" cy="1631216"/>
          </a:xfrm>
          <a:prstGeom prst="rect">
            <a:avLst/>
          </a:prstGeom>
          <a:noFill/>
        </p:spPr>
        <p:txBody>
          <a:bodyPr wrap="square" rtlCol="0">
            <a:spAutoFit/>
          </a:bodyPr>
          <a:lstStyle/>
          <a:p>
            <a:pPr algn="ctr"/>
            <a:r>
              <a:rPr lang="en-US" sz="2000" dirty="0"/>
              <a:t>In Google and type "</a:t>
            </a:r>
            <a:r>
              <a:rPr lang="en-US" sz="2000" dirty="0" err="1"/>
              <a:t>site:yourdomain.com</a:t>
            </a:r>
            <a:r>
              <a:rPr lang="en-US" sz="2000" dirty="0"/>
              <a:t>" into the search bar. This will return results Google has in its index for the site specified</a:t>
            </a:r>
          </a:p>
        </p:txBody>
      </p:sp>
      <p:sp>
        <p:nvSpPr>
          <p:cNvPr id="6" name="Rectangle 5">
            <a:extLst>
              <a:ext uri="{FF2B5EF4-FFF2-40B4-BE49-F238E27FC236}">
                <a16:creationId xmlns:a16="http://schemas.microsoft.com/office/drawing/2014/main" id="{0937E16D-7942-4ACB-87EE-2928761E0584}"/>
              </a:ext>
            </a:extLst>
          </p:cNvPr>
          <p:cNvSpPr/>
          <p:nvPr/>
        </p:nvSpPr>
        <p:spPr>
          <a:xfrm>
            <a:off x="5392188" y="923238"/>
            <a:ext cx="6544887" cy="5632311"/>
          </a:xfrm>
          <a:prstGeom prst="rect">
            <a:avLst/>
          </a:prstGeom>
        </p:spPr>
        <p:txBody>
          <a:bodyPr wrap="square">
            <a:spAutoFit/>
          </a:bodyPr>
          <a:lstStyle/>
          <a:p>
            <a:pPr marL="342900" indent="-342900">
              <a:buFont typeface="Arial" panose="020B0604020202020204" pitchFamily="34" charset="0"/>
              <a:buChar char="•"/>
            </a:pPr>
            <a:r>
              <a:rPr lang="en-US" sz="2000" dirty="0"/>
              <a:t>If site is not showing up anywhere in the search results, there are a few possible reasons why:</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Your site is brand new and hasn't been crawled yet.</a:t>
            </a:r>
          </a:p>
          <a:p>
            <a:endParaRPr lang="en-US" sz="2000" dirty="0"/>
          </a:p>
          <a:p>
            <a:pPr marL="342900" indent="-342900">
              <a:buFont typeface="Arial" panose="020B0604020202020204" pitchFamily="34" charset="0"/>
              <a:buChar char="•"/>
            </a:pPr>
            <a:r>
              <a:rPr lang="en-US" sz="2000" dirty="0"/>
              <a:t>Your site isn't linked to from any external websites.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Your site's navigation makes it hard for a robot to crawl it effectively.</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Your site contains some basic code called crawler directives that is blocking search engines.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Your site has been penalized by Google for spams tactics.</a:t>
            </a:r>
          </a:p>
        </p:txBody>
      </p:sp>
    </p:spTree>
    <p:extLst>
      <p:ext uri="{BB962C8B-B14F-4D97-AF65-F5344CB8AC3E}">
        <p14:creationId xmlns:p14="http://schemas.microsoft.com/office/powerpoint/2010/main" val="1691694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0DC599-A9D9-495E-A37A-252DF3CB29E3}"/>
              </a:ext>
            </a:extLst>
          </p:cNvPr>
          <p:cNvSpPr>
            <a:spLocks noGrp="1"/>
          </p:cNvSpPr>
          <p:nvPr>
            <p:ph idx="1"/>
          </p:nvPr>
        </p:nvSpPr>
        <p:spPr>
          <a:xfrm>
            <a:off x="511934" y="354495"/>
            <a:ext cx="10248831" cy="877957"/>
          </a:xfrm>
        </p:spPr>
        <p:txBody>
          <a:bodyPr>
            <a:normAutofit/>
          </a:bodyPr>
          <a:lstStyle/>
          <a:p>
            <a:pPr marL="0" indent="0">
              <a:buNone/>
            </a:pPr>
            <a:r>
              <a:rPr lang="en-US" sz="3200" dirty="0">
                <a:solidFill>
                  <a:schemeClr val="tx1"/>
                </a:solidFill>
              </a:rPr>
              <a:t>Robots.txt</a:t>
            </a:r>
          </a:p>
        </p:txBody>
      </p:sp>
      <p:sp>
        <p:nvSpPr>
          <p:cNvPr id="2" name="Rectangle 1">
            <a:extLst>
              <a:ext uri="{FF2B5EF4-FFF2-40B4-BE49-F238E27FC236}">
                <a16:creationId xmlns:a16="http://schemas.microsoft.com/office/drawing/2014/main" id="{7B6052ED-BCF8-44A5-98C3-6F8E5401DB4A}"/>
              </a:ext>
            </a:extLst>
          </p:cNvPr>
          <p:cNvSpPr/>
          <p:nvPr/>
        </p:nvSpPr>
        <p:spPr>
          <a:xfrm>
            <a:off x="511934" y="1448923"/>
            <a:ext cx="6096000" cy="1323439"/>
          </a:xfrm>
          <a:prstGeom prst="rect">
            <a:avLst/>
          </a:prstGeom>
        </p:spPr>
        <p:txBody>
          <a:bodyPr>
            <a:spAutoFit/>
          </a:bodyPr>
          <a:lstStyle/>
          <a:p>
            <a:pPr algn="ctr"/>
            <a:r>
              <a:rPr lang="en-US" sz="2000" dirty="0"/>
              <a:t>yourdomain.com/robots.txt and suggest which parts of your site search engines should and shouldn't crawl, as well as the speed at which they crawl your site</a:t>
            </a:r>
          </a:p>
        </p:txBody>
      </p:sp>
      <p:pic>
        <p:nvPicPr>
          <p:cNvPr id="4" name="Picture 3">
            <a:extLst>
              <a:ext uri="{FF2B5EF4-FFF2-40B4-BE49-F238E27FC236}">
                <a16:creationId xmlns:a16="http://schemas.microsoft.com/office/drawing/2014/main" id="{3D67AE55-AAB8-4448-96E3-C0BF58987C90}"/>
              </a:ext>
            </a:extLst>
          </p:cNvPr>
          <p:cNvPicPr>
            <a:picLocks noChangeAspect="1"/>
          </p:cNvPicPr>
          <p:nvPr/>
        </p:nvPicPr>
        <p:blipFill>
          <a:blip r:embed="rId3"/>
          <a:stretch>
            <a:fillRect/>
          </a:stretch>
        </p:blipFill>
        <p:spPr>
          <a:xfrm>
            <a:off x="4707515" y="3132602"/>
            <a:ext cx="6600825" cy="2276475"/>
          </a:xfrm>
          <a:prstGeom prst="rect">
            <a:avLst/>
          </a:prstGeom>
        </p:spPr>
      </p:pic>
      <p:sp>
        <p:nvSpPr>
          <p:cNvPr id="5" name="Rectangle 4">
            <a:extLst>
              <a:ext uri="{FF2B5EF4-FFF2-40B4-BE49-F238E27FC236}">
                <a16:creationId xmlns:a16="http://schemas.microsoft.com/office/drawing/2014/main" id="{FB1D4C26-4CA1-4D97-B78E-AAE90DB4B045}"/>
              </a:ext>
            </a:extLst>
          </p:cNvPr>
          <p:cNvSpPr/>
          <p:nvPr/>
        </p:nvSpPr>
        <p:spPr>
          <a:xfrm>
            <a:off x="4707514" y="5609677"/>
            <a:ext cx="6600825" cy="1015663"/>
          </a:xfrm>
          <a:prstGeom prst="rect">
            <a:avLst/>
          </a:prstGeom>
        </p:spPr>
        <p:txBody>
          <a:bodyPr wrap="square">
            <a:spAutoFit/>
          </a:bodyPr>
          <a:lstStyle/>
          <a:p>
            <a:pPr algn="ctr"/>
            <a:r>
              <a:rPr lang="en-US" sz="2000" dirty="0"/>
              <a:t>Robots.txt is a text file webmasters create to instruct web robots (typically search engine robots) how to crawl pages on their website</a:t>
            </a:r>
          </a:p>
        </p:txBody>
      </p:sp>
    </p:spTree>
    <p:extLst>
      <p:ext uri="{BB962C8B-B14F-4D97-AF65-F5344CB8AC3E}">
        <p14:creationId xmlns:p14="http://schemas.microsoft.com/office/powerpoint/2010/main" val="2874782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0DC599-A9D9-495E-A37A-252DF3CB29E3}"/>
              </a:ext>
            </a:extLst>
          </p:cNvPr>
          <p:cNvSpPr>
            <a:spLocks noGrp="1"/>
          </p:cNvSpPr>
          <p:nvPr>
            <p:ph idx="1"/>
          </p:nvPr>
        </p:nvSpPr>
        <p:spPr>
          <a:xfrm>
            <a:off x="511934" y="354495"/>
            <a:ext cx="10248831" cy="877957"/>
          </a:xfrm>
        </p:spPr>
        <p:txBody>
          <a:bodyPr>
            <a:normAutofit/>
          </a:bodyPr>
          <a:lstStyle/>
          <a:p>
            <a:pPr marL="0" indent="0">
              <a:buNone/>
            </a:pPr>
            <a:r>
              <a:rPr lang="en-US" sz="3200" dirty="0">
                <a:solidFill>
                  <a:schemeClr val="tx1"/>
                </a:solidFill>
              </a:rPr>
              <a:t>Sitemaps</a:t>
            </a:r>
          </a:p>
        </p:txBody>
      </p:sp>
      <p:pic>
        <p:nvPicPr>
          <p:cNvPr id="3074" name="Picture 2" descr="SEO: Sitemap Example | StatCounter Insights | Web Tracker">
            <a:extLst>
              <a:ext uri="{FF2B5EF4-FFF2-40B4-BE49-F238E27FC236}">
                <a16:creationId xmlns:a16="http://schemas.microsoft.com/office/drawing/2014/main" id="{7C6311F0-9C75-4764-9FA8-F3D0A453F5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708" y="1232451"/>
            <a:ext cx="6174594" cy="527105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F810A507-CC6E-4C87-A6A5-BAA5E913A659}"/>
              </a:ext>
            </a:extLst>
          </p:cNvPr>
          <p:cNvSpPr/>
          <p:nvPr/>
        </p:nvSpPr>
        <p:spPr>
          <a:xfrm>
            <a:off x="6833062" y="1232451"/>
            <a:ext cx="4688378" cy="3170099"/>
          </a:xfrm>
          <a:prstGeom prst="rect">
            <a:avLst/>
          </a:prstGeom>
        </p:spPr>
        <p:txBody>
          <a:bodyPr wrap="square">
            <a:spAutoFit/>
          </a:bodyPr>
          <a:lstStyle/>
          <a:p>
            <a:pPr algn="ctr"/>
            <a:r>
              <a:rPr lang="en-US" sz="2000" dirty="0"/>
              <a:t>A sitemap is just what it sounds like: an XML sitemap is a list of your website's URLs. It acts as a roadmap to tell search engines what content is available and how to reach it.</a:t>
            </a:r>
          </a:p>
          <a:p>
            <a:pPr algn="ctr"/>
            <a:endParaRPr lang="en-US" sz="2000" dirty="0"/>
          </a:p>
          <a:p>
            <a:pPr algn="ctr"/>
            <a:r>
              <a:rPr lang="en-US" sz="2000" dirty="0"/>
              <a:t>Ensure that you’ve only included URLs that you want indexed by search engines, and be sure to give crawlers consistent directions.</a:t>
            </a:r>
          </a:p>
        </p:txBody>
      </p:sp>
    </p:spTree>
    <p:extLst>
      <p:ext uri="{BB962C8B-B14F-4D97-AF65-F5344CB8AC3E}">
        <p14:creationId xmlns:p14="http://schemas.microsoft.com/office/powerpoint/2010/main" val="4199698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0DC599-A9D9-495E-A37A-252DF3CB29E3}"/>
              </a:ext>
            </a:extLst>
          </p:cNvPr>
          <p:cNvSpPr>
            <a:spLocks noGrp="1"/>
          </p:cNvSpPr>
          <p:nvPr>
            <p:ph idx="1"/>
          </p:nvPr>
        </p:nvSpPr>
        <p:spPr>
          <a:xfrm>
            <a:off x="511934" y="354495"/>
            <a:ext cx="10248831" cy="877957"/>
          </a:xfrm>
        </p:spPr>
        <p:txBody>
          <a:bodyPr>
            <a:normAutofit/>
          </a:bodyPr>
          <a:lstStyle/>
          <a:p>
            <a:pPr marL="0" indent="0">
              <a:buNone/>
            </a:pPr>
            <a:r>
              <a:rPr lang="en-US" sz="3200" dirty="0">
                <a:solidFill>
                  <a:schemeClr val="tx1"/>
                </a:solidFill>
              </a:rPr>
              <a:t>Keyword Search</a:t>
            </a:r>
          </a:p>
        </p:txBody>
      </p:sp>
      <p:sp>
        <p:nvSpPr>
          <p:cNvPr id="2" name="Rectangle 1">
            <a:extLst>
              <a:ext uri="{FF2B5EF4-FFF2-40B4-BE49-F238E27FC236}">
                <a16:creationId xmlns:a16="http://schemas.microsoft.com/office/drawing/2014/main" id="{E11C32D4-2F91-4403-AA09-F9DC89B843FB}"/>
              </a:ext>
            </a:extLst>
          </p:cNvPr>
          <p:cNvSpPr/>
          <p:nvPr/>
        </p:nvSpPr>
        <p:spPr>
          <a:xfrm>
            <a:off x="303074" y="1629056"/>
            <a:ext cx="4943475" cy="2862322"/>
          </a:xfrm>
          <a:prstGeom prst="rect">
            <a:avLst/>
          </a:prstGeom>
        </p:spPr>
        <p:txBody>
          <a:bodyPr wrap="square">
            <a:spAutoFit/>
          </a:bodyPr>
          <a:lstStyle/>
          <a:p>
            <a:pPr algn="ctr"/>
            <a:r>
              <a:rPr lang="en-US" sz="2000" dirty="0"/>
              <a:t>Focusing on long-tail keywords is a great SEO tactic. Long-tail keywords are </a:t>
            </a:r>
            <a:r>
              <a:rPr lang="en-US" sz="2000" b="1" dirty="0"/>
              <a:t>keywords or key phrases </a:t>
            </a:r>
            <a:r>
              <a:rPr lang="en-US" sz="2000" dirty="0"/>
              <a:t>that are more specific – and </a:t>
            </a:r>
            <a:r>
              <a:rPr lang="en-US" sz="2000" b="1" dirty="0"/>
              <a:t>usually longer </a:t>
            </a:r>
            <a:r>
              <a:rPr lang="en-US" sz="2000" dirty="0"/>
              <a:t>– than more commonly searched for keywords. Long-tail keywords get less search traffic, but will </a:t>
            </a:r>
            <a:r>
              <a:rPr lang="en-US" sz="2000" b="1" dirty="0"/>
              <a:t>usually have a higher conversion value</a:t>
            </a:r>
            <a:r>
              <a:rPr lang="en-US" sz="2000" dirty="0"/>
              <a:t>, as they are more specific</a:t>
            </a:r>
          </a:p>
        </p:txBody>
      </p:sp>
      <p:pic>
        <p:nvPicPr>
          <p:cNvPr id="7" name="Picture 6">
            <a:extLst>
              <a:ext uri="{FF2B5EF4-FFF2-40B4-BE49-F238E27FC236}">
                <a16:creationId xmlns:a16="http://schemas.microsoft.com/office/drawing/2014/main" id="{C84F1601-1FB5-4441-831B-3A1E25EF79E9}"/>
              </a:ext>
            </a:extLst>
          </p:cNvPr>
          <p:cNvPicPr>
            <a:picLocks noChangeAspect="1"/>
          </p:cNvPicPr>
          <p:nvPr/>
        </p:nvPicPr>
        <p:blipFill>
          <a:blip r:embed="rId3"/>
          <a:stretch>
            <a:fillRect/>
          </a:stretch>
        </p:blipFill>
        <p:spPr>
          <a:xfrm>
            <a:off x="5636349" y="1629056"/>
            <a:ext cx="6338195" cy="4139977"/>
          </a:xfrm>
          <a:prstGeom prst="rect">
            <a:avLst/>
          </a:prstGeom>
        </p:spPr>
      </p:pic>
    </p:spTree>
    <p:extLst>
      <p:ext uri="{BB962C8B-B14F-4D97-AF65-F5344CB8AC3E}">
        <p14:creationId xmlns:p14="http://schemas.microsoft.com/office/powerpoint/2010/main" val="101409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pic>
        <p:nvPicPr>
          <p:cNvPr id="5122" name="Picture 2" descr="A screenshot of the SERP feature result for the query 'who sings sweet caroline' (the answer is Neil Diamond.)">
            <a:extLst>
              <a:ext uri="{FF2B5EF4-FFF2-40B4-BE49-F238E27FC236}">
                <a16:creationId xmlns:a16="http://schemas.microsoft.com/office/drawing/2014/main" id="{271F9589-9D88-477C-B9FF-B9904C655EF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111223" y="1235931"/>
            <a:ext cx="7003043" cy="4283720"/>
          </a:xfrm>
          <a:prstGeom prst="rect">
            <a:avLst/>
          </a:prstGeom>
          <a:noFill/>
          <a:effectLst>
            <a:innerShdw blurRad="57150" dist="38100" dir="14460000">
              <a:prstClr val="black">
                <a:alpha val="70000"/>
              </a:prstClr>
            </a:innerShdw>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8F0DC599-A9D9-495E-A37A-252DF3CB29E3}"/>
              </a:ext>
            </a:extLst>
          </p:cNvPr>
          <p:cNvSpPr>
            <a:spLocks noGrp="1"/>
          </p:cNvSpPr>
          <p:nvPr>
            <p:ph idx="1"/>
          </p:nvPr>
        </p:nvSpPr>
        <p:spPr>
          <a:xfrm>
            <a:off x="614243" y="284759"/>
            <a:ext cx="4419171" cy="746018"/>
          </a:xfrm>
        </p:spPr>
        <p:txBody>
          <a:bodyPr>
            <a:normAutofit/>
          </a:bodyPr>
          <a:lstStyle/>
          <a:p>
            <a:pPr marL="0" indent="0">
              <a:buNone/>
            </a:pPr>
            <a:r>
              <a:rPr lang="en-US" sz="3200" dirty="0">
                <a:solidFill>
                  <a:schemeClr val="tx1"/>
                </a:solidFill>
              </a:rPr>
              <a:t>Keyword Format</a:t>
            </a:r>
          </a:p>
        </p:txBody>
      </p:sp>
      <p:sp>
        <p:nvSpPr>
          <p:cNvPr id="2" name="Rectangle 1">
            <a:extLst>
              <a:ext uri="{FF2B5EF4-FFF2-40B4-BE49-F238E27FC236}">
                <a16:creationId xmlns:a16="http://schemas.microsoft.com/office/drawing/2014/main" id="{F721C406-DFF2-40D5-832D-5ADF7C1DAD43}"/>
              </a:ext>
            </a:extLst>
          </p:cNvPr>
          <p:cNvSpPr/>
          <p:nvPr/>
        </p:nvSpPr>
        <p:spPr>
          <a:xfrm>
            <a:off x="432262" y="1454420"/>
            <a:ext cx="4419171" cy="1323439"/>
          </a:xfrm>
          <a:prstGeom prst="rect">
            <a:avLst/>
          </a:prstGeom>
        </p:spPr>
        <p:txBody>
          <a:bodyPr wrap="square">
            <a:spAutoFit/>
          </a:bodyPr>
          <a:lstStyle/>
          <a:p>
            <a:pPr algn="ctr">
              <a:spcAft>
                <a:spcPts val="600"/>
              </a:spcAft>
            </a:pPr>
            <a:r>
              <a:rPr lang="en-US" sz="2000" b="1" dirty="0"/>
              <a:t>Informational queries: </a:t>
            </a:r>
            <a:r>
              <a:rPr lang="en-US" sz="2000" dirty="0"/>
              <a:t>The searcher needs information, such as the name of a band or the height of the Empire State Building</a:t>
            </a:r>
          </a:p>
        </p:txBody>
      </p:sp>
    </p:spTree>
    <p:extLst>
      <p:ext uri="{BB962C8B-B14F-4D97-AF65-F5344CB8AC3E}">
        <p14:creationId xmlns:p14="http://schemas.microsoft.com/office/powerpoint/2010/main" val="3461512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0DC599-A9D9-495E-A37A-252DF3CB29E3}"/>
              </a:ext>
            </a:extLst>
          </p:cNvPr>
          <p:cNvSpPr>
            <a:spLocks noGrp="1"/>
          </p:cNvSpPr>
          <p:nvPr>
            <p:ph idx="1"/>
          </p:nvPr>
        </p:nvSpPr>
        <p:spPr>
          <a:xfrm>
            <a:off x="511934" y="354495"/>
            <a:ext cx="10248831" cy="877957"/>
          </a:xfrm>
        </p:spPr>
        <p:txBody>
          <a:bodyPr>
            <a:normAutofit/>
          </a:bodyPr>
          <a:lstStyle/>
          <a:p>
            <a:pPr marL="0" indent="0">
              <a:buNone/>
            </a:pPr>
            <a:r>
              <a:rPr lang="en-US" sz="3200" dirty="0">
                <a:solidFill>
                  <a:schemeClr val="tx1"/>
                </a:solidFill>
              </a:rPr>
              <a:t>Keyword Format</a:t>
            </a:r>
          </a:p>
        </p:txBody>
      </p:sp>
      <p:sp>
        <p:nvSpPr>
          <p:cNvPr id="2" name="Rectangle 1">
            <a:extLst>
              <a:ext uri="{FF2B5EF4-FFF2-40B4-BE49-F238E27FC236}">
                <a16:creationId xmlns:a16="http://schemas.microsoft.com/office/drawing/2014/main" id="{F5CA8700-EF21-476D-A5BA-D22955D68FAD}"/>
              </a:ext>
            </a:extLst>
          </p:cNvPr>
          <p:cNvSpPr/>
          <p:nvPr/>
        </p:nvSpPr>
        <p:spPr>
          <a:xfrm>
            <a:off x="7215448" y="2379609"/>
            <a:ext cx="4405745" cy="1631216"/>
          </a:xfrm>
          <a:prstGeom prst="rect">
            <a:avLst/>
          </a:prstGeom>
        </p:spPr>
        <p:txBody>
          <a:bodyPr wrap="square">
            <a:spAutoFit/>
          </a:bodyPr>
          <a:lstStyle/>
          <a:p>
            <a:pPr algn="ctr"/>
            <a:r>
              <a:rPr lang="en-US" sz="2000" b="1" dirty="0"/>
              <a:t>Navigational queries</a:t>
            </a:r>
            <a:r>
              <a:rPr lang="en-US" sz="2000" dirty="0"/>
              <a:t>: The searcher wants to go to a particular place on the Internet, such as Facebook or the homepage of the NFL</a:t>
            </a:r>
          </a:p>
        </p:txBody>
      </p:sp>
      <p:pic>
        <p:nvPicPr>
          <p:cNvPr id="4" name="Picture 3">
            <a:extLst>
              <a:ext uri="{FF2B5EF4-FFF2-40B4-BE49-F238E27FC236}">
                <a16:creationId xmlns:a16="http://schemas.microsoft.com/office/drawing/2014/main" id="{0A262827-8D93-44B6-A489-9CCEA207E1F8}"/>
              </a:ext>
            </a:extLst>
          </p:cNvPr>
          <p:cNvPicPr>
            <a:picLocks noChangeAspect="1"/>
          </p:cNvPicPr>
          <p:nvPr/>
        </p:nvPicPr>
        <p:blipFill>
          <a:blip r:embed="rId3"/>
          <a:stretch>
            <a:fillRect/>
          </a:stretch>
        </p:blipFill>
        <p:spPr>
          <a:xfrm>
            <a:off x="390361" y="1232452"/>
            <a:ext cx="6825087" cy="4968843"/>
          </a:xfrm>
          <a:prstGeom prst="rect">
            <a:avLst/>
          </a:prstGeom>
        </p:spPr>
      </p:pic>
    </p:spTree>
    <p:extLst>
      <p:ext uri="{BB962C8B-B14F-4D97-AF65-F5344CB8AC3E}">
        <p14:creationId xmlns:p14="http://schemas.microsoft.com/office/powerpoint/2010/main" val="870386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0DC599-A9D9-495E-A37A-252DF3CB29E3}"/>
              </a:ext>
            </a:extLst>
          </p:cNvPr>
          <p:cNvSpPr>
            <a:spLocks noGrp="1"/>
          </p:cNvSpPr>
          <p:nvPr>
            <p:ph idx="1"/>
          </p:nvPr>
        </p:nvSpPr>
        <p:spPr>
          <a:xfrm>
            <a:off x="511934" y="354495"/>
            <a:ext cx="10248831" cy="877957"/>
          </a:xfrm>
        </p:spPr>
        <p:txBody>
          <a:bodyPr>
            <a:normAutofit/>
          </a:bodyPr>
          <a:lstStyle/>
          <a:p>
            <a:pPr marL="0" indent="0">
              <a:buNone/>
            </a:pPr>
            <a:r>
              <a:rPr lang="en-US" sz="3200" dirty="0">
                <a:solidFill>
                  <a:schemeClr val="tx1"/>
                </a:solidFill>
              </a:rPr>
              <a:t>Keyword Format</a:t>
            </a:r>
          </a:p>
        </p:txBody>
      </p:sp>
      <p:sp>
        <p:nvSpPr>
          <p:cNvPr id="2" name="Rectangle 1">
            <a:extLst>
              <a:ext uri="{FF2B5EF4-FFF2-40B4-BE49-F238E27FC236}">
                <a16:creationId xmlns:a16="http://schemas.microsoft.com/office/drawing/2014/main" id="{65ACDA2C-D372-448F-99BF-690769439521}"/>
              </a:ext>
            </a:extLst>
          </p:cNvPr>
          <p:cNvSpPr/>
          <p:nvPr/>
        </p:nvSpPr>
        <p:spPr>
          <a:xfrm>
            <a:off x="261799" y="1916167"/>
            <a:ext cx="4154926" cy="1323439"/>
          </a:xfrm>
          <a:prstGeom prst="rect">
            <a:avLst/>
          </a:prstGeom>
        </p:spPr>
        <p:txBody>
          <a:bodyPr wrap="square">
            <a:spAutoFit/>
          </a:bodyPr>
          <a:lstStyle/>
          <a:p>
            <a:pPr algn="ctr"/>
            <a:r>
              <a:rPr lang="en-US" sz="2000" b="1" dirty="0"/>
              <a:t>Transactional queries: </a:t>
            </a:r>
            <a:r>
              <a:rPr lang="en-US" sz="2000" dirty="0"/>
              <a:t>The searcher wants to do something, such as buy a plane ticket or listen to a song</a:t>
            </a:r>
          </a:p>
        </p:txBody>
      </p:sp>
      <p:pic>
        <p:nvPicPr>
          <p:cNvPr id="4" name="Picture 3">
            <a:extLst>
              <a:ext uri="{FF2B5EF4-FFF2-40B4-BE49-F238E27FC236}">
                <a16:creationId xmlns:a16="http://schemas.microsoft.com/office/drawing/2014/main" id="{BA55599E-6BAE-4B96-A33E-3B33972B216E}"/>
              </a:ext>
            </a:extLst>
          </p:cNvPr>
          <p:cNvPicPr>
            <a:picLocks noChangeAspect="1"/>
          </p:cNvPicPr>
          <p:nvPr/>
        </p:nvPicPr>
        <p:blipFill>
          <a:blip r:embed="rId3"/>
          <a:stretch>
            <a:fillRect/>
          </a:stretch>
        </p:blipFill>
        <p:spPr>
          <a:xfrm>
            <a:off x="4886326" y="1453980"/>
            <a:ext cx="7043875" cy="5049525"/>
          </a:xfrm>
          <a:prstGeom prst="rect">
            <a:avLst/>
          </a:prstGeom>
        </p:spPr>
      </p:pic>
    </p:spTree>
    <p:extLst>
      <p:ext uri="{BB962C8B-B14F-4D97-AF65-F5344CB8AC3E}">
        <p14:creationId xmlns:p14="http://schemas.microsoft.com/office/powerpoint/2010/main" val="9631097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0DC599-A9D9-495E-A37A-252DF3CB29E3}"/>
              </a:ext>
            </a:extLst>
          </p:cNvPr>
          <p:cNvSpPr>
            <a:spLocks noGrp="1"/>
          </p:cNvSpPr>
          <p:nvPr>
            <p:ph idx="1"/>
          </p:nvPr>
        </p:nvSpPr>
        <p:spPr>
          <a:xfrm>
            <a:off x="511934" y="354495"/>
            <a:ext cx="10248831" cy="877957"/>
          </a:xfrm>
        </p:spPr>
        <p:txBody>
          <a:bodyPr>
            <a:normAutofit/>
          </a:bodyPr>
          <a:lstStyle/>
          <a:p>
            <a:pPr marL="0" indent="0">
              <a:buNone/>
            </a:pPr>
            <a:r>
              <a:rPr lang="en-US" sz="3200" dirty="0">
                <a:solidFill>
                  <a:schemeClr val="tx1"/>
                </a:solidFill>
              </a:rPr>
              <a:t>Keyword Format</a:t>
            </a:r>
          </a:p>
        </p:txBody>
      </p:sp>
      <p:sp>
        <p:nvSpPr>
          <p:cNvPr id="2" name="Rectangle 1">
            <a:extLst>
              <a:ext uri="{FF2B5EF4-FFF2-40B4-BE49-F238E27FC236}">
                <a16:creationId xmlns:a16="http://schemas.microsoft.com/office/drawing/2014/main" id="{87E442CC-6696-481C-9F6F-FE59F8F48372}"/>
              </a:ext>
            </a:extLst>
          </p:cNvPr>
          <p:cNvSpPr/>
          <p:nvPr/>
        </p:nvSpPr>
        <p:spPr>
          <a:xfrm>
            <a:off x="7570123" y="1615336"/>
            <a:ext cx="4621877" cy="1323439"/>
          </a:xfrm>
          <a:prstGeom prst="rect">
            <a:avLst/>
          </a:prstGeom>
        </p:spPr>
        <p:txBody>
          <a:bodyPr wrap="square">
            <a:spAutoFit/>
          </a:bodyPr>
          <a:lstStyle/>
          <a:p>
            <a:pPr algn="ctr"/>
            <a:r>
              <a:rPr lang="en-US" sz="2000" b="1" dirty="0"/>
              <a:t>Commercial investigation: </a:t>
            </a:r>
            <a:r>
              <a:rPr lang="en-US" sz="2000" dirty="0"/>
              <a:t>The searcher wants to compare products and find the best one for their specific needs</a:t>
            </a:r>
          </a:p>
        </p:txBody>
      </p:sp>
      <p:pic>
        <p:nvPicPr>
          <p:cNvPr id="4" name="Picture 3">
            <a:extLst>
              <a:ext uri="{FF2B5EF4-FFF2-40B4-BE49-F238E27FC236}">
                <a16:creationId xmlns:a16="http://schemas.microsoft.com/office/drawing/2014/main" id="{31B93ADF-FAC9-437B-9246-AD3DEDF135A8}"/>
              </a:ext>
            </a:extLst>
          </p:cNvPr>
          <p:cNvPicPr>
            <a:picLocks noChangeAspect="1"/>
          </p:cNvPicPr>
          <p:nvPr/>
        </p:nvPicPr>
        <p:blipFill>
          <a:blip r:embed="rId3"/>
          <a:stretch>
            <a:fillRect/>
          </a:stretch>
        </p:blipFill>
        <p:spPr>
          <a:xfrm>
            <a:off x="135947" y="1232452"/>
            <a:ext cx="7319406" cy="4736086"/>
          </a:xfrm>
          <a:prstGeom prst="rect">
            <a:avLst/>
          </a:prstGeom>
        </p:spPr>
      </p:pic>
    </p:spTree>
    <p:extLst>
      <p:ext uri="{BB962C8B-B14F-4D97-AF65-F5344CB8AC3E}">
        <p14:creationId xmlns:p14="http://schemas.microsoft.com/office/powerpoint/2010/main" val="211018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0DC599-A9D9-495E-A37A-252DF3CB29E3}"/>
              </a:ext>
            </a:extLst>
          </p:cNvPr>
          <p:cNvSpPr>
            <a:spLocks noGrp="1"/>
          </p:cNvSpPr>
          <p:nvPr>
            <p:ph idx="1"/>
          </p:nvPr>
        </p:nvSpPr>
        <p:spPr>
          <a:xfrm>
            <a:off x="1134786" y="500269"/>
            <a:ext cx="10248831" cy="4350026"/>
          </a:xfrm>
        </p:spPr>
        <p:txBody>
          <a:bodyPr>
            <a:normAutofit/>
          </a:bodyPr>
          <a:lstStyle/>
          <a:p>
            <a:pPr marL="0" indent="0" algn="ctr">
              <a:buNone/>
            </a:pPr>
            <a:r>
              <a:rPr lang="en-US" sz="3200" dirty="0"/>
              <a:t>SEO is an acronym that stands for </a:t>
            </a:r>
            <a:r>
              <a:rPr lang="en-US" sz="3200" b="1" dirty="0"/>
              <a:t>search engine optimization</a:t>
            </a:r>
            <a:r>
              <a:rPr lang="en-US" sz="3200" dirty="0"/>
              <a:t>, which is the process of optimizing your website to get organic, or un-paid, traffic from the search engine results page.</a:t>
            </a:r>
          </a:p>
        </p:txBody>
      </p:sp>
    </p:spTree>
    <p:extLst>
      <p:ext uri="{BB962C8B-B14F-4D97-AF65-F5344CB8AC3E}">
        <p14:creationId xmlns:p14="http://schemas.microsoft.com/office/powerpoint/2010/main" val="20410922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0DC599-A9D9-495E-A37A-252DF3CB29E3}"/>
              </a:ext>
            </a:extLst>
          </p:cNvPr>
          <p:cNvSpPr>
            <a:spLocks noGrp="1"/>
          </p:cNvSpPr>
          <p:nvPr>
            <p:ph idx="1"/>
          </p:nvPr>
        </p:nvSpPr>
        <p:spPr>
          <a:xfrm>
            <a:off x="511934" y="354495"/>
            <a:ext cx="10248831" cy="877957"/>
          </a:xfrm>
        </p:spPr>
        <p:txBody>
          <a:bodyPr>
            <a:normAutofit/>
          </a:bodyPr>
          <a:lstStyle/>
          <a:p>
            <a:pPr marL="0" indent="0">
              <a:buNone/>
            </a:pPr>
            <a:r>
              <a:rPr lang="en-US" sz="3200" dirty="0">
                <a:solidFill>
                  <a:schemeClr val="tx1"/>
                </a:solidFill>
              </a:rPr>
              <a:t>Keyword Format</a:t>
            </a:r>
          </a:p>
        </p:txBody>
      </p:sp>
      <p:sp>
        <p:nvSpPr>
          <p:cNvPr id="2" name="Rectangle 1">
            <a:extLst>
              <a:ext uri="{FF2B5EF4-FFF2-40B4-BE49-F238E27FC236}">
                <a16:creationId xmlns:a16="http://schemas.microsoft.com/office/drawing/2014/main" id="{77CCF520-AC80-49A3-B7F9-2968DD3DD2D0}"/>
              </a:ext>
            </a:extLst>
          </p:cNvPr>
          <p:cNvSpPr/>
          <p:nvPr/>
        </p:nvSpPr>
        <p:spPr>
          <a:xfrm>
            <a:off x="687186" y="1570796"/>
            <a:ext cx="2887287" cy="2246769"/>
          </a:xfrm>
          <a:prstGeom prst="rect">
            <a:avLst/>
          </a:prstGeom>
        </p:spPr>
        <p:txBody>
          <a:bodyPr wrap="square">
            <a:spAutoFit/>
          </a:bodyPr>
          <a:lstStyle/>
          <a:p>
            <a:pPr algn="ctr"/>
            <a:r>
              <a:rPr lang="en-US" sz="2000" b="1" dirty="0"/>
              <a:t>Local queries: </a:t>
            </a:r>
            <a:r>
              <a:rPr lang="en-US" sz="2000" dirty="0"/>
              <a:t>The searcher wants to find something locally, such as a nearby coffee shop, doctor, or music venue</a:t>
            </a:r>
          </a:p>
        </p:txBody>
      </p:sp>
      <p:pic>
        <p:nvPicPr>
          <p:cNvPr id="4" name="Picture 3">
            <a:extLst>
              <a:ext uri="{FF2B5EF4-FFF2-40B4-BE49-F238E27FC236}">
                <a16:creationId xmlns:a16="http://schemas.microsoft.com/office/drawing/2014/main" id="{A686E9BF-0CE7-4C56-9C0C-C084C536E12D}"/>
              </a:ext>
            </a:extLst>
          </p:cNvPr>
          <p:cNvPicPr>
            <a:picLocks noChangeAspect="1"/>
          </p:cNvPicPr>
          <p:nvPr/>
        </p:nvPicPr>
        <p:blipFill>
          <a:blip r:embed="rId3"/>
          <a:stretch>
            <a:fillRect/>
          </a:stretch>
        </p:blipFill>
        <p:spPr>
          <a:xfrm>
            <a:off x="4850822" y="1232452"/>
            <a:ext cx="6421236" cy="4734301"/>
          </a:xfrm>
          <a:prstGeom prst="rect">
            <a:avLst/>
          </a:prstGeom>
        </p:spPr>
      </p:pic>
    </p:spTree>
    <p:extLst>
      <p:ext uri="{BB962C8B-B14F-4D97-AF65-F5344CB8AC3E}">
        <p14:creationId xmlns:p14="http://schemas.microsoft.com/office/powerpoint/2010/main" val="34488113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0DC599-A9D9-495E-A37A-252DF3CB29E3}"/>
              </a:ext>
            </a:extLst>
          </p:cNvPr>
          <p:cNvSpPr>
            <a:spLocks noGrp="1"/>
          </p:cNvSpPr>
          <p:nvPr>
            <p:ph idx="1"/>
          </p:nvPr>
        </p:nvSpPr>
        <p:spPr>
          <a:xfrm>
            <a:off x="511934" y="354495"/>
            <a:ext cx="10248831" cy="877957"/>
          </a:xfrm>
        </p:spPr>
        <p:txBody>
          <a:bodyPr>
            <a:normAutofit/>
          </a:bodyPr>
          <a:lstStyle/>
          <a:p>
            <a:pPr marL="0" indent="0">
              <a:buNone/>
            </a:pPr>
            <a:r>
              <a:rPr lang="en-US" sz="3200" dirty="0">
                <a:solidFill>
                  <a:schemeClr val="tx1"/>
                </a:solidFill>
              </a:rPr>
              <a:t>Tracking SEO Performance</a:t>
            </a:r>
          </a:p>
        </p:txBody>
      </p:sp>
      <p:sp>
        <p:nvSpPr>
          <p:cNvPr id="9" name="Teardrop 8">
            <a:extLst>
              <a:ext uri="{FF2B5EF4-FFF2-40B4-BE49-F238E27FC236}">
                <a16:creationId xmlns:a16="http://schemas.microsoft.com/office/drawing/2014/main" id="{FAC4EB08-6C04-4ABD-8944-A939DC6FEF78}"/>
              </a:ext>
            </a:extLst>
          </p:cNvPr>
          <p:cNvSpPr/>
          <p:nvPr/>
        </p:nvSpPr>
        <p:spPr>
          <a:xfrm rot="18517395">
            <a:off x="634028" y="2387866"/>
            <a:ext cx="1633488" cy="1524880"/>
          </a:xfrm>
          <a:prstGeom prst="teardrop">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ardrop 12">
            <a:extLst>
              <a:ext uri="{FF2B5EF4-FFF2-40B4-BE49-F238E27FC236}">
                <a16:creationId xmlns:a16="http://schemas.microsoft.com/office/drawing/2014/main" id="{254468CF-8C00-4D72-B621-7A5745A53FDB}"/>
              </a:ext>
            </a:extLst>
          </p:cNvPr>
          <p:cNvSpPr/>
          <p:nvPr/>
        </p:nvSpPr>
        <p:spPr>
          <a:xfrm rot="18517395">
            <a:off x="2922602" y="2370280"/>
            <a:ext cx="1633488" cy="1524880"/>
          </a:xfrm>
          <a:prstGeom prst="teardrop">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ardrop 13">
            <a:extLst>
              <a:ext uri="{FF2B5EF4-FFF2-40B4-BE49-F238E27FC236}">
                <a16:creationId xmlns:a16="http://schemas.microsoft.com/office/drawing/2014/main" id="{9549F60F-528F-4271-8FB5-BFF2CC19F3A1}"/>
              </a:ext>
            </a:extLst>
          </p:cNvPr>
          <p:cNvSpPr/>
          <p:nvPr/>
        </p:nvSpPr>
        <p:spPr>
          <a:xfrm rot="18517395">
            <a:off x="5269043" y="2370281"/>
            <a:ext cx="1633488" cy="1524880"/>
          </a:xfrm>
          <a:prstGeom prst="teardrop">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ardrop 14">
            <a:extLst>
              <a:ext uri="{FF2B5EF4-FFF2-40B4-BE49-F238E27FC236}">
                <a16:creationId xmlns:a16="http://schemas.microsoft.com/office/drawing/2014/main" id="{4D07C1DB-463A-430A-9D76-5F9538A55A7A}"/>
              </a:ext>
            </a:extLst>
          </p:cNvPr>
          <p:cNvSpPr/>
          <p:nvPr/>
        </p:nvSpPr>
        <p:spPr>
          <a:xfrm rot="18517395">
            <a:off x="7565926" y="2370280"/>
            <a:ext cx="1633488" cy="1524880"/>
          </a:xfrm>
          <a:prstGeom prst="teardrop">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ardrop 15">
            <a:extLst>
              <a:ext uri="{FF2B5EF4-FFF2-40B4-BE49-F238E27FC236}">
                <a16:creationId xmlns:a16="http://schemas.microsoft.com/office/drawing/2014/main" id="{88E6F3D8-9D1F-474A-9834-BE5127526808}"/>
              </a:ext>
            </a:extLst>
          </p:cNvPr>
          <p:cNvSpPr/>
          <p:nvPr/>
        </p:nvSpPr>
        <p:spPr>
          <a:xfrm rot="18517395">
            <a:off x="9628053" y="2387866"/>
            <a:ext cx="1633488" cy="1524880"/>
          </a:xfrm>
          <a:prstGeom prst="teardrop">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239B6DC0-F0CE-4665-841C-ED243B42F3A9}"/>
              </a:ext>
            </a:extLst>
          </p:cNvPr>
          <p:cNvCxnSpPr>
            <a:cxnSpLocks/>
          </p:cNvCxnSpPr>
          <p:nvPr/>
        </p:nvCxnSpPr>
        <p:spPr>
          <a:xfrm flipV="1">
            <a:off x="593081" y="1972113"/>
            <a:ext cx="10661073" cy="29013"/>
          </a:xfrm>
          <a:prstGeom prst="straightConnector1">
            <a:avLst/>
          </a:prstGeom>
          <a:ln>
            <a:solidFill>
              <a:srgbClr val="FF0000">
                <a:alpha val="60000"/>
              </a:srgb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951B02-F6A7-493A-9105-AFD709F48B6B}"/>
              </a:ext>
            </a:extLst>
          </p:cNvPr>
          <p:cNvSpPr txBox="1"/>
          <p:nvPr/>
        </p:nvSpPr>
        <p:spPr>
          <a:xfrm>
            <a:off x="815927" y="2905780"/>
            <a:ext cx="1362894" cy="523220"/>
          </a:xfrm>
          <a:prstGeom prst="rect">
            <a:avLst/>
          </a:prstGeom>
          <a:noFill/>
        </p:spPr>
        <p:txBody>
          <a:bodyPr wrap="square" rtlCol="0">
            <a:spAutoFit/>
          </a:bodyPr>
          <a:lstStyle/>
          <a:p>
            <a:r>
              <a:rPr lang="en-US" sz="1400" dirty="0"/>
              <a:t>Conversion Rate</a:t>
            </a:r>
          </a:p>
        </p:txBody>
      </p:sp>
      <p:sp>
        <p:nvSpPr>
          <p:cNvPr id="25" name="TextBox 24">
            <a:extLst>
              <a:ext uri="{FF2B5EF4-FFF2-40B4-BE49-F238E27FC236}">
                <a16:creationId xmlns:a16="http://schemas.microsoft.com/office/drawing/2014/main" id="{807CC436-3D03-4CCF-8B7D-1F2533E8DCDB}"/>
              </a:ext>
            </a:extLst>
          </p:cNvPr>
          <p:cNvSpPr txBox="1"/>
          <p:nvPr/>
        </p:nvSpPr>
        <p:spPr>
          <a:xfrm>
            <a:off x="3057327" y="2927683"/>
            <a:ext cx="1430213" cy="307777"/>
          </a:xfrm>
          <a:prstGeom prst="rect">
            <a:avLst/>
          </a:prstGeom>
          <a:noFill/>
        </p:spPr>
        <p:txBody>
          <a:bodyPr wrap="square" rtlCol="0">
            <a:spAutoFit/>
          </a:bodyPr>
          <a:lstStyle/>
          <a:p>
            <a:r>
              <a:rPr lang="en-US" sz="1400" dirty="0"/>
              <a:t>Time on Page</a:t>
            </a:r>
          </a:p>
        </p:txBody>
      </p:sp>
      <p:sp>
        <p:nvSpPr>
          <p:cNvPr id="26" name="TextBox 25">
            <a:extLst>
              <a:ext uri="{FF2B5EF4-FFF2-40B4-BE49-F238E27FC236}">
                <a16:creationId xmlns:a16="http://schemas.microsoft.com/office/drawing/2014/main" id="{DD0D86BB-25CA-4156-9E90-C774504DCAB5}"/>
              </a:ext>
            </a:extLst>
          </p:cNvPr>
          <p:cNvSpPr txBox="1"/>
          <p:nvPr/>
        </p:nvSpPr>
        <p:spPr>
          <a:xfrm>
            <a:off x="5370680" y="2857343"/>
            <a:ext cx="1430213" cy="307777"/>
          </a:xfrm>
          <a:prstGeom prst="rect">
            <a:avLst/>
          </a:prstGeom>
          <a:noFill/>
        </p:spPr>
        <p:txBody>
          <a:bodyPr wrap="square" rtlCol="0">
            <a:spAutoFit/>
          </a:bodyPr>
          <a:lstStyle/>
          <a:p>
            <a:r>
              <a:rPr lang="en-US" sz="1400" dirty="0"/>
              <a:t>Pages per Visit</a:t>
            </a:r>
          </a:p>
        </p:txBody>
      </p:sp>
      <p:sp>
        <p:nvSpPr>
          <p:cNvPr id="27" name="TextBox 26">
            <a:extLst>
              <a:ext uri="{FF2B5EF4-FFF2-40B4-BE49-F238E27FC236}">
                <a16:creationId xmlns:a16="http://schemas.microsoft.com/office/drawing/2014/main" id="{82C17264-181A-4979-B48A-41AEA3FA84D8}"/>
              </a:ext>
            </a:extLst>
          </p:cNvPr>
          <p:cNvSpPr txBox="1"/>
          <p:nvPr/>
        </p:nvSpPr>
        <p:spPr>
          <a:xfrm>
            <a:off x="7667563" y="2842529"/>
            <a:ext cx="1430213" cy="307777"/>
          </a:xfrm>
          <a:prstGeom prst="rect">
            <a:avLst/>
          </a:prstGeom>
          <a:noFill/>
        </p:spPr>
        <p:txBody>
          <a:bodyPr wrap="square" rtlCol="0">
            <a:spAutoFit/>
          </a:bodyPr>
          <a:lstStyle/>
          <a:p>
            <a:r>
              <a:rPr lang="en-US" sz="1400" dirty="0"/>
              <a:t>Bounce Rate</a:t>
            </a:r>
          </a:p>
        </p:txBody>
      </p:sp>
      <p:sp>
        <p:nvSpPr>
          <p:cNvPr id="28" name="TextBox 27">
            <a:extLst>
              <a:ext uri="{FF2B5EF4-FFF2-40B4-BE49-F238E27FC236}">
                <a16:creationId xmlns:a16="http://schemas.microsoft.com/office/drawing/2014/main" id="{F4F024D8-A45F-46D5-8FCF-4890AE98FE71}"/>
              </a:ext>
            </a:extLst>
          </p:cNvPr>
          <p:cNvSpPr txBox="1"/>
          <p:nvPr/>
        </p:nvSpPr>
        <p:spPr>
          <a:xfrm>
            <a:off x="9804106" y="2839009"/>
            <a:ext cx="1430213" cy="307777"/>
          </a:xfrm>
          <a:prstGeom prst="rect">
            <a:avLst/>
          </a:prstGeom>
          <a:noFill/>
        </p:spPr>
        <p:txBody>
          <a:bodyPr wrap="square" rtlCol="0">
            <a:spAutoFit/>
          </a:bodyPr>
          <a:lstStyle/>
          <a:p>
            <a:r>
              <a:rPr lang="en-US" sz="1400" dirty="0"/>
              <a:t>Scroll Depth</a:t>
            </a:r>
          </a:p>
        </p:txBody>
      </p:sp>
    </p:spTree>
    <p:extLst>
      <p:ext uri="{BB962C8B-B14F-4D97-AF65-F5344CB8AC3E}">
        <p14:creationId xmlns:p14="http://schemas.microsoft.com/office/powerpoint/2010/main" val="5748891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0DC599-A9D9-495E-A37A-252DF3CB29E3}"/>
              </a:ext>
            </a:extLst>
          </p:cNvPr>
          <p:cNvSpPr>
            <a:spLocks noGrp="1"/>
          </p:cNvSpPr>
          <p:nvPr>
            <p:ph idx="1"/>
          </p:nvPr>
        </p:nvSpPr>
        <p:spPr>
          <a:xfrm>
            <a:off x="511934" y="354495"/>
            <a:ext cx="10248831" cy="877957"/>
          </a:xfrm>
        </p:spPr>
        <p:txBody>
          <a:bodyPr>
            <a:normAutofit/>
          </a:bodyPr>
          <a:lstStyle/>
          <a:p>
            <a:pPr marL="0" indent="0">
              <a:buNone/>
            </a:pPr>
            <a:r>
              <a:rPr lang="en-US" sz="3200" dirty="0">
                <a:solidFill>
                  <a:schemeClr val="tx1"/>
                </a:solidFill>
              </a:rPr>
              <a:t>Tracking SEO Performance</a:t>
            </a:r>
          </a:p>
        </p:txBody>
      </p:sp>
      <p:sp>
        <p:nvSpPr>
          <p:cNvPr id="4" name="Rectangle 3">
            <a:extLst>
              <a:ext uri="{FF2B5EF4-FFF2-40B4-BE49-F238E27FC236}">
                <a16:creationId xmlns:a16="http://schemas.microsoft.com/office/drawing/2014/main" id="{F5BF4BBB-F965-4961-A562-511C02A741BA}"/>
              </a:ext>
            </a:extLst>
          </p:cNvPr>
          <p:cNvSpPr/>
          <p:nvPr/>
        </p:nvSpPr>
        <p:spPr>
          <a:xfrm>
            <a:off x="288174" y="1232452"/>
            <a:ext cx="11549150" cy="4401205"/>
          </a:xfrm>
          <a:prstGeom prst="rect">
            <a:avLst/>
          </a:prstGeom>
        </p:spPr>
        <p:txBody>
          <a:bodyPr wrap="square">
            <a:spAutoFit/>
          </a:bodyPr>
          <a:lstStyle/>
          <a:p>
            <a:r>
              <a:rPr lang="en-US" sz="2000" b="1" dirty="0"/>
              <a:t>Conversion rate</a:t>
            </a:r>
          </a:p>
          <a:p>
            <a:endParaRPr lang="en-US" sz="2000" b="1" dirty="0"/>
          </a:p>
          <a:p>
            <a:r>
              <a:rPr lang="en-US" sz="2000" dirty="0"/>
              <a:t>The number of conversions (for a single desired action/goal) divided by the number of unique visits. A conversion rate can be applied to anything, from an email signup to a purchase to account creation. Knowing your conversion rate can help you gauge the return on investment (ROI) your website traffic might deliver.</a:t>
            </a:r>
          </a:p>
          <a:p>
            <a:endParaRPr lang="en-US" sz="2000" dirty="0"/>
          </a:p>
          <a:p>
            <a:r>
              <a:rPr lang="en-US" sz="2000" b="1" dirty="0"/>
              <a:t>Time on page</a:t>
            </a:r>
          </a:p>
          <a:p>
            <a:endParaRPr lang="en-US" sz="2000" b="1" dirty="0"/>
          </a:p>
          <a:p>
            <a:r>
              <a:rPr lang="en-US" sz="2000" dirty="0"/>
              <a:t>How long did people spend on your page? If you have a 2,000-word blog post that visitors are only spending an average of 10 seconds on, the chances are slim that this content is being consumed (unless they’re a mega-speed reader). However, if a URL has a low time on page, that’s not necessarily bad either. Consider the intent of the page. For example, it’s normal for “Contact Us” pages to have a low average time on page.</a:t>
            </a:r>
          </a:p>
        </p:txBody>
      </p:sp>
    </p:spTree>
    <p:extLst>
      <p:ext uri="{BB962C8B-B14F-4D97-AF65-F5344CB8AC3E}">
        <p14:creationId xmlns:p14="http://schemas.microsoft.com/office/powerpoint/2010/main" val="2781972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0DC599-A9D9-495E-A37A-252DF3CB29E3}"/>
              </a:ext>
            </a:extLst>
          </p:cNvPr>
          <p:cNvSpPr>
            <a:spLocks noGrp="1"/>
          </p:cNvSpPr>
          <p:nvPr>
            <p:ph idx="1"/>
          </p:nvPr>
        </p:nvSpPr>
        <p:spPr>
          <a:xfrm>
            <a:off x="511934" y="354495"/>
            <a:ext cx="10248831" cy="877957"/>
          </a:xfrm>
        </p:spPr>
        <p:txBody>
          <a:bodyPr>
            <a:normAutofit/>
          </a:bodyPr>
          <a:lstStyle/>
          <a:p>
            <a:pPr marL="0" indent="0">
              <a:buNone/>
            </a:pPr>
            <a:r>
              <a:rPr lang="en-US" sz="3200" dirty="0">
                <a:solidFill>
                  <a:schemeClr val="tx1"/>
                </a:solidFill>
              </a:rPr>
              <a:t>Tracking SEO Performance</a:t>
            </a:r>
          </a:p>
        </p:txBody>
      </p:sp>
      <p:sp>
        <p:nvSpPr>
          <p:cNvPr id="2" name="Rectangle 1">
            <a:extLst>
              <a:ext uri="{FF2B5EF4-FFF2-40B4-BE49-F238E27FC236}">
                <a16:creationId xmlns:a16="http://schemas.microsoft.com/office/drawing/2014/main" id="{91C5DC22-F48E-4783-8C27-DB614FF4250E}"/>
              </a:ext>
            </a:extLst>
          </p:cNvPr>
          <p:cNvSpPr/>
          <p:nvPr/>
        </p:nvSpPr>
        <p:spPr>
          <a:xfrm>
            <a:off x="243840" y="1148193"/>
            <a:ext cx="11704320" cy="4708981"/>
          </a:xfrm>
          <a:prstGeom prst="rect">
            <a:avLst/>
          </a:prstGeom>
        </p:spPr>
        <p:txBody>
          <a:bodyPr wrap="square">
            <a:spAutoFit/>
          </a:bodyPr>
          <a:lstStyle/>
          <a:p>
            <a:r>
              <a:rPr lang="en-US" sz="2000" b="1" dirty="0"/>
              <a:t>Pages per visit</a:t>
            </a:r>
          </a:p>
          <a:p>
            <a:endParaRPr lang="en-US" sz="2000" dirty="0"/>
          </a:p>
          <a:p>
            <a:r>
              <a:rPr lang="en-US" sz="2000" dirty="0"/>
              <a:t>Was the goal of your page to keep readers engaged and take them to a next step? If so, then pages per visit can be a valuable engagement metric. If the goal of your page is independent of other pages on your site (ex: visitor came, got what they needed, then left), then low pages per visit are okay.</a:t>
            </a:r>
          </a:p>
          <a:p>
            <a:endParaRPr lang="en-US" sz="2000" dirty="0"/>
          </a:p>
          <a:p>
            <a:r>
              <a:rPr lang="en-US" sz="2000" b="1" dirty="0"/>
              <a:t>Bounce rate</a:t>
            </a:r>
          </a:p>
          <a:p>
            <a:endParaRPr lang="en-US" sz="2000" dirty="0"/>
          </a:p>
          <a:p>
            <a:r>
              <a:rPr lang="en-US" sz="2000" dirty="0"/>
              <a:t>"Bounced" sessions indicate that a searcher visited the page and left without browsing your site any further. Many people try to lower this metric because they believe it’s tied to website quality, but it actually tells us very little about a user’s experience. We’ve seen cases of bounce rate spiking for redesigned restaurant websites that are doing better than ever. Further investigation discovered that people were simply coming to find business hours, menus, or an address.</a:t>
            </a:r>
          </a:p>
        </p:txBody>
      </p:sp>
    </p:spTree>
    <p:extLst>
      <p:ext uri="{BB962C8B-B14F-4D97-AF65-F5344CB8AC3E}">
        <p14:creationId xmlns:p14="http://schemas.microsoft.com/office/powerpoint/2010/main" val="26546358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0DC599-A9D9-495E-A37A-252DF3CB29E3}"/>
              </a:ext>
            </a:extLst>
          </p:cNvPr>
          <p:cNvSpPr>
            <a:spLocks noGrp="1"/>
          </p:cNvSpPr>
          <p:nvPr>
            <p:ph idx="1"/>
          </p:nvPr>
        </p:nvSpPr>
        <p:spPr>
          <a:xfrm>
            <a:off x="511934" y="354495"/>
            <a:ext cx="10248831" cy="877957"/>
          </a:xfrm>
        </p:spPr>
        <p:txBody>
          <a:bodyPr>
            <a:normAutofit/>
          </a:bodyPr>
          <a:lstStyle/>
          <a:p>
            <a:pPr marL="0" indent="0">
              <a:buNone/>
            </a:pPr>
            <a:r>
              <a:rPr lang="en-US" sz="3200" dirty="0">
                <a:solidFill>
                  <a:schemeClr val="tx1"/>
                </a:solidFill>
              </a:rPr>
              <a:t>Tracking SEO Performance</a:t>
            </a:r>
          </a:p>
        </p:txBody>
      </p:sp>
      <p:sp>
        <p:nvSpPr>
          <p:cNvPr id="2" name="Rectangle 1">
            <a:extLst>
              <a:ext uri="{FF2B5EF4-FFF2-40B4-BE49-F238E27FC236}">
                <a16:creationId xmlns:a16="http://schemas.microsoft.com/office/drawing/2014/main" id="{91C5DC22-F48E-4783-8C27-DB614FF4250E}"/>
              </a:ext>
            </a:extLst>
          </p:cNvPr>
          <p:cNvSpPr/>
          <p:nvPr/>
        </p:nvSpPr>
        <p:spPr>
          <a:xfrm>
            <a:off x="243840" y="1148193"/>
            <a:ext cx="11704320" cy="2554545"/>
          </a:xfrm>
          <a:prstGeom prst="rect">
            <a:avLst/>
          </a:prstGeom>
        </p:spPr>
        <p:txBody>
          <a:bodyPr wrap="square">
            <a:spAutoFit/>
          </a:bodyPr>
          <a:lstStyle/>
          <a:p>
            <a:endParaRPr lang="en-US" sz="2000" dirty="0"/>
          </a:p>
          <a:p>
            <a:r>
              <a:rPr lang="en-US" sz="2000" b="1" dirty="0"/>
              <a:t>Scroll depth</a:t>
            </a:r>
          </a:p>
          <a:p>
            <a:endParaRPr lang="en-US" sz="2000" dirty="0"/>
          </a:p>
          <a:p>
            <a:r>
              <a:rPr lang="en-US" sz="2000" dirty="0"/>
              <a:t>This measures how far visitors scroll down individual webpages. Are visitors reaching your important content? If not, test different ways of providing the most important content higher up on your page, such as multimedia, contact forms, and so on. Also consider the quality of your content. Are you omitting needless words? Is it enticing for the visitor to continue down the page? Scroll depth tracking can be set up in your Google Analytics.</a:t>
            </a:r>
          </a:p>
        </p:txBody>
      </p:sp>
    </p:spTree>
    <p:extLst>
      <p:ext uri="{BB962C8B-B14F-4D97-AF65-F5344CB8AC3E}">
        <p14:creationId xmlns:p14="http://schemas.microsoft.com/office/powerpoint/2010/main" val="9595834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0DC599-A9D9-495E-A37A-252DF3CB29E3}"/>
              </a:ext>
            </a:extLst>
          </p:cNvPr>
          <p:cNvSpPr>
            <a:spLocks noGrp="1"/>
          </p:cNvSpPr>
          <p:nvPr>
            <p:ph idx="1"/>
          </p:nvPr>
        </p:nvSpPr>
        <p:spPr>
          <a:xfrm>
            <a:off x="511934" y="354495"/>
            <a:ext cx="10248831" cy="877957"/>
          </a:xfrm>
        </p:spPr>
        <p:txBody>
          <a:bodyPr>
            <a:normAutofit/>
          </a:bodyPr>
          <a:lstStyle/>
          <a:p>
            <a:pPr marL="0" indent="0">
              <a:buNone/>
            </a:pPr>
            <a:r>
              <a:rPr lang="en-US" sz="3200" dirty="0">
                <a:solidFill>
                  <a:schemeClr val="tx1"/>
                </a:solidFill>
              </a:rPr>
              <a:t>References</a:t>
            </a:r>
          </a:p>
        </p:txBody>
      </p:sp>
      <p:sp>
        <p:nvSpPr>
          <p:cNvPr id="2" name="Rectangle 1">
            <a:extLst>
              <a:ext uri="{FF2B5EF4-FFF2-40B4-BE49-F238E27FC236}">
                <a16:creationId xmlns:a16="http://schemas.microsoft.com/office/drawing/2014/main" id="{6FA36ECB-8693-4B20-98C2-9DCECE17678F}"/>
              </a:ext>
            </a:extLst>
          </p:cNvPr>
          <p:cNvSpPr/>
          <p:nvPr/>
        </p:nvSpPr>
        <p:spPr>
          <a:xfrm>
            <a:off x="511934" y="1421167"/>
            <a:ext cx="10943004" cy="707886"/>
          </a:xfrm>
          <a:prstGeom prst="rect">
            <a:avLst/>
          </a:prstGeom>
        </p:spPr>
        <p:txBody>
          <a:bodyPr wrap="square">
            <a:spAutoFit/>
          </a:bodyPr>
          <a:lstStyle/>
          <a:p>
            <a:r>
              <a:rPr lang="en-US" sz="2000" dirty="0"/>
              <a:t>https://moz.com/beginners-guide-to-seo</a:t>
            </a:r>
          </a:p>
          <a:p>
            <a:r>
              <a:rPr lang="en-US" sz="2000" dirty="0"/>
              <a:t>https://www.lyfemarketing.com/blog/what-is-seo-and-how-it-works/</a:t>
            </a:r>
          </a:p>
        </p:txBody>
      </p:sp>
    </p:spTree>
    <p:extLst>
      <p:ext uri="{BB962C8B-B14F-4D97-AF65-F5344CB8AC3E}">
        <p14:creationId xmlns:p14="http://schemas.microsoft.com/office/powerpoint/2010/main" val="32516659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0DC599-A9D9-495E-A37A-252DF3CB29E3}"/>
              </a:ext>
            </a:extLst>
          </p:cNvPr>
          <p:cNvSpPr>
            <a:spLocks noGrp="1"/>
          </p:cNvSpPr>
          <p:nvPr>
            <p:ph idx="1"/>
          </p:nvPr>
        </p:nvSpPr>
        <p:spPr>
          <a:xfrm>
            <a:off x="1134786" y="500269"/>
            <a:ext cx="10248831" cy="4350026"/>
          </a:xfrm>
        </p:spPr>
        <p:txBody>
          <a:bodyPr>
            <a:normAutofit/>
          </a:bodyPr>
          <a:lstStyle/>
          <a:p>
            <a:pPr marL="0" indent="0">
              <a:buNone/>
            </a:pPr>
            <a:r>
              <a:rPr lang="en-US" sz="3200" dirty="0"/>
              <a:t>Thank You!</a:t>
            </a:r>
          </a:p>
        </p:txBody>
      </p:sp>
      <p:sp>
        <p:nvSpPr>
          <p:cNvPr id="2" name="TextBox 1">
            <a:extLst>
              <a:ext uri="{FF2B5EF4-FFF2-40B4-BE49-F238E27FC236}">
                <a16:creationId xmlns:a16="http://schemas.microsoft.com/office/drawing/2014/main" id="{3F824AF8-82E9-4A55-9172-9FC7A87B8BC4}"/>
              </a:ext>
            </a:extLst>
          </p:cNvPr>
          <p:cNvSpPr txBox="1"/>
          <p:nvPr/>
        </p:nvSpPr>
        <p:spPr>
          <a:xfrm>
            <a:off x="2305877" y="6157676"/>
            <a:ext cx="9886123" cy="400110"/>
          </a:xfrm>
          <a:prstGeom prst="rect">
            <a:avLst/>
          </a:prstGeom>
          <a:noFill/>
        </p:spPr>
        <p:txBody>
          <a:bodyPr wrap="square" rtlCol="0">
            <a:spAutoFit/>
          </a:bodyPr>
          <a:lstStyle/>
          <a:p>
            <a:r>
              <a:rPr lang="en-US" sz="2000" dirty="0"/>
              <a:t>For any queries connect me at  jatinkochhar@hotmail.com</a:t>
            </a:r>
          </a:p>
        </p:txBody>
      </p:sp>
    </p:spTree>
    <p:extLst>
      <p:ext uri="{BB962C8B-B14F-4D97-AF65-F5344CB8AC3E}">
        <p14:creationId xmlns:p14="http://schemas.microsoft.com/office/powerpoint/2010/main" val="2317691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0BBD06B-552C-4DF7-9E19-C5617573E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dk2">
                  <a:tint val="97000"/>
                  <a:hueMod val="92000"/>
                  <a:satMod val="169000"/>
                  <a:lumMod val="164000"/>
                </a:schemeClr>
              </a:gs>
              <a:gs pos="100000">
                <a:schemeClr val="dk2">
                  <a:shade val="96000"/>
                  <a:satMod val="120000"/>
                  <a:lumMod val="90000"/>
                </a:schemeClr>
              </a:gs>
            </a:gsLst>
            <a:lin ang="6120000" scaled="1"/>
          </a:gra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useBgFill="1">
        <p:nvSpPr>
          <p:cNvPr id="11" name="Snip Diagonal Corner Rectangle 21">
            <a:extLst>
              <a:ext uri="{FF2B5EF4-FFF2-40B4-BE49-F238E27FC236}">
                <a16:creationId xmlns:a16="http://schemas.microsoft.com/office/drawing/2014/main" id="{1D27B411-D85B-4FEE-8EF5-0726CC104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99" y="620722"/>
            <a:ext cx="9805929" cy="4418206"/>
          </a:xfrm>
          <a:prstGeom prst="snip2DiagRect">
            <a:avLst>
              <a:gd name="adj1" fmla="val 8741"/>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21C33B52-966B-48AB-B150-0703D341A0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A15605B8-360E-48F8-8236-1D79EF8EB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FA3977D2-0245-428A-8353-C7231D91ED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E9420A79-B7F1-42B2-8A65-7F990211AD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DF944D0E-1FE0-47ED-9362-B7A1560D70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35A66304-0B88-40BA-A57C-226AA50D43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graphicFrame>
        <p:nvGraphicFramePr>
          <p:cNvPr id="5" name="Content Placeholder 2">
            <a:extLst>
              <a:ext uri="{FF2B5EF4-FFF2-40B4-BE49-F238E27FC236}">
                <a16:creationId xmlns:a16="http://schemas.microsoft.com/office/drawing/2014/main" id="{9F0C29D6-4C7F-4E79-A03E-EA6426B379C7}"/>
              </a:ext>
            </a:extLst>
          </p:cNvPr>
          <p:cNvGraphicFramePr>
            <a:graphicFrameLocks noGrp="1"/>
          </p:cNvGraphicFramePr>
          <p:nvPr>
            <p:ph idx="1"/>
            <p:extLst>
              <p:ext uri="{D42A27DB-BD31-4B8C-83A1-F6EECF244321}">
                <p14:modId xmlns:p14="http://schemas.microsoft.com/office/powerpoint/2010/main" val="4005935471"/>
              </p:ext>
            </p:extLst>
          </p:nvPr>
        </p:nvGraphicFramePr>
        <p:xfrm>
          <a:off x="1098550" y="1096964"/>
          <a:ext cx="8991114" cy="3630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9821786"/>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07163C-26D8-4E92-BC2E-F8B8965E69CB}"/>
              </a:ext>
            </a:extLst>
          </p:cNvPr>
          <p:cNvPicPr>
            <a:picLocks noChangeAspect="1"/>
          </p:cNvPicPr>
          <p:nvPr/>
        </p:nvPicPr>
        <p:blipFill>
          <a:blip r:embed="rId2"/>
          <a:stretch>
            <a:fillRect/>
          </a:stretch>
        </p:blipFill>
        <p:spPr>
          <a:xfrm>
            <a:off x="1036320" y="271463"/>
            <a:ext cx="10119360" cy="6171540"/>
          </a:xfrm>
          <a:prstGeom prst="rect">
            <a:avLst/>
          </a:prstGeom>
        </p:spPr>
      </p:pic>
    </p:spTree>
    <p:extLst>
      <p:ext uri="{BB962C8B-B14F-4D97-AF65-F5344CB8AC3E}">
        <p14:creationId xmlns:p14="http://schemas.microsoft.com/office/powerpoint/2010/main" val="3321208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8" name="Snip Diagonal Corner Rectangle 6">
            <a:extLst>
              <a:ext uri="{FF2B5EF4-FFF2-40B4-BE49-F238E27FC236}">
                <a16:creationId xmlns:a16="http://schemas.microsoft.com/office/drawing/2014/main" id="{AD2D45C7-2E37-44FD-AC77-116CD14B9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25" y="2"/>
            <a:ext cx="12191075" cy="6857998"/>
          </a:xfrm>
          <a:prstGeom prst="rect">
            <a:avLst/>
          </a:prstGeom>
          <a:ln>
            <a:noFill/>
          </a:ln>
        </p:spPr>
        <p:style>
          <a:lnRef idx="2">
            <a:schemeClr val="accent2"/>
          </a:lnRef>
          <a:fillRef idx="1002">
            <a:schemeClr val="dk2"/>
          </a:fillRef>
          <a:effectRef idx="0">
            <a:schemeClr val="accent2"/>
          </a:effectRef>
          <a:fontRef idx="minor">
            <a:schemeClr val="dk1"/>
          </a:fontRef>
        </p:style>
        <p:txBody>
          <a:bodyPr wrap="square" rtlCol="0" anchor="ctr">
            <a:noAutofit/>
          </a:bodyPr>
          <a:lstStyle/>
          <a:p>
            <a:pPr algn="ctr"/>
            <a:endParaRPr lang="en-US"/>
          </a:p>
        </p:txBody>
      </p:sp>
      <p:sp useBgFill="1">
        <p:nvSpPr>
          <p:cNvPr id="10" name="Snip Single Corner Rectangle 17">
            <a:extLst>
              <a:ext uri="{FF2B5EF4-FFF2-40B4-BE49-F238E27FC236}">
                <a16:creationId xmlns:a16="http://schemas.microsoft.com/office/drawing/2014/main" id="{1FF88480-2CF1-4C54-8CE3-2CA9CD9FF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F0DC599-A9D9-495E-A37A-252DF3CB29E3}"/>
              </a:ext>
            </a:extLst>
          </p:cNvPr>
          <p:cNvSpPr>
            <a:spLocks noGrp="1"/>
          </p:cNvSpPr>
          <p:nvPr>
            <p:ph idx="1"/>
          </p:nvPr>
        </p:nvSpPr>
        <p:spPr>
          <a:xfrm>
            <a:off x="717463" y="347641"/>
            <a:ext cx="8534400" cy="566759"/>
          </a:xfrm>
        </p:spPr>
        <p:txBody>
          <a:bodyPr>
            <a:noAutofit/>
          </a:bodyPr>
          <a:lstStyle/>
          <a:p>
            <a:pPr marL="0" indent="0">
              <a:buNone/>
            </a:pPr>
            <a:r>
              <a:rPr lang="en-US" sz="3200" dirty="0">
                <a:solidFill>
                  <a:schemeClr val="tx1"/>
                </a:solidFill>
              </a:rPr>
              <a:t>Organic Results</a:t>
            </a:r>
          </a:p>
        </p:txBody>
      </p:sp>
      <p:sp>
        <p:nvSpPr>
          <p:cNvPr id="2" name="Rectangle 1">
            <a:extLst>
              <a:ext uri="{FF2B5EF4-FFF2-40B4-BE49-F238E27FC236}">
                <a16:creationId xmlns:a16="http://schemas.microsoft.com/office/drawing/2014/main" id="{E7B634BD-3EEA-4B59-9222-40E501CE242E}"/>
              </a:ext>
            </a:extLst>
          </p:cNvPr>
          <p:cNvSpPr/>
          <p:nvPr/>
        </p:nvSpPr>
        <p:spPr>
          <a:xfrm>
            <a:off x="285808" y="1639498"/>
            <a:ext cx="11205028" cy="3046988"/>
          </a:xfrm>
          <a:prstGeom prst="rect">
            <a:avLst/>
          </a:prstGeom>
        </p:spPr>
        <p:txBody>
          <a:bodyPr wrap="square">
            <a:spAutoFit/>
          </a:bodyPr>
          <a:lstStyle/>
          <a:p>
            <a:pPr algn="ctr">
              <a:spcBef>
                <a:spcPct val="20000"/>
              </a:spcBef>
              <a:spcAft>
                <a:spcPts val="600"/>
              </a:spcAft>
              <a:buClr>
                <a:schemeClr val="tx1"/>
              </a:buClr>
              <a:buSzPct val="80000"/>
            </a:pPr>
            <a:r>
              <a:rPr lang="en-US" sz="3200" dirty="0">
                <a:solidFill>
                  <a:schemeClr val="bg2">
                    <a:lumMod val="75000"/>
                  </a:schemeClr>
                </a:solidFill>
              </a:rPr>
              <a:t>Search engines do all of this by discovering and cataloguing all available content on the Internet (web pages, PDFs, images, videos, etc.) via a process known as “crawling and indexing,” and then ordering it by how well it matches the query in a process we refer to as “ranking.</a:t>
            </a:r>
          </a:p>
        </p:txBody>
      </p:sp>
    </p:spTree>
    <p:extLst>
      <p:ext uri="{BB962C8B-B14F-4D97-AF65-F5344CB8AC3E}">
        <p14:creationId xmlns:p14="http://schemas.microsoft.com/office/powerpoint/2010/main" val="2253502093"/>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0DC599-A9D9-495E-A37A-252DF3CB29E3}"/>
              </a:ext>
            </a:extLst>
          </p:cNvPr>
          <p:cNvSpPr>
            <a:spLocks noGrp="1"/>
          </p:cNvSpPr>
          <p:nvPr>
            <p:ph idx="1"/>
          </p:nvPr>
        </p:nvSpPr>
        <p:spPr>
          <a:xfrm>
            <a:off x="511934" y="354495"/>
            <a:ext cx="10248831" cy="877957"/>
          </a:xfrm>
        </p:spPr>
        <p:txBody>
          <a:bodyPr>
            <a:normAutofit/>
          </a:bodyPr>
          <a:lstStyle/>
          <a:p>
            <a:pPr marL="0" indent="0">
              <a:buNone/>
            </a:pPr>
            <a:r>
              <a:rPr lang="en-US" sz="3200" dirty="0">
                <a:solidFill>
                  <a:schemeClr val="tx1"/>
                </a:solidFill>
              </a:rPr>
              <a:t>Organic Results</a:t>
            </a:r>
          </a:p>
        </p:txBody>
      </p:sp>
      <p:graphicFrame>
        <p:nvGraphicFramePr>
          <p:cNvPr id="5" name="Diagram 4">
            <a:extLst>
              <a:ext uri="{FF2B5EF4-FFF2-40B4-BE49-F238E27FC236}">
                <a16:creationId xmlns:a16="http://schemas.microsoft.com/office/drawing/2014/main" id="{1A68E1C6-E401-46B6-B047-176B34032D4C}"/>
              </a:ext>
            </a:extLst>
          </p:cNvPr>
          <p:cNvGraphicFramePr/>
          <p:nvPr>
            <p:extLst>
              <p:ext uri="{D42A27DB-BD31-4B8C-83A1-F6EECF244321}">
                <p14:modId xmlns:p14="http://schemas.microsoft.com/office/powerpoint/2010/main" val="519044338"/>
              </p:ext>
            </p:extLst>
          </p:nvPr>
        </p:nvGraphicFramePr>
        <p:xfrm>
          <a:off x="861309" y="1021442"/>
          <a:ext cx="9550080" cy="54676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51335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0DC599-A9D9-495E-A37A-252DF3CB29E3}"/>
              </a:ext>
            </a:extLst>
          </p:cNvPr>
          <p:cNvSpPr>
            <a:spLocks noGrp="1"/>
          </p:cNvSpPr>
          <p:nvPr>
            <p:ph idx="1"/>
          </p:nvPr>
        </p:nvSpPr>
        <p:spPr>
          <a:xfrm>
            <a:off x="511934" y="354495"/>
            <a:ext cx="10248831" cy="877957"/>
          </a:xfrm>
        </p:spPr>
        <p:txBody>
          <a:bodyPr>
            <a:normAutofit/>
          </a:bodyPr>
          <a:lstStyle/>
          <a:p>
            <a:pPr marL="0" indent="0">
              <a:buNone/>
            </a:pPr>
            <a:r>
              <a:rPr lang="en-US" sz="3200" dirty="0">
                <a:solidFill>
                  <a:schemeClr val="tx1"/>
                </a:solidFill>
              </a:rPr>
              <a:t>White hat vs Black hat SEO</a:t>
            </a:r>
          </a:p>
        </p:txBody>
      </p:sp>
      <p:sp>
        <p:nvSpPr>
          <p:cNvPr id="2" name="Rectangle 1">
            <a:extLst>
              <a:ext uri="{FF2B5EF4-FFF2-40B4-BE49-F238E27FC236}">
                <a16:creationId xmlns:a16="http://schemas.microsoft.com/office/drawing/2014/main" id="{779A73D1-D728-4459-8080-84ADAAA16F7D}"/>
              </a:ext>
            </a:extLst>
          </p:cNvPr>
          <p:cNvSpPr/>
          <p:nvPr/>
        </p:nvSpPr>
        <p:spPr>
          <a:xfrm>
            <a:off x="511934" y="2620261"/>
            <a:ext cx="4431366" cy="2246769"/>
          </a:xfrm>
          <a:prstGeom prst="rect">
            <a:avLst/>
          </a:prstGeom>
        </p:spPr>
        <p:txBody>
          <a:bodyPr wrap="square">
            <a:spAutoFit/>
          </a:bodyPr>
          <a:lstStyle/>
          <a:p>
            <a:pPr algn="ctr"/>
            <a:r>
              <a:rPr lang="en-US" sz="2000" dirty="0"/>
              <a:t>"</a:t>
            </a:r>
            <a:r>
              <a:rPr lang="en-US" sz="2000" b="1" dirty="0"/>
              <a:t>White hat SEO" </a:t>
            </a:r>
            <a:r>
              <a:rPr lang="en-US" sz="2000" dirty="0"/>
              <a:t>refers to SEO techniques, best practices, and strategies that abide by search engine rule.</a:t>
            </a:r>
          </a:p>
          <a:p>
            <a:pPr algn="ctr"/>
            <a:r>
              <a:rPr lang="en-US" sz="2000" dirty="0"/>
              <a:t>It’s primary focus to provide more value to people.</a:t>
            </a:r>
          </a:p>
          <a:p>
            <a:pPr algn="ctr"/>
            <a:endParaRPr lang="en-US" sz="2000" dirty="0"/>
          </a:p>
        </p:txBody>
      </p:sp>
      <p:cxnSp>
        <p:nvCxnSpPr>
          <p:cNvPr id="5" name="Straight Connector 4">
            <a:extLst>
              <a:ext uri="{FF2B5EF4-FFF2-40B4-BE49-F238E27FC236}">
                <a16:creationId xmlns:a16="http://schemas.microsoft.com/office/drawing/2014/main" id="{5C40972E-D2C6-42F7-97CF-BE92B7FC08D6}"/>
              </a:ext>
            </a:extLst>
          </p:cNvPr>
          <p:cNvCxnSpPr>
            <a:cxnSpLocks/>
          </p:cNvCxnSpPr>
          <p:nvPr/>
        </p:nvCxnSpPr>
        <p:spPr>
          <a:xfrm>
            <a:off x="5835535" y="1363286"/>
            <a:ext cx="0" cy="484632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 name="Rectangle 6">
            <a:extLst>
              <a:ext uri="{FF2B5EF4-FFF2-40B4-BE49-F238E27FC236}">
                <a16:creationId xmlns:a16="http://schemas.microsoft.com/office/drawing/2014/main" id="{90BBE79C-A744-4225-8BD1-50E40A43B946}"/>
              </a:ext>
            </a:extLst>
          </p:cNvPr>
          <p:cNvSpPr/>
          <p:nvPr/>
        </p:nvSpPr>
        <p:spPr>
          <a:xfrm>
            <a:off x="6356466" y="2158597"/>
            <a:ext cx="4150820" cy="3170099"/>
          </a:xfrm>
          <a:prstGeom prst="rect">
            <a:avLst/>
          </a:prstGeom>
        </p:spPr>
        <p:txBody>
          <a:bodyPr wrap="square">
            <a:spAutoFit/>
          </a:bodyPr>
          <a:lstStyle/>
          <a:p>
            <a:pPr algn="ctr"/>
            <a:r>
              <a:rPr lang="en-US" sz="2000" dirty="0"/>
              <a:t>"</a:t>
            </a:r>
            <a:r>
              <a:rPr lang="en-US" sz="2000" b="1" dirty="0"/>
              <a:t>Black hat SEO</a:t>
            </a:r>
            <a:r>
              <a:rPr lang="en-US" sz="2000" dirty="0"/>
              <a:t>" refers to techniques and strategies that attempt to spam/fool search engines. </a:t>
            </a:r>
          </a:p>
          <a:p>
            <a:pPr algn="ctr"/>
            <a:r>
              <a:rPr lang="en-US" sz="2000" dirty="0"/>
              <a:t>While black hat SEO can work, it puts websites at tremendous risk of being penalized and/or de-indexed (removed from search results) and has ethical implications.</a:t>
            </a:r>
          </a:p>
        </p:txBody>
      </p:sp>
    </p:spTree>
    <p:extLst>
      <p:ext uri="{BB962C8B-B14F-4D97-AF65-F5344CB8AC3E}">
        <p14:creationId xmlns:p14="http://schemas.microsoft.com/office/powerpoint/2010/main" val="2339227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0DC599-A9D9-495E-A37A-252DF3CB29E3}"/>
              </a:ext>
            </a:extLst>
          </p:cNvPr>
          <p:cNvSpPr>
            <a:spLocks noGrp="1"/>
          </p:cNvSpPr>
          <p:nvPr>
            <p:ph idx="1"/>
          </p:nvPr>
        </p:nvSpPr>
        <p:spPr>
          <a:xfrm>
            <a:off x="535214" y="52003"/>
            <a:ext cx="5652655" cy="1095153"/>
          </a:xfrm>
        </p:spPr>
        <p:txBody>
          <a:bodyPr>
            <a:normAutofit/>
          </a:bodyPr>
          <a:lstStyle/>
          <a:p>
            <a:pPr marL="0" indent="0">
              <a:buNone/>
            </a:pPr>
            <a:r>
              <a:rPr lang="en-US" sz="3200" dirty="0">
                <a:solidFill>
                  <a:schemeClr val="tx1"/>
                </a:solidFill>
              </a:rPr>
              <a:t>How Search Engines Work?</a:t>
            </a:r>
          </a:p>
        </p:txBody>
      </p:sp>
      <p:graphicFrame>
        <p:nvGraphicFramePr>
          <p:cNvPr id="4" name="Diagram 3">
            <a:extLst>
              <a:ext uri="{FF2B5EF4-FFF2-40B4-BE49-F238E27FC236}">
                <a16:creationId xmlns:a16="http://schemas.microsoft.com/office/drawing/2014/main" id="{91132E4E-06C4-4A12-8F4B-D44B0AE6CDAE}"/>
              </a:ext>
            </a:extLst>
          </p:cNvPr>
          <p:cNvGraphicFramePr/>
          <p:nvPr>
            <p:extLst>
              <p:ext uri="{D42A27DB-BD31-4B8C-83A1-F6EECF244321}">
                <p14:modId xmlns:p14="http://schemas.microsoft.com/office/powerpoint/2010/main" val="690818661"/>
              </p:ext>
            </p:extLst>
          </p:nvPr>
        </p:nvGraphicFramePr>
        <p:xfrm>
          <a:off x="1620664" y="52003"/>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3743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0DC599-A9D9-495E-A37A-252DF3CB29E3}"/>
              </a:ext>
            </a:extLst>
          </p:cNvPr>
          <p:cNvSpPr>
            <a:spLocks noGrp="1"/>
          </p:cNvSpPr>
          <p:nvPr>
            <p:ph idx="1"/>
          </p:nvPr>
        </p:nvSpPr>
        <p:spPr>
          <a:xfrm>
            <a:off x="511934" y="354495"/>
            <a:ext cx="10248831" cy="877957"/>
          </a:xfrm>
        </p:spPr>
        <p:txBody>
          <a:bodyPr>
            <a:normAutofit/>
          </a:bodyPr>
          <a:lstStyle/>
          <a:p>
            <a:pPr marL="0" indent="0">
              <a:buNone/>
            </a:pPr>
            <a:r>
              <a:rPr lang="en-US" sz="3200" dirty="0">
                <a:solidFill>
                  <a:schemeClr val="tx1"/>
                </a:solidFill>
              </a:rPr>
              <a:t>Crawl</a:t>
            </a:r>
          </a:p>
        </p:txBody>
      </p:sp>
      <p:pic>
        <p:nvPicPr>
          <p:cNvPr id="1026" name="Picture 2" descr="SEO Crawler - SEO Spider | The #1 Website Crawl Tool Cloud Software">
            <a:extLst>
              <a:ext uri="{FF2B5EF4-FFF2-40B4-BE49-F238E27FC236}">
                <a16:creationId xmlns:a16="http://schemas.microsoft.com/office/drawing/2014/main" id="{9B213952-F06D-4958-8171-681B117C73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799" y="1478800"/>
            <a:ext cx="4853594" cy="440114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0813A236-100F-4912-A4DE-3FA14027293E}"/>
              </a:ext>
            </a:extLst>
          </p:cNvPr>
          <p:cNvSpPr/>
          <p:nvPr/>
        </p:nvSpPr>
        <p:spPr>
          <a:xfrm>
            <a:off x="5375563" y="1977563"/>
            <a:ext cx="6096000" cy="2246769"/>
          </a:xfrm>
          <a:prstGeom prst="rect">
            <a:avLst/>
          </a:prstGeom>
        </p:spPr>
        <p:txBody>
          <a:bodyPr>
            <a:spAutoFit/>
          </a:bodyPr>
          <a:lstStyle/>
          <a:p>
            <a:pPr algn="ctr"/>
            <a:r>
              <a:rPr lang="en-US" sz="2000" dirty="0"/>
              <a:t>Crawling is the discovery process in which search engines send out a team of robots (known as crawlers or spiders) to find new and updated content. Content can vary — it could be a webpage, an image, a video, a PDF, etc. — but regardless of the format, content is discovered by links.</a:t>
            </a:r>
          </a:p>
        </p:txBody>
      </p:sp>
    </p:spTree>
    <p:extLst>
      <p:ext uri="{BB962C8B-B14F-4D97-AF65-F5344CB8AC3E}">
        <p14:creationId xmlns:p14="http://schemas.microsoft.com/office/powerpoint/2010/main" val="2599278582"/>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5">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E2ED7AA-F708-41E1-8D55-577D7A2FE4FC}">
  <we:reference id="wa104381411" version="1.0.0.0" store="en-US" storeType="OMEX"/>
  <we:alternateReferences>
    <we:reference id="wa104381411" version="1.0.0.0" store="WA10438141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106</TotalTime>
  <Words>1916</Words>
  <Application>Microsoft Office PowerPoint</Application>
  <PresentationFormat>Widescreen</PresentationFormat>
  <Paragraphs>131</Paragraphs>
  <Slides>26</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Century Gothic</vt:lpstr>
      <vt:lpstr>Wingdings 3</vt:lpstr>
      <vt:lpstr>Slice</vt:lpstr>
      <vt:lpstr>Search Engine Optimization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 Engine Optimization</dc:title>
  <dc:creator>JATIN KOCHHAR</dc:creator>
  <cp:lastModifiedBy>JATIN KOCHHAR</cp:lastModifiedBy>
  <cp:revision>15</cp:revision>
  <dcterms:created xsi:type="dcterms:W3CDTF">2020-08-17T08:16:50Z</dcterms:created>
  <dcterms:modified xsi:type="dcterms:W3CDTF">2020-08-17T10:02:53Z</dcterms:modified>
</cp:coreProperties>
</file>