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74" r:id="rId5"/>
    <p:sldId id="272" r:id="rId6"/>
    <p:sldId id="273" r:id="rId7"/>
    <p:sldId id="270" r:id="rId8"/>
    <p:sldId id="271" r:id="rId9"/>
    <p:sldId id="269"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34272-7395-4CB3-8829-6695BDCC1D2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7E68A6A-7398-42C8-B56B-656BD032EE2A}">
      <dgm:prSet phldrT="[Text]" custT="1"/>
      <dgm:spPr>
        <a:xfrm>
          <a:off x="1072264" y="1344"/>
          <a:ext cx="800929" cy="520604"/>
        </a:xfrm>
        <a:prstGeom prst="roundRect">
          <a:avLst/>
        </a:prstGeom>
        <a:solidFill>
          <a:srgbClr val="7030A0"/>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Assess</a:t>
          </a:r>
        </a:p>
      </dgm:t>
    </dgm:pt>
    <dgm:pt modelId="{6F1FD8A3-0C47-4B94-B87C-46317AEA6466}" type="parTrans" cxnId="{5874961F-ED80-4148-A0F4-249066F20541}">
      <dgm:prSet/>
      <dgm:spPr/>
      <dgm:t>
        <a:bodyPr/>
        <a:lstStyle/>
        <a:p>
          <a:endParaRPr lang="en-US"/>
        </a:p>
      </dgm:t>
    </dgm:pt>
    <dgm:pt modelId="{6356A590-2357-427E-BF94-00CB2DE07794}" type="sibTrans" cxnId="{5874961F-ED80-4148-A0F4-249066F20541}">
      <dgm:prSet/>
      <dgm:spPr>
        <a:xfrm>
          <a:off x="433081" y="261646"/>
          <a:ext cx="2079295" cy="2079295"/>
        </a:xfrm>
        <a:custGeom>
          <a:avLst/>
          <a:gdLst/>
          <a:ahLst/>
          <a:cxnLst/>
          <a:rect l="0" t="0" r="0" b="0"/>
          <a:pathLst>
            <a:path>
              <a:moveTo>
                <a:pt x="1547296" y="132366"/>
              </a:moveTo>
              <a:arcTo wR="1039647" hR="1039647" stAng="17953693" swAng="1211129"/>
            </a:path>
          </a:pathLst>
        </a:custGeom>
        <a:noFill/>
        <a:ln w="57150" cap="flat" cmpd="sng" algn="ctr">
          <a:solidFill>
            <a:scrgbClr r="0" g="0" b="0"/>
          </a:solidFill>
          <a:prstDash val="solid"/>
          <a:miter lim="800000"/>
          <a:tailEnd type="arrow"/>
        </a:ln>
        <a:effectLst/>
      </dgm:spPr>
      <dgm:t>
        <a:bodyPr/>
        <a:lstStyle/>
        <a:p>
          <a:endParaRPr lang="en-US"/>
        </a:p>
      </dgm:t>
    </dgm:pt>
    <dgm:pt modelId="{8D66F1E0-1A04-40DA-90BB-0879D44FC555}">
      <dgm:prSet phldrT="[Text]" custT="1"/>
      <dgm:spPr>
        <a:xfrm>
          <a:off x="1784957" y="1882090"/>
          <a:ext cx="800929" cy="520604"/>
        </a:xfrm>
        <a:prstGeom prst="roundRect">
          <a:avLst/>
        </a:prstGeom>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Store</a:t>
          </a:r>
        </a:p>
      </dgm:t>
    </dgm:pt>
    <dgm:pt modelId="{E5025D95-5BB2-4FC4-A68F-7B02E49A0A97}" type="parTrans" cxnId="{8F9673C3-4008-4024-9584-16BBF04750E7}">
      <dgm:prSet/>
      <dgm:spPr/>
      <dgm:t>
        <a:bodyPr/>
        <a:lstStyle/>
        <a:p>
          <a:endParaRPr lang="en-US"/>
        </a:p>
      </dgm:t>
    </dgm:pt>
    <dgm:pt modelId="{0C84751A-6FA3-458E-B895-A0C18DD8431C}" type="sibTrans" cxnId="{8F9673C3-4008-4024-9584-16BBF04750E7}">
      <dgm:prSet/>
      <dgm:spPr>
        <a:xfrm>
          <a:off x="559129" y="296109"/>
          <a:ext cx="2079295" cy="2079295"/>
        </a:xfrm>
        <a:custGeom>
          <a:avLst/>
          <a:gdLst/>
          <a:ahLst/>
          <a:cxnLst/>
          <a:rect l="0" t="0" r="0" b="0"/>
          <a:pathLst>
            <a:path>
              <a:moveTo>
                <a:pt x="1121888" y="2076037"/>
              </a:moveTo>
              <a:arcTo wR="1039647" hR="1039647" stAng="5127775" swAng="1059169"/>
            </a:path>
          </a:pathLst>
        </a:custGeom>
        <a:noFill/>
        <a:ln w="57150" cap="flat" cmpd="sng" algn="ctr">
          <a:solidFill>
            <a:scrgbClr r="0" g="0" b="0"/>
          </a:solidFill>
          <a:prstDash val="solid"/>
          <a:miter lim="800000"/>
          <a:tailEnd type="arrow"/>
        </a:ln>
        <a:effectLst/>
      </dgm:spPr>
      <dgm:t>
        <a:bodyPr/>
        <a:lstStyle/>
        <a:p>
          <a:endParaRPr lang="en-US"/>
        </a:p>
      </dgm:t>
    </dgm:pt>
    <dgm:pt modelId="{058574A9-44D7-4A86-95AA-8C1659B235CF}">
      <dgm:prSet phldrT="[Text]" custT="1"/>
      <dgm:spPr>
        <a:xfrm>
          <a:off x="461174" y="1882084"/>
          <a:ext cx="800929" cy="520604"/>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Use</a:t>
          </a:r>
        </a:p>
      </dgm:t>
    </dgm:pt>
    <dgm:pt modelId="{115D031E-EE36-4D52-9A67-162EF810D942}" type="parTrans" cxnId="{B98D3A51-0B99-4E66-9FEE-13F626DFBE7E}">
      <dgm:prSet/>
      <dgm:spPr/>
      <dgm:t>
        <a:bodyPr/>
        <a:lstStyle/>
        <a:p>
          <a:endParaRPr lang="en-US"/>
        </a:p>
      </dgm:t>
    </dgm:pt>
    <dgm:pt modelId="{962DDE04-31C8-44ED-B4E9-A923CAC9E79D}" type="sibTrans" cxnId="{B98D3A51-0B99-4E66-9FEE-13F626DFBE7E}">
      <dgm:prSet/>
      <dgm:spPr>
        <a:xfrm>
          <a:off x="433081" y="261646"/>
          <a:ext cx="2079295" cy="2079295"/>
        </a:xfrm>
        <a:custGeom>
          <a:avLst/>
          <a:gdLst/>
          <a:ahLst/>
          <a:cxnLst/>
          <a:rect l="0" t="0" r="0" b="0"/>
          <a:pathLst>
            <a:path>
              <a:moveTo>
                <a:pt x="110273" y="1505620"/>
              </a:moveTo>
              <a:arcTo wR="1039647" hR="1039647" stAng="9202293" swAng="1359410"/>
            </a:path>
          </a:pathLst>
        </a:custGeom>
        <a:noFill/>
        <a:ln w="57150" cap="flat" cmpd="sng" algn="ctr">
          <a:solidFill>
            <a:scrgbClr r="0" g="0" b="0"/>
          </a:solidFill>
          <a:prstDash val="solid"/>
          <a:miter lim="800000"/>
          <a:tailEnd type="arrow"/>
        </a:ln>
        <a:effectLst/>
      </dgm:spPr>
      <dgm:t>
        <a:bodyPr/>
        <a:lstStyle/>
        <a:p>
          <a:endParaRPr lang="en-US"/>
        </a:p>
      </dgm:t>
    </dgm:pt>
    <dgm:pt modelId="{48AF2E80-C764-4DA5-8A88-8691D4B37659}">
      <dgm:prSet phldrT="[Text]" custT="1"/>
      <dgm:spPr>
        <a:xfrm>
          <a:off x="5089" y="719723"/>
          <a:ext cx="957751" cy="520604"/>
        </a:xfrm>
        <a:prstGeom prst="roundRect">
          <a:avLst/>
        </a:prstGeom>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pPr>
            <a:buNone/>
          </a:pPr>
          <a:r>
            <a:rPr lang="en-US" sz="1600" kern="1200" dirty="0">
              <a:solidFill>
                <a:prstClr val="white"/>
              </a:solidFill>
              <a:latin typeface="Calibri" panose="020F0502020204030204"/>
              <a:ea typeface="+mn-ea"/>
              <a:cs typeface="+mn-cs"/>
            </a:rPr>
            <a:t>Destroy</a:t>
          </a:r>
        </a:p>
      </dgm:t>
    </dgm:pt>
    <dgm:pt modelId="{A1777CA2-1CC1-4729-A5F1-24E7573B8996}" type="parTrans" cxnId="{4FF36162-C0F3-4628-B5E1-5263357D78CC}">
      <dgm:prSet/>
      <dgm:spPr/>
      <dgm:t>
        <a:bodyPr/>
        <a:lstStyle/>
        <a:p>
          <a:endParaRPr lang="en-US"/>
        </a:p>
      </dgm:t>
    </dgm:pt>
    <dgm:pt modelId="{D22A4B73-E4B3-47ED-B061-CF5096F5C362}" type="sibTrans" cxnId="{4FF36162-C0F3-4628-B5E1-5263357D78CC}">
      <dgm:prSet/>
      <dgm:spPr>
        <a:xfrm>
          <a:off x="433081" y="261646"/>
          <a:ext cx="2079295" cy="2079295"/>
        </a:xfrm>
        <a:custGeom>
          <a:avLst/>
          <a:gdLst/>
          <a:ahLst/>
          <a:cxnLst/>
          <a:rect l="0" t="0" r="0" b="0"/>
          <a:pathLst>
            <a:path>
              <a:moveTo>
                <a:pt x="250111" y="363260"/>
              </a:moveTo>
              <a:arcTo wR="1039647" hR="1039647" stAng="13235177" swAng="1211129"/>
            </a:path>
          </a:pathLst>
        </a:custGeom>
        <a:noFill/>
        <a:ln w="57150" cap="flat" cmpd="sng" algn="ctr">
          <a:solidFill>
            <a:scrgbClr r="0" g="0" b="0"/>
          </a:solidFill>
          <a:prstDash val="solid"/>
          <a:miter lim="800000"/>
          <a:tailEnd type="arrow"/>
        </a:ln>
        <a:effectLst/>
      </dgm:spPr>
      <dgm:t>
        <a:bodyPr/>
        <a:lstStyle/>
        <a:p>
          <a:endParaRPr lang="en-US"/>
        </a:p>
      </dgm:t>
    </dgm:pt>
    <dgm:pt modelId="{B521F51E-8535-4085-B01A-4FBB5BB8BBBF}">
      <dgm:prSet phldrT="[Text]" custT="1"/>
      <dgm:spPr>
        <a:xfrm>
          <a:off x="2009383" y="719723"/>
          <a:ext cx="904217" cy="520604"/>
        </a:xfrm>
        <a:prstGeom prst="roundRect">
          <a:avLst/>
        </a:prstGeom>
        <a:solidFill>
          <a:srgbClr val="ED7D31"/>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Capture</a:t>
          </a:r>
        </a:p>
      </dgm:t>
    </dgm:pt>
    <dgm:pt modelId="{770F1C2D-C950-4DDD-847D-67B07C207AD9}" type="parTrans" cxnId="{DB84683B-381E-4CE5-9F51-E3092D7E30F7}">
      <dgm:prSet/>
      <dgm:spPr/>
      <dgm:t>
        <a:bodyPr/>
        <a:lstStyle/>
        <a:p>
          <a:endParaRPr lang="en-US"/>
        </a:p>
      </dgm:t>
    </dgm:pt>
    <dgm:pt modelId="{B71EEC1A-2E21-4A96-9A4B-B67A04AF702D}" type="sibTrans" cxnId="{DB84683B-381E-4CE5-9F51-E3092D7E30F7}">
      <dgm:prSet/>
      <dgm:spPr>
        <a:xfrm>
          <a:off x="444893" y="368301"/>
          <a:ext cx="2079295" cy="2079295"/>
        </a:xfrm>
        <a:custGeom>
          <a:avLst/>
          <a:gdLst/>
          <a:ahLst/>
          <a:cxnLst/>
          <a:rect l="0" t="0" r="0" b="0"/>
          <a:pathLst>
            <a:path>
              <a:moveTo>
                <a:pt x="2078585" y="1001227"/>
              </a:moveTo>
              <a:arcTo wR="1039647" hR="1039647" stAng="21472928" swAng="1325441"/>
            </a:path>
          </a:pathLst>
        </a:custGeom>
        <a:noFill/>
        <a:ln w="57150" cap="flat" cmpd="sng" algn="ctr">
          <a:solidFill>
            <a:scrgbClr r="0" g="0" b="0"/>
          </a:solidFill>
          <a:prstDash val="solid"/>
          <a:miter lim="800000"/>
          <a:tailEnd type="arrow"/>
        </a:ln>
        <a:effectLst/>
      </dgm:spPr>
      <dgm:t>
        <a:bodyPr/>
        <a:lstStyle/>
        <a:p>
          <a:endParaRPr lang="en-US"/>
        </a:p>
      </dgm:t>
    </dgm:pt>
    <dgm:pt modelId="{83F44793-DD3E-4DF8-8227-4DF0063C2908}" type="pres">
      <dgm:prSet presAssocID="{EE734272-7395-4CB3-8829-6695BDCC1D22}" presName="cycle" presStyleCnt="0">
        <dgm:presLayoutVars>
          <dgm:dir/>
          <dgm:resizeHandles val="exact"/>
        </dgm:presLayoutVars>
      </dgm:prSet>
      <dgm:spPr/>
    </dgm:pt>
    <dgm:pt modelId="{F7B54E44-BA29-45BA-BA13-5AE847293578}" type="pres">
      <dgm:prSet presAssocID="{B7E68A6A-7398-42C8-B56B-656BD032EE2A}" presName="node" presStyleLbl="node1" presStyleIdx="0" presStyleCnt="5">
        <dgm:presLayoutVars>
          <dgm:bulletEnabled val="1"/>
        </dgm:presLayoutVars>
      </dgm:prSet>
      <dgm:spPr>
        <a:xfrm>
          <a:off x="1072264" y="1344"/>
          <a:ext cx="800929" cy="520604"/>
        </a:xfrm>
        <a:prstGeom prst="roundRect">
          <a:avLst/>
        </a:prstGeom>
      </dgm:spPr>
    </dgm:pt>
    <dgm:pt modelId="{2E2037E8-E347-41C9-8B8A-534B8595BB8D}" type="pres">
      <dgm:prSet presAssocID="{B7E68A6A-7398-42C8-B56B-656BD032EE2A}" presName="spNode" presStyleCnt="0"/>
      <dgm:spPr/>
    </dgm:pt>
    <dgm:pt modelId="{C245F828-ED33-4E8A-BAB0-3CB3EC6641DA}" type="pres">
      <dgm:prSet presAssocID="{6356A590-2357-427E-BF94-00CB2DE07794}" presName="sibTrans" presStyleLbl="sibTrans1D1" presStyleIdx="0" presStyleCnt="5"/>
      <dgm:spPr/>
    </dgm:pt>
    <dgm:pt modelId="{20DF0B38-428E-4F0B-BBD5-1ED19A695964}" type="pres">
      <dgm:prSet presAssocID="{B521F51E-8535-4085-B01A-4FBB5BB8BBBF}" presName="node" presStyleLbl="node1" presStyleIdx="1" presStyleCnt="5" custScaleX="112896">
        <dgm:presLayoutVars>
          <dgm:bulletEnabled val="1"/>
        </dgm:presLayoutVars>
      </dgm:prSet>
      <dgm:spPr>
        <a:xfrm>
          <a:off x="2009383" y="719723"/>
          <a:ext cx="904217" cy="520604"/>
        </a:xfrm>
        <a:prstGeom prst="roundRect">
          <a:avLst/>
        </a:prstGeom>
      </dgm:spPr>
    </dgm:pt>
    <dgm:pt modelId="{D1914D33-6652-4750-A437-13EF2F06A913}" type="pres">
      <dgm:prSet presAssocID="{B521F51E-8535-4085-B01A-4FBB5BB8BBBF}" presName="spNode" presStyleCnt="0"/>
      <dgm:spPr/>
    </dgm:pt>
    <dgm:pt modelId="{B9A72824-5820-4609-8A7F-918FCC47FD9C}" type="pres">
      <dgm:prSet presAssocID="{B71EEC1A-2E21-4A96-9A4B-B67A04AF702D}" presName="sibTrans" presStyleLbl="sibTrans1D1" presStyleIdx="1" presStyleCnt="5"/>
      <dgm:spPr/>
    </dgm:pt>
    <dgm:pt modelId="{EDBBB76C-2F5A-41E5-8BC8-3C6459AD2F4F}" type="pres">
      <dgm:prSet presAssocID="{8D66F1E0-1A04-40DA-90BB-0879D44FC555}" presName="node" presStyleLbl="node1" presStyleIdx="2" presStyleCnt="5" custRadScaleRad="106040" custRadScaleInc="-17816">
        <dgm:presLayoutVars>
          <dgm:bulletEnabled val="1"/>
        </dgm:presLayoutVars>
      </dgm:prSet>
      <dgm:spPr>
        <a:xfrm>
          <a:off x="1784957" y="1882090"/>
          <a:ext cx="800929" cy="520604"/>
        </a:xfrm>
        <a:prstGeom prst="roundRect">
          <a:avLst/>
        </a:prstGeom>
      </dgm:spPr>
    </dgm:pt>
    <dgm:pt modelId="{892BAFAE-5AE1-43B6-B282-1FDE99054915}" type="pres">
      <dgm:prSet presAssocID="{8D66F1E0-1A04-40DA-90BB-0879D44FC555}" presName="spNode" presStyleCnt="0"/>
      <dgm:spPr/>
    </dgm:pt>
    <dgm:pt modelId="{CB44C053-AFBB-4219-851B-F18939A1D1C8}" type="pres">
      <dgm:prSet presAssocID="{0C84751A-6FA3-458E-B895-A0C18DD8431C}" presName="sibTrans" presStyleLbl="sibTrans1D1" presStyleIdx="2" presStyleCnt="5"/>
      <dgm:spPr/>
    </dgm:pt>
    <dgm:pt modelId="{174C8F99-AE52-42C8-A8C8-7531CA3D623D}" type="pres">
      <dgm:prSet presAssocID="{058574A9-44D7-4A86-95AA-8C1659B235CF}" presName="node" presStyleLbl="node1" presStyleIdx="3" presStyleCnt="5">
        <dgm:presLayoutVars>
          <dgm:bulletEnabled val="1"/>
        </dgm:presLayoutVars>
      </dgm:prSet>
      <dgm:spPr>
        <a:xfrm>
          <a:off x="461174" y="1882084"/>
          <a:ext cx="800929" cy="520604"/>
        </a:xfrm>
        <a:prstGeom prst="roundRect">
          <a:avLst/>
        </a:prstGeom>
      </dgm:spPr>
    </dgm:pt>
    <dgm:pt modelId="{2A0FFD2E-8989-49E6-9D18-582CCE8410BC}" type="pres">
      <dgm:prSet presAssocID="{058574A9-44D7-4A86-95AA-8C1659B235CF}" presName="spNode" presStyleCnt="0"/>
      <dgm:spPr/>
    </dgm:pt>
    <dgm:pt modelId="{FC1C8D97-E0C1-4D25-8F46-60E0E4267DA0}" type="pres">
      <dgm:prSet presAssocID="{962DDE04-31C8-44ED-B4E9-A923CAC9E79D}" presName="sibTrans" presStyleLbl="sibTrans1D1" presStyleIdx="3" presStyleCnt="5"/>
      <dgm:spPr/>
    </dgm:pt>
    <dgm:pt modelId="{C7B520B5-CBB5-4605-A05A-FD87D61DF4F4}" type="pres">
      <dgm:prSet presAssocID="{48AF2E80-C764-4DA5-8A88-8691D4B37659}" presName="node" presStyleLbl="node1" presStyleIdx="4" presStyleCnt="5" custScaleX="119580">
        <dgm:presLayoutVars>
          <dgm:bulletEnabled val="1"/>
        </dgm:presLayoutVars>
      </dgm:prSet>
      <dgm:spPr>
        <a:xfrm>
          <a:off x="5089" y="719723"/>
          <a:ext cx="957751" cy="520604"/>
        </a:xfrm>
        <a:prstGeom prst="roundRect">
          <a:avLst/>
        </a:prstGeom>
      </dgm:spPr>
    </dgm:pt>
    <dgm:pt modelId="{77223C61-C3C4-4BBB-B272-BBA17FDD103C}" type="pres">
      <dgm:prSet presAssocID="{48AF2E80-C764-4DA5-8A88-8691D4B37659}" presName="spNode" presStyleCnt="0"/>
      <dgm:spPr/>
    </dgm:pt>
    <dgm:pt modelId="{B924BA4F-B564-4350-8088-DBCD11C3A02D}" type="pres">
      <dgm:prSet presAssocID="{D22A4B73-E4B3-47ED-B061-CF5096F5C362}" presName="sibTrans" presStyleLbl="sibTrans1D1" presStyleIdx="4" presStyleCnt="5"/>
      <dgm:spPr/>
    </dgm:pt>
  </dgm:ptLst>
  <dgm:cxnLst>
    <dgm:cxn modelId="{43E6E802-DBB9-4EE2-927A-79B46F6AC2BD}" type="presOf" srcId="{058574A9-44D7-4A86-95AA-8C1659B235CF}" destId="{174C8F99-AE52-42C8-A8C8-7531CA3D623D}" srcOrd="0" destOrd="0" presId="urn:microsoft.com/office/officeart/2005/8/layout/cycle5"/>
    <dgm:cxn modelId="{37D0E10D-1C1A-4167-B3C3-652B7C533DEF}" type="presOf" srcId="{0C84751A-6FA3-458E-B895-A0C18DD8431C}" destId="{CB44C053-AFBB-4219-851B-F18939A1D1C8}" srcOrd="0" destOrd="0" presId="urn:microsoft.com/office/officeart/2005/8/layout/cycle5"/>
    <dgm:cxn modelId="{5874961F-ED80-4148-A0F4-249066F20541}" srcId="{EE734272-7395-4CB3-8829-6695BDCC1D22}" destId="{B7E68A6A-7398-42C8-B56B-656BD032EE2A}" srcOrd="0" destOrd="0" parTransId="{6F1FD8A3-0C47-4B94-B87C-46317AEA6466}" sibTransId="{6356A590-2357-427E-BF94-00CB2DE07794}"/>
    <dgm:cxn modelId="{52DAB936-5A58-409A-9FD7-F0CA9163E066}" type="presOf" srcId="{B521F51E-8535-4085-B01A-4FBB5BB8BBBF}" destId="{20DF0B38-428E-4F0B-BBD5-1ED19A695964}" srcOrd="0" destOrd="0" presId="urn:microsoft.com/office/officeart/2005/8/layout/cycle5"/>
    <dgm:cxn modelId="{10AA6137-536F-4C41-A015-1C0C7305152D}" type="presOf" srcId="{EE734272-7395-4CB3-8829-6695BDCC1D22}" destId="{83F44793-DD3E-4DF8-8227-4DF0063C2908}" srcOrd="0" destOrd="0" presId="urn:microsoft.com/office/officeart/2005/8/layout/cycle5"/>
    <dgm:cxn modelId="{DB84683B-381E-4CE5-9F51-E3092D7E30F7}" srcId="{EE734272-7395-4CB3-8829-6695BDCC1D22}" destId="{B521F51E-8535-4085-B01A-4FBB5BB8BBBF}" srcOrd="1" destOrd="0" parTransId="{770F1C2D-C950-4DDD-847D-67B07C207AD9}" sibTransId="{B71EEC1A-2E21-4A96-9A4B-B67A04AF702D}"/>
    <dgm:cxn modelId="{0F9CE25B-96F6-46F5-939A-F241E98C9393}" type="presOf" srcId="{B7E68A6A-7398-42C8-B56B-656BD032EE2A}" destId="{F7B54E44-BA29-45BA-BA13-5AE847293578}" srcOrd="0" destOrd="0" presId="urn:microsoft.com/office/officeart/2005/8/layout/cycle5"/>
    <dgm:cxn modelId="{4FF36162-C0F3-4628-B5E1-5263357D78CC}" srcId="{EE734272-7395-4CB3-8829-6695BDCC1D22}" destId="{48AF2E80-C764-4DA5-8A88-8691D4B37659}" srcOrd="4" destOrd="0" parTransId="{A1777CA2-1CC1-4729-A5F1-24E7573B8996}" sibTransId="{D22A4B73-E4B3-47ED-B061-CF5096F5C362}"/>
    <dgm:cxn modelId="{A3273063-2EB2-434B-8DC7-4BAF83FB7A14}" type="presOf" srcId="{962DDE04-31C8-44ED-B4E9-A923CAC9E79D}" destId="{FC1C8D97-E0C1-4D25-8F46-60E0E4267DA0}" srcOrd="0" destOrd="0" presId="urn:microsoft.com/office/officeart/2005/8/layout/cycle5"/>
    <dgm:cxn modelId="{B98D3A51-0B99-4E66-9FEE-13F626DFBE7E}" srcId="{EE734272-7395-4CB3-8829-6695BDCC1D22}" destId="{058574A9-44D7-4A86-95AA-8C1659B235CF}" srcOrd="3" destOrd="0" parTransId="{115D031E-EE36-4D52-9A67-162EF810D942}" sibTransId="{962DDE04-31C8-44ED-B4E9-A923CAC9E79D}"/>
    <dgm:cxn modelId="{8CF10973-DF0D-4B28-B68D-AF5127E11280}" type="presOf" srcId="{6356A590-2357-427E-BF94-00CB2DE07794}" destId="{C245F828-ED33-4E8A-BAB0-3CB3EC6641DA}" srcOrd="0" destOrd="0" presId="urn:microsoft.com/office/officeart/2005/8/layout/cycle5"/>
    <dgm:cxn modelId="{4091017E-1F59-4F53-8AB9-4348127CB979}" type="presOf" srcId="{8D66F1E0-1A04-40DA-90BB-0879D44FC555}" destId="{EDBBB76C-2F5A-41E5-8BC8-3C6459AD2F4F}" srcOrd="0" destOrd="0" presId="urn:microsoft.com/office/officeart/2005/8/layout/cycle5"/>
    <dgm:cxn modelId="{D7398382-A3C4-432A-9963-BA91D8518119}" type="presOf" srcId="{48AF2E80-C764-4DA5-8A88-8691D4B37659}" destId="{C7B520B5-CBB5-4605-A05A-FD87D61DF4F4}" srcOrd="0" destOrd="0" presId="urn:microsoft.com/office/officeart/2005/8/layout/cycle5"/>
    <dgm:cxn modelId="{76B8728A-DD56-44A5-9356-B1573C6170CB}" type="presOf" srcId="{D22A4B73-E4B3-47ED-B061-CF5096F5C362}" destId="{B924BA4F-B564-4350-8088-DBCD11C3A02D}" srcOrd="0" destOrd="0" presId="urn:microsoft.com/office/officeart/2005/8/layout/cycle5"/>
    <dgm:cxn modelId="{8F9673C3-4008-4024-9584-16BBF04750E7}" srcId="{EE734272-7395-4CB3-8829-6695BDCC1D22}" destId="{8D66F1E0-1A04-40DA-90BB-0879D44FC555}" srcOrd="2" destOrd="0" parTransId="{E5025D95-5BB2-4FC4-A68F-7B02E49A0A97}" sibTransId="{0C84751A-6FA3-458E-B895-A0C18DD8431C}"/>
    <dgm:cxn modelId="{3AE45CC4-242D-4B17-8241-1D2A008CFABC}" type="presOf" srcId="{B71EEC1A-2E21-4A96-9A4B-B67A04AF702D}" destId="{B9A72824-5820-4609-8A7F-918FCC47FD9C}" srcOrd="0" destOrd="0" presId="urn:microsoft.com/office/officeart/2005/8/layout/cycle5"/>
    <dgm:cxn modelId="{F9D28A3D-AD93-4D56-9CD1-81F61A1AE6A3}" type="presParOf" srcId="{83F44793-DD3E-4DF8-8227-4DF0063C2908}" destId="{F7B54E44-BA29-45BA-BA13-5AE847293578}" srcOrd="0" destOrd="0" presId="urn:microsoft.com/office/officeart/2005/8/layout/cycle5"/>
    <dgm:cxn modelId="{FB16CE25-BCF1-4CFF-A1E4-8FA98B4C271C}" type="presParOf" srcId="{83F44793-DD3E-4DF8-8227-4DF0063C2908}" destId="{2E2037E8-E347-41C9-8B8A-534B8595BB8D}" srcOrd="1" destOrd="0" presId="urn:microsoft.com/office/officeart/2005/8/layout/cycle5"/>
    <dgm:cxn modelId="{15D2EB77-DA89-4B0F-8A7D-9774DDBD94A2}" type="presParOf" srcId="{83F44793-DD3E-4DF8-8227-4DF0063C2908}" destId="{C245F828-ED33-4E8A-BAB0-3CB3EC6641DA}" srcOrd="2" destOrd="0" presId="urn:microsoft.com/office/officeart/2005/8/layout/cycle5"/>
    <dgm:cxn modelId="{B29E4E10-76C7-4318-ADC5-22BA549C9B4C}" type="presParOf" srcId="{83F44793-DD3E-4DF8-8227-4DF0063C2908}" destId="{20DF0B38-428E-4F0B-BBD5-1ED19A695964}" srcOrd="3" destOrd="0" presId="urn:microsoft.com/office/officeart/2005/8/layout/cycle5"/>
    <dgm:cxn modelId="{172ED078-FBD1-4226-BA8D-AD23DA801F11}" type="presParOf" srcId="{83F44793-DD3E-4DF8-8227-4DF0063C2908}" destId="{D1914D33-6652-4750-A437-13EF2F06A913}" srcOrd="4" destOrd="0" presId="urn:microsoft.com/office/officeart/2005/8/layout/cycle5"/>
    <dgm:cxn modelId="{842E4A53-E2AB-4447-B8EC-172E11902E55}" type="presParOf" srcId="{83F44793-DD3E-4DF8-8227-4DF0063C2908}" destId="{B9A72824-5820-4609-8A7F-918FCC47FD9C}" srcOrd="5" destOrd="0" presId="urn:microsoft.com/office/officeart/2005/8/layout/cycle5"/>
    <dgm:cxn modelId="{6A52CB3A-21AA-4C2E-BED6-2706D1CAE779}" type="presParOf" srcId="{83F44793-DD3E-4DF8-8227-4DF0063C2908}" destId="{EDBBB76C-2F5A-41E5-8BC8-3C6459AD2F4F}" srcOrd="6" destOrd="0" presId="urn:microsoft.com/office/officeart/2005/8/layout/cycle5"/>
    <dgm:cxn modelId="{C30F9600-36FE-498B-BA9C-1BEBBF45561B}" type="presParOf" srcId="{83F44793-DD3E-4DF8-8227-4DF0063C2908}" destId="{892BAFAE-5AE1-43B6-B282-1FDE99054915}" srcOrd="7" destOrd="0" presId="urn:microsoft.com/office/officeart/2005/8/layout/cycle5"/>
    <dgm:cxn modelId="{B96342AA-410F-438D-A9DD-BD65DE47B973}" type="presParOf" srcId="{83F44793-DD3E-4DF8-8227-4DF0063C2908}" destId="{CB44C053-AFBB-4219-851B-F18939A1D1C8}" srcOrd="8" destOrd="0" presId="urn:microsoft.com/office/officeart/2005/8/layout/cycle5"/>
    <dgm:cxn modelId="{A8D2E779-0ED9-47D8-A69E-48997AD317A5}" type="presParOf" srcId="{83F44793-DD3E-4DF8-8227-4DF0063C2908}" destId="{174C8F99-AE52-42C8-A8C8-7531CA3D623D}" srcOrd="9" destOrd="0" presId="urn:microsoft.com/office/officeart/2005/8/layout/cycle5"/>
    <dgm:cxn modelId="{7CA63245-50B4-42A7-B4C9-AFF4B216FE1A}" type="presParOf" srcId="{83F44793-DD3E-4DF8-8227-4DF0063C2908}" destId="{2A0FFD2E-8989-49E6-9D18-582CCE8410BC}" srcOrd="10" destOrd="0" presId="urn:microsoft.com/office/officeart/2005/8/layout/cycle5"/>
    <dgm:cxn modelId="{E72AA1C5-5941-491F-9A48-BA6B0E3D35A0}" type="presParOf" srcId="{83F44793-DD3E-4DF8-8227-4DF0063C2908}" destId="{FC1C8D97-E0C1-4D25-8F46-60E0E4267DA0}" srcOrd="11" destOrd="0" presId="urn:microsoft.com/office/officeart/2005/8/layout/cycle5"/>
    <dgm:cxn modelId="{5ACA2F0D-8CD9-4139-9EA9-FE37F2327434}" type="presParOf" srcId="{83F44793-DD3E-4DF8-8227-4DF0063C2908}" destId="{C7B520B5-CBB5-4605-A05A-FD87D61DF4F4}" srcOrd="12" destOrd="0" presId="urn:microsoft.com/office/officeart/2005/8/layout/cycle5"/>
    <dgm:cxn modelId="{914951F2-7F78-4600-AD29-C7B14D0FB474}" type="presParOf" srcId="{83F44793-DD3E-4DF8-8227-4DF0063C2908}" destId="{77223C61-C3C4-4BBB-B272-BBA17FDD103C}" srcOrd="13" destOrd="0" presId="urn:microsoft.com/office/officeart/2005/8/layout/cycle5"/>
    <dgm:cxn modelId="{1B6746E9-5498-4147-89B3-8B7F75DE3F3B}" type="presParOf" srcId="{83F44793-DD3E-4DF8-8227-4DF0063C2908}" destId="{B924BA4F-B564-4350-8088-DBCD11C3A02D}" srcOrd="14" destOrd="0" presId="urn:microsoft.com/office/officeart/2005/8/layout/cycle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54E44-BA29-45BA-BA13-5AE847293578}">
      <dsp:nvSpPr>
        <dsp:cNvPr id="0" name=""/>
        <dsp:cNvSpPr/>
      </dsp:nvSpPr>
      <dsp:spPr>
        <a:xfrm>
          <a:off x="1369825" y="381"/>
          <a:ext cx="875449" cy="569042"/>
        </a:xfrm>
        <a:prstGeom prst="roundRect">
          <a:avLst/>
        </a:prstGeom>
        <a:solidFill>
          <a:srgbClr val="7030A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Assess</a:t>
          </a:r>
        </a:p>
      </dsp:txBody>
      <dsp:txXfrm>
        <a:off x="1397603" y="28159"/>
        <a:ext cx="819893" cy="513486"/>
      </dsp:txXfrm>
    </dsp:sp>
    <dsp:sp modelId="{C245F828-ED33-4E8A-BAB0-3CB3EC6641DA}">
      <dsp:nvSpPr>
        <dsp:cNvPr id="0" name=""/>
        <dsp:cNvSpPr/>
      </dsp:nvSpPr>
      <dsp:spPr>
        <a:xfrm>
          <a:off x="670652" y="284902"/>
          <a:ext cx="2273796" cy="2273796"/>
        </a:xfrm>
        <a:custGeom>
          <a:avLst/>
          <a:gdLst/>
          <a:ahLst/>
          <a:cxnLst/>
          <a:rect l="0" t="0" r="0" b="0"/>
          <a:pathLst>
            <a:path>
              <a:moveTo>
                <a:pt x="1547296" y="132366"/>
              </a:moveTo>
              <a:arcTo wR="1039647" hR="1039647" stAng="17953693" swAng="1211129"/>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20DF0B38-428E-4F0B-BBD5-1ED19A695964}">
      <dsp:nvSpPr>
        <dsp:cNvPr id="0" name=""/>
        <dsp:cNvSpPr/>
      </dsp:nvSpPr>
      <dsp:spPr>
        <a:xfrm>
          <a:off x="2394630" y="785958"/>
          <a:ext cx="988347" cy="569042"/>
        </a:xfrm>
        <a:prstGeom prst="roundRect">
          <a:avLst/>
        </a:prstGeom>
        <a:solidFill>
          <a:srgbClr val="ED7D3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Capture</a:t>
          </a:r>
        </a:p>
      </dsp:txBody>
      <dsp:txXfrm>
        <a:off x="2422408" y="813736"/>
        <a:ext cx="932791" cy="513486"/>
      </dsp:txXfrm>
    </dsp:sp>
    <dsp:sp modelId="{B9A72824-5820-4609-8A7F-918FCC47FD9C}">
      <dsp:nvSpPr>
        <dsp:cNvPr id="0" name=""/>
        <dsp:cNvSpPr/>
      </dsp:nvSpPr>
      <dsp:spPr>
        <a:xfrm>
          <a:off x="683576" y="401492"/>
          <a:ext cx="2273796" cy="2273796"/>
        </a:xfrm>
        <a:custGeom>
          <a:avLst/>
          <a:gdLst/>
          <a:ahLst/>
          <a:cxnLst/>
          <a:rect l="0" t="0" r="0" b="0"/>
          <a:pathLst>
            <a:path>
              <a:moveTo>
                <a:pt x="2078585" y="1001227"/>
              </a:moveTo>
              <a:arcTo wR="1039647" hR="1039647" stAng="21472928" swAng="1325441"/>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EDBBB76C-2F5A-41E5-8BC8-3C6459AD2F4F}">
      <dsp:nvSpPr>
        <dsp:cNvPr id="0" name=""/>
        <dsp:cNvSpPr/>
      </dsp:nvSpPr>
      <dsp:spPr>
        <a:xfrm>
          <a:off x="2149185" y="2057055"/>
          <a:ext cx="875449" cy="569042"/>
        </a:xfrm>
        <a:prstGeom prst="roundRect">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Store</a:t>
          </a:r>
        </a:p>
      </dsp:txBody>
      <dsp:txXfrm>
        <a:off x="2176963" y="2084833"/>
        <a:ext cx="819893" cy="513486"/>
      </dsp:txXfrm>
    </dsp:sp>
    <dsp:sp modelId="{CB44C053-AFBB-4219-851B-F18939A1D1C8}">
      <dsp:nvSpPr>
        <dsp:cNvPr id="0" name=""/>
        <dsp:cNvSpPr/>
      </dsp:nvSpPr>
      <dsp:spPr>
        <a:xfrm>
          <a:off x="808395" y="322583"/>
          <a:ext cx="2273796" cy="2273796"/>
        </a:xfrm>
        <a:custGeom>
          <a:avLst/>
          <a:gdLst/>
          <a:ahLst/>
          <a:cxnLst/>
          <a:rect l="0" t="0" r="0" b="0"/>
          <a:pathLst>
            <a:path>
              <a:moveTo>
                <a:pt x="1121888" y="2076037"/>
              </a:moveTo>
              <a:arcTo wR="1039647" hR="1039647" stAng="5127775" swAng="1059169"/>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174C8F99-AE52-42C8-A8C8-7531CA3D623D}">
      <dsp:nvSpPr>
        <dsp:cNvPr id="0" name=""/>
        <dsp:cNvSpPr/>
      </dsp:nvSpPr>
      <dsp:spPr>
        <a:xfrm>
          <a:off x="701573" y="2057049"/>
          <a:ext cx="875449" cy="569042"/>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Use</a:t>
          </a:r>
        </a:p>
      </dsp:txBody>
      <dsp:txXfrm>
        <a:off x="729351" y="2084827"/>
        <a:ext cx="819893" cy="513486"/>
      </dsp:txXfrm>
    </dsp:sp>
    <dsp:sp modelId="{FC1C8D97-E0C1-4D25-8F46-60E0E4267DA0}">
      <dsp:nvSpPr>
        <dsp:cNvPr id="0" name=""/>
        <dsp:cNvSpPr/>
      </dsp:nvSpPr>
      <dsp:spPr>
        <a:xfrm>
          <a:off x="670652" y="284902"/>
          <a:ext cx="2273796" cy="2273796"/>
        </a:xfrm>
        <a:custGeom>
          <a:avLst/>
          <a:gdLst/>
          <a:ahLst/>
          <a:cxnLst/>
          <a:rect l="0" t="0" r="0" b="0"/>
          <a:pathLst>
            <a:path>
              <a:moveTo>
                <a:pt x="110273" y="1505620"/>
              </a:moveTo>
              <a:arcTo wR="1039647" hR="1039647" stAng="9202293" swAng="1359410"/>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C7B520B5-CBB5-4605-A05A-FD87D61DF4F4}">
      <dsp:nvSpPr>
        <dsp:cNvPr id="0" name=""/>
        <dsp:cNvSpPr/>
      </dsp:nvSpPr>
      <dsp:spPr>
        <a:xfrm>
          <a:off x="202864" y="785958"/>
          <a:ext cx="1046863" cy="569042"/>
        </a:xfrm>
        <a:prstGeom prst="round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Destroy</a:t>
          </a:r>
        </a:p>
      </dsp:txBody>
      <dsp:txXfrm>
        <a:off x="230642" y="813736"/>
        <a:ext cx="991307" cy="513486"/>
      </dsp:txXfrm>
    </dsp:sp>
    <dsp:sp modelId="{B924BA4F-B564-4350-8088-DBCD11C3A02D}">
      <dsp:nvSpPr>
        <dsp:cNvPr id="0" name=""/>
        <dsp:cNvSpPr/>
      </dsp:nvSpPr>
      <dsp:spPr>
        <a:xfrm>
          <a:off x="670652" y="284902"/>
          <a:ext cx="2273796" cy="2273796"/>
        </a:xfrm>
        <a:custGeom>
          <a:avLst/>
          <a:gdLst/>
          <a:ahLst/>
          <a:cxnLst/>
          <a:rect l="0" t="0" r="0" b="0"/>
          <a:pathLst>
            <a:path>
              <a:moveTo>
                <a:pt x="250111" y="363260"/>
              </a:moveTo>
              <a:arcTo wR="1039647" hR="1039647" stAng="13235177" swAng="1211129"/>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ABBA-8835-440B-A4F9-36978EB6557B}"/>
              </a:ext>
            </a:extLst>
          </p:cNvPr>
          <p:cNvSpPr>
            <a:spLocks noGrp="1"/>
          </p:cNvSpPr>
          <p:nvPr>
            <p:ph type="ctrTitle"/>
          </p:nvPr>
        </p:nvSpPr>
        <p:spPr/>
        <p:txBody>
          <a:bodyPr/>
          <a:lstStyle/>
          <a:p>
            <a:r>
              <a:rPr lang="en-US" sz="4400" cap="none" dirty="0">
                <a:latin typeface="Calibri" panose="020F0502020204030204" pitchFamily="34" charset="0"/>
                <a:cs typeface="Calibri" panose="020F0502020204030204" pitchFamily="34" charset="0"/>
              </a:rPr>
              <a:t>Global Data Privacy Regulation</a:t>
            </a:r>
          </a:p>
        </p:txBody>
      </p:sp>
      <p:sp>
        <p:nvSpPr>
          <p:cNvPr id="3" name="Subtitle 2">
            <a:extLst>
              <a:ext uri="{FF2B5EF4-FFF2-40B4-BE49-F238E27FC236}">
                <a16:creationId xmlns:a16="http://schemas.microsoft.com/office/drawing/2014/main" id="{1C8E9C2A-203B-405B-825D-AA7543893432}"/>
              </a:ext>
            </a:extLst>
          </p:cNvPr>
          <p:cNvSpPr>
            <a:spLocks noGrp="1"/>
          </p:cNvSpPr>
          <p:nvPr>
            <p:ph type="subTitle" idx="1"/>
          </p:nvPr>
        </p:nvSpPr>
        <p:spPr/>
        <p:txBody>
          <a:bodyPr>
            <a:normAutofit fontScale="40000" lnSpcReduction="20000"/>
          </a:bodyPr>
          <a:lstStyle/>
          <a:p>
            <a:endParaRPr lang="en-US" sz="5400" cap="all" dirty="0">
              <a:latin typeface="Calibri" panose="020F0502020204030204" pitchFamily="34" charset="0"/>
              <a:ea typeface="+mj-ea"/>
              <a:cs typeface="Calibri" panose="020F0502020204030204" pitchFamily="34" charset="0"/>
            </a:endParaRPr>
          </a:p>
          <a:p>
            <a:r>
              <a:rPr lang="en-US" sz="5400" dirty="0">
                <a:latin typeface="Calibri" panose="020F0502020204030204" pitchFamily="34" charset="0"/>
                <a:ea typeface="+mj-ea"/>
                <a:cs typeface="Calibri" panose="020F0502020204030204" pitchFamily="34" charset="0"/>
              </a:rPr>
              <a:t>Data Lifecycle</a:t>
            </a:r>
          </a:p>
          <a:p>
            <a:r>
              <a:rPr lang="en-US" sz="5400" cap="all" dirty="0">
                <a:latin typeface="Calibri" panose="020F0502020204030204" pitchFamily="34" charset="0"/>
                <a:ea typeface="+mj-ea"/>
                <a:cs typeface="Calibri" panose="020F0502020204030204" pitchFamily="34" charset="0"/>
              </a:rPr>
              <a:t> </a:t>
            </a:r>
          </a:p>
        </p:txBody>
      </p:sp>
    </p:spTree>
    <p:extLst>
      <p:ext uri="{BB962C8B-B14F-4D97-AF65-F5344CB8AC3E}">
        <p14:creationId xmlns:p14="http://schemas.microsoft.com/office/powerpoint/2010/main" val="388590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053547" y="2686050"/>
            <a:ext cx="9601200" cy="1485900"/>
          </a:xfrm>
        </p:spPr>
        <p:txBody>
          <a:bodyPr>
            <a:normAutofit/>
          </a:bodyPr>
          <a:lstStyle/>
          <a:p>
            <a:r>
              <a:rPr lang="en-US" dirty="0">
                <a:latin typeface="Calibri" panose="020F0502020204030204" pitchFamily="34" charset="0"/>
                <a:cs typeface="Calibri" panose="020F0502020204030204" pitchFamily="34" charset="0"/>
              </a:rPr>
              <a:t>Thank You!</a:t>
            </a:r>
          </a:p>
        </p:txBody>
      </p:sp>
      <p:sp>
        <p:nvSpPr>
          <p:cNvPr id="3" name="TextBox 2">
            <a:extLst>
              <a:ext uri="{FF2B5EF4-FFF2-40B4-BE49-F238E27FC236}">
                <a16:creationId xmlns:a16="http://schemas.microsoft.com/office/drawing/2014/main" id="{108ED93C-B1BF-4984-8AAC-3CFD99EE242E}"/>
              </a:ext>
            </a:extLst>
          </p:cNvPr>
          <p:cNvSpPr txBox="1"/>
          <p:nvPr/>
        </p:nvSpPr>
        <p:spPr>
          <a:xfrm>
            <a:off x="5239658" y="6275851"/>
            <a:ext cx="708991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				For any queries connect me at  jatinkochhar@hotmail.com</a:t>
            </a:r>
          </a:p>
        </p:txBody>
      </p:sp>
    </p:spTree>
    <p:extLst>
      <p:ext uri="{BB962C8B-B14F-4D97-AF65-F5344CB8AC3E}">
        <p14:creationId xmlns:p14="http://schemas.microsoft.com/office/powerpoint/2010/main" val="17475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rm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 Penalties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What is Data Protection?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Data Controller or Data Processer</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Principles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GDPR Information Lifecycles</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760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GDPR</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General Data Protection Regulation (GDPR), which becomes enforceable across Europe on 25 May 2018. This is an overhaul, modernization, and replacement of the existing framework, the Data Protection Directive of 1995.</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The GDPR applies to all businesses with customers, or website/mobile app visitors who are from the European Union (EU). This means that any organization in the world that works with EU residents’ personal data in any manner has obligations to protect their users’ data and be GDPR compliant.</a:t>
            </a:r>
          </a:p>
          <a:p>
            <a:pPr marL="530352" lvl="1" indent="0" algn="ctr">
              <a:buNone/>
            </a:pPr>
            <a:endParaRPr lang="en-US" sz="1800" b="1" dirty="0">
              <a:latin typeface="Calibri" panose="020F0502020204030204" pitchFamily="34" charset="0"/>
              <a:cs typeface="Calibri" panose="020F0502020204030204" pitchFamily="34" charset="0"/>
            </a:endParaRPr>
          </a:p>
          <a:p>
            <a:pPr marL="530352" lvl="1" indent="0" algn="ctr">
              <a:buNone/>
            </a:pPr>
            <a:r>
              <a:rPr lang="en-US" sz="1800" b="1" dirty="0">
                <a:latin typeface="Calibri" panose="020F0502020204030204" pitchFamily="34" charset="0"/>
                <a:cs typeface="Calibri" panose="020F0502020204030204" pitchFamily="34" charset="0"/>
              </a:rPr>
              <a:t>Famous Quotes</a:t>
            </a:r>
          </a:p>
          <a:p>
            <a:pPr marL="0" indent="0" algn="ctr">
              <a:buNone/>
            </a:pPr>
            <a:r>
              <a:rPr lang="en-US" i="1" u="sng" dirty="0">
                <a:latin typeface="Calibri" panose="020F0502020204030204" pitchFamily="34" charset="0"/>
                <a:cs typeface="Calibri" panose="020F0502020204030204" pitchFamily="34" charset="0"/>
              </a:rPr>
              <a:t>“Think about your user data from the very start, and don’t let it be an afterthought.”</a:t>
            </a:r>
          </a:p>
          <a:p>
            <a:pPr marL="0" indent="0" algn="ctr">
              <a:buNone/>
            </a:pPr>
            <a:endParaRPr lang="en-US" i="1" u="sng" dirty="0">
              <a:latin typeface="Calibri" panose="020F0502020204030204" pitchFamily="34" charset="0"/>
              <a:cs typeface="Calibri" panose="020F0502020204030204" pitchFamily="34" charset="0"/>
            </a:endParaRPr>
          </a:p>
          <a:p>
            <a:pPr marL="0" indent="0" algn="ctr">
              <a:buNone/>
            </a:pPr>
            <a:r>
              <a:rPr lang="en-US" i="1" u="sng" dirty="0">
                <a:latin typeface="Calibri" panose="020F0502020204030204" pitchFamily="34" charset="0"/>
                <a:cs typeface="Calibri" panose="020F0502020204030204" pitchFamily="34" charset="0"/>
              </a:rPr>
              <a:t>“Companies that have direct customer relationships, it’s all manageable, and on the upside you not only reduce your compliance risk but benefit from the </a:t>
            </a:r>
            <a:r>
              <a:rPr lang="en-US" i="1" u="sng" dirty="0">
                <a:solidFill>
                  <a:schemeClr val="accent6">
                    <a:lumMod val="75000"/>
                  </a:schemeClr>
                </a:solidFill>
                <a:latin typeface="Calibri" panose="020F0502020204030204" pitchFamily="34" charset="0"/>
                <a:cs typeface="Calibri" panose="020F0502020204030204" pitchFamily="34" charset="0"/>
              </a:rPr>
              <a:t>increased trust your customers </a:t>
            </a:r>
            <a:r>
              <a:rPr lang="en-US" i="1" u="sng" dirty="0">
                <a:latin typeface="Calibri" panose="020F0502020204030204" pitchFamily="34" charset="0"/>
                <a:cs typeface="Calibri" panose="020F0502020204030204" pitchFamily="34" charset="0"/>
              </a:rPr>
              <a:t>will show in you and the online world in general.”</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682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GDPR Penalties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599" y="1431235"/>
            <a:ext cx="10104783" cy="3581400"/>
          </a:xfrm>
        </p:spPr>
        <p:txBody>
          <a:bodyPr>
            <a:noAutofit/>
          </a:bodyPr>
          <a:lstStyle/>
          <a:p>
            <a:pPr marL="0" indent="0" algn="ctr">
              <a:buNone/>
            </a:pPr>
            <a:endParaRPr lang="en-US" dirty="0">
              <a:latin typeface="Calibri" panose="020F0502020204030204" pitchFamily="34" charset="0"/>
              <a:cs typeface="Calibri" panose="020F0502020204030204" pitchFamily="34" charset="0"/>
            </a:endParaRPr>
          </a:p>
          <a:p>
            <a:pPr marL="0" indent="0" algn="ctr">
              <a:buNone/>
            </a:pPr>
            <a:endParaRPr lang="en-US"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The GDPR (General Data Protection Regulation) sets a </a:t>
            </a:r>
            <a:r>
              <a:rPr lang="en-US" sz="2400" u="sng" dirty="0">
                <a:solidFill>
                  <a:schemeClr val="accent6">
                    <a:lumMod val="75000"/>
                  </a:schemeClr>
                </a:solidFill>
                <a:latin typeface="Calibri" panose="020F0502020204030204" pitchFamily="34" charset="0"/>
                <a:cs typeface="Calibri" panose="020F0502020204030204" pitchFamily="34" charset="0"/>
              </a:rPr>
              <a:t>maximum fine of €20 million </a:t>
            </a:r>
            <a:r>
              <a:rPr lang="en-US" sz="2400" dirty="0">
                <a:latin typeface="Calibri" panose="020F0502020204030204" pitchFamily="34" charset="0"/>
                <a:cs typeface="Calibri" panose="020F0502020204030204" pitchFamily="34" charset="0"/>
              </a:rPr>
              <a:t>(Euro) or </a:t>
            </a:r>
            <a:r>
              <a:rPr lang="en-US" sz="2400" u="sng" dirty="0">
                <a:solidFill>
                  <a:schemeClr val="accent6">
                    <a:lumMod val="75000"/>
                  </a:schemeClr>
                </a:solidFill>
                <a:latin typeface="Calibri" panose="020F0502020204030204" pitchFamily="34" charset="0"/>
                <a:cs typeface="Calibri" panose="020F0502020204030204" pitchFamily="34" charset="0"/>
              </a:rPr>
              <a:t>4% of annual global turnover </a:t>
            </a:r>
            <a:r>
              <a:rPr lang="en-US" sz="2400" dirty="0">
                <a:latin typeface="Calibri" panose="020F0502020204030204" pitchFamily="34" charset="0"/>
                <a:cs typeface="Calibri" panose="020F0502020204030204" pitchFamily="34" charset="0"/>
              </a:rPr>
              <a:t>– whichever is greater – for infringements</a:t>
            </a:r>
            <a:endParaRPr lang="en-US" sz="2400" b="1"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48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353801-ED0C-4A29-ACBE-31D1B4F8B6FA}"/>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What is Data Protection?</a:t>
            </a:r>
          </a:p>
        </p:txBody>
      </p:sp>
      <p:sp>
        <p:nvSpPr>
          <p:cNvPr id="5" name="Content Placeholder 2">
            <a:extLst>
              <a:ext uri="{FF2B5EF4-FFF2-40B4-BE49-F238E27FC236}">
                <a16:creationId xmlns:a16="http://schemas.microsoft.com/office/drawing/2014/main" id="{A4EC1508-D2A5-4A61-9543-091E94667BD9}"/>
              </a:ext>
            </a:extLst>
          </p:cNvPr>
          <p:cNvSpPr>
            <a:spLocks noGrp="1"/>
          </p:cNvSpPr>
          <p:nvPr>
            <p:ph idx="1"/>
          </p:nvPr>
        </p:nvSpPr>
        <p:spPr>
          <a:xfrm>
            <a:off x="1371600" y="1253331"/>
            <a:ext cx="10621617" cy="4351338"/>
          </a:xfrm>
        </p:spPr>
        <p:txBody>
          <a:bodyPr>
            <a:normAutofit/>
          </a:bodyPr>
          <a:lstStyle/>
          <a:p>
            <a:pPr lvl="0">
              <a:buFont typeface="Arial" panose="020B0604020202020204" pitchFamily="34" charset="0"/>
              <a:buChar char="•"/>
            </a:pPr>
            <a:r>
              <a:rPr lang="en-IE" sz="1600" dirty="0"/>
              <a:t>Data Protection refers to legislation that is intended to: </a:t>
            </a:r>
          </a:p>
          <a:p>
            <a:pPr lvl="1"/>
            <a:r>
              <a:rPr lang="en-IE" sz="1600" dirty="0"/>
              <a:t>protect the right to privacy of individuals (all of us)</a:t>
            </a:r>
          </a:p>
          <a:p>
            <a:pPr lvl="1"/>
            <a:r>
              <a:rPr lang="en-IE" sz="1600" dirty="0"/>
              <a:t>ensure that Personal Data is used appropriately by organisations that may have it (Data Controllers).</a:t>
            </a:r>
          </a:p>
          <a:p>
            <a:pPr lvl="1"/>
            <a:endParaRPr lang="en-IE" dirty="0"/>
          </a:p>
          <a:p>
            <a:endParaRPr lang="en-IE" dirty="0"/>
          </a:p>
        </p:txBody>
      </p:sp>
      <p:sp>
        <p:nvSpPr>
          <p:cNvPr id="6" name="Rectangle 5">
            <a:extLst>
              <a:ext uri="{FF2B5EF4-FFF2-40B4-BE49-F238E27FC236}">
                <a16:creationId xmlns:a16="http://schemas.microsoft.com/office/drawing/2014/main" id="{FEBFB9B3-CC88-40E5-BCBE-4E9FC2F6F53F}"/>
              </a:ext>
            </a:extLst>
          </p:cNvPr>
          <p:cNvSpPr/>
          <p:nvPr/>
        </p:nvSpPr>
        <p:spPr>
          <a:xfrm>
            <a:off x="1103244" y="2695971"/>
            <a:ext cx="3366054" cy="29086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endParaRPr lang="en-IE" sz="1600" dirty="0"/>
          </a:p>
          <a:p>
            <a:pPr lvl="0"/>
            <a:r>
              <a:rPr lang="en-IE" sz="1600" dirty="0">
                <a:solidFill>
                  <a:schemeClr val="bg1"/>
                </a:solidFill>
              </a:rPr>
              <a:t>Personal data is any information that can be used to identify a natural person – “Data Subject”</a:t>
            </a:r>
          </a:p>
          <a:p>
            <a:pPr marL="742950" lvl="1" indent="-285750">
              <a:buFont typeface="Arial" panose="020B0604020202020204" pitchFamily="34" charset="0"/>
              <a:buChar char="•"/>
            </a:pPr>
            <a:r>
              <a:rPr lang="en-IE" sz="1600" dirty="0"/>
              <a:t>Name</a:t>
            </a:r>
          </a:p>
          <a:p>
            <a:pPr marL="742950" lvl="1" indent="-285750">
              <a:buFont typeface="Arial" panose="020B0604020202020204" pitchFamily="34" charset="0"/>
              <a:buChar char="•"/>
            </a:pPr>
            <a:r>
              <a:rPr lang="en-IE" sz="1600" dirty="0"/>
              <a:t>Date of Birth</a:t>
            </a:r>
          </a:p>
          <a:p>
            <a:pPr marL="742950" lvl="1" indent="-285750">
              <a:buFont typeface="Arial" panose="020B0604020202020204" pitchFamily="34" charset="0"/>
              <a:buChar char="•"/>
            </a:pPr>
            <a:r>
              <a:rPr lang="en-IE" sz="1600" dirty="0"/>
              <a:t>Address</a:t>
            </a:r>
          </a:p>
          <a:p>
            <a:pPr marL="742950" lvl="1" indent="-285750">
              <a:buFont typeface="Arial" panose="020B0604020202020204" pitchFamily="34" charset="0"/>
              <a:buChar char="•"/>
            </a:pPr>
            <a:r>
              <a:rPr lang="en-IE" sz="1600" dirty="0"/>
              <a:t>Phone Number</a:t>
            </a:r>
          </a:p>
          <a:p>
            <a:pPr marL="742950" lvl="1" indent="-285750">
              <a:buFont typeface="Arial" panose="020B0604020202020204" pitchFamily="34" charset="0"/>
              <a:buChar char="•"/>
            </a:pPr>
            <a:r>
              <a:rPr lang="en-IE" sz="1600" dirty="0"/>
              <a:t>Email address</a:t>
            </a:r>
          </a:p>
          <a:p>
            <a:pPr marL="742950" lvl="1" indent="-285750">
              <a:buFont typeface="Arial" panose="020B0604020202020204" pitchFamily="34" charset="0"/>
              <a:buChar char="•"/>
            </a:pPr>
            <a:r>
              <a:rPr lang="en-IE" sz="1600" dirty="0"/>
              <a:t>Membership Number </a:t>
            </a:r>
          </a:p>
          <a:p>
            <a:pPr marL="742950" lvl="1" indent="-285750">
              <a:buFont typeface="Arial" panose="020B0604020202020204" pitchFamily="34" charset="0"/>
              <a:buChar char="•"/>
            </a:pPr>
            <a:r>
              <a:rPr lang="en-IE" sz="1600" dirty="0"/>
              <a:t>IP Address </a:t>
            </a:r>
          </a:p>
          <a:p>
            <a:pPr marL="742950" lvl="1" indent="-285750">
              <a:buFont typeface="Arial" panose="020B0604020202020204" pitchFamily="34" charset="0"/>
              <a:buChar char="•"/>
            </a:pPr>
            <a:r>
              <a:rPr lang="en-IE" sz="1600" dirty="0"/>
              <a:t>Photographs etc </a:t>
            </a:r>
          </a:p>
          <a:p>
            <a:pPr algn="ctr"/>
            <a:endParaRPr lang="en-IE" sz="1600" dirty="0"/>
          </a:p>
        </p:txBody>
      </p:sp>
      <p:sp>
        <p:nvSpPr>
          <p:cNvPr id="7" name="Rectangle 6">
            <a:extLst>
              <a:ext uri="{FF2B5EF4-FFF2-40B4-BE49-F238E27FC236}">
                <a16:creationId xmlns:a16="http://schemas.microsoft.com/office/drawing/2014/main" id="{B8181A00-F1B1-485C-8C4D-3885C9B9369B}"/>
              </a:ext>
            </a:extLst>
          </p:cNvPr>
          <p:cNvSpPr/>
          <p:nvPr/>
        </p:nvSpPr>
        <p:spPr>
          <a:xfrm>
            <a:off x="5025889" y="2716392"/>
            <a:ext cx="3366054" cy="28779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endParaRPr lang="en-IE" sz="1600" dirty="0"/>
          </a:p>
          <a:p>
            <a:pPr lvl="0"/>
            <a:r>
              <a:rPr lang="en-IE" sz="1600" dirty="0">
                <a:solidFill>
                  <a:schemeClr val="bg1"/>
                </a:solidFill>
              </a:rPr>
              <a:t>Some categories of information are defined as Special Categories of Personal Data and require more stringent measures of protection. These categories include:</a:t>
            </a:r>
          </a:p>
          <a:p>
            <a:pPr lvl="0"/>
            <a:endParaRPr lang="en-IE" sz="1600" dirty="0"/>
          </a:p>
          <a:p>
            <a:pPr marL="285750" indent="-285750">
              <a:buFont typeface="Arial" panose="020B0604020202020204" pitchFamily="34" charset="0"/>
              <a:buChar char="•"/>
            </a:pPr>
            <a:r>
              <a:rPr lang="en-IE" sz="1600" dirty="0"/>
              <a:t>Religion </a:t>
            </a:r>
          </a:p>
          <a:p>
            <a:pPr marL="285750" indent="-285750">
              <a:buFont typeface="Arial" panose="020B0604020202020204" pitchFamily="34" charset="0"/>
              <a:buChar char="•"/>
            </a:pPr>
            <a:r>
              <a:rPr lang="en-IE" sz="1600" dirty="0"/>
              <a:t>Ethnicity </a:t>
            </a:r>
          </a:p>
          <a:p>
            <a:pPr marL="285750" indent="-285750">
              <a:buFont typeface="Arial" panose="020B0604020202020204" pitchFamily="34" charset="0"/>
              <a:buChar char="•"/>
            </a:pPr>
            <a:r>
              <a:rPr lang="en-IE" sz="1600" dirty="0"/>
              <a:t>Sexual orientation </a:t>
            </a:r>
          </a:p>
          <a:p>
            <a:pPr marL="285750" indent="-285750">
              <a:buFont typeface="Arial" panose="020B0604020202020204" pitchFamily="34" charset="0"/>
              <a:buChar char="•"/>
            </a:pPr>
            <a:r>
              <a:rPr lang="en-IE" sz="1600" dirty="0"/>
              <a:t>Trade union membership </a:t>
            </a:r>
          </a:p>
          <a:p>
            <a:pPr marL="285750" indent="-285750">
              <a:buFont typeface="Arial" panose="020B0604020202020204" pitchFamily="34" charset="0"/>
              <a:buChar char="•"/>
            </a:pPr>
            <a:r>
              <a:rPr lang="en-IE" sz="1600" dirty="0"/>
              <a:t>Medical information etc.</a:t>
            </a:r>
          </a:p>
          <a:p>
            <a:pPr algn="ctr"/>
            <a:endParaRPr lang="en-IE" sz="1600" dirty="0"/>
          </a:p>
        </p:txBody>
      </p:sp>
      <p:sp>
        <p:nvSpPr>
          <p:cNvPr id="8" name="Rectangle 7">
            <a:extLst>
              <a:ext uri="{FF2B5EF4-FFF2-40B4-BE49-F238E27FC236}">
                <a16:creationId xmlns:a16="http://schemas.microsoft.com/office/drawing/2014/main" id="{B37E2A90-8102-4214-9DE3-3D70A28F85D8}"/>
              </a:ext>
            </a:extLst>
          </p:cNvPr>
          <p:cNvSpPr/>
          <p:nvPr/>
        </p:nvSpPr>
        <p:spPr>
          <a:xfrm>
            <a:off x="9014792" y="2732905"/>
            <a:ext cx="2978426" cy="2877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E" sz="1600" dirty="0">
                <a:solidFill>
                  <a:schemeClr val="bg1"/>
                </a:solidFill>
              </a:rPr>
              <a:t>Although not listed as “special categories of personal data”, the following are also awarded additional protection:</a:t>
            </a:r>
          </a:p>
          <a:p>
            <a:pPr algn="ctr"/>
            <a:endParaRPr lang="en-IE" sz="1600" dirty="0">
              <a:solidFill>
                <a:schemeClr val="bg1"/>
              </a:solidFill>
            </a:endParaRPr>
          </a:p>
          <a:p>
            <a:pPr marL="285750" indent="-285750">
              <a:buFont typeface="Arial" panose="020B0604020202020204" pitchFamily="34" charset="0"/>
              <a:buChar char="•"/>
            </a:pPr>
            <a:r>
              <a:rPr lang="en-IE" sz="1600" dirty="0">
                <a:solidFill>
                  <a:schemeClr val="bg1"/>
                </a:solidFill>
              </a:rPr>
              <a:t>Criminal Data</a:t>
            </a:r>
          </a:p>
          <a:p>
            <a:pPr marL="285750" indent="-285750">
              <a:buFont typeface="Arial" panose="020B0604020202020204" pitchFamily="34" charset="0"/>
              <a:buChar char="•"/>
            </a:pPr>
            <a:r>
              <a:rPr lang="en-IE" sz="1600" dirty="0">
                <a:solidFill>
                  <a:schemeClr val="bg1"/>
                </a:solidFill>
              </a:rPr>
              <a:t>Children’s Data</a:t>
            </a:r>
          </a:p>
          <a:p>
            <a:pPr marL="285750" indent="-285750" algn="ctr">
              <a:buFont typeface="Arial" panose="020B0604020202020204" pitchFamily="34" charset="0"/>
              <a:buChar char="•"/>
            </a:pPr>
            <a:endParaRPr lang="en-IE" sz="1600" dirty="0">
              <a:solidFill>
                <a:srgbClr val="FF0000"/>
              </a:solidFill>
            </a:endParaRPr>
          </a:p>
          <a:p>
            <a:pPr marL="285750" indent="-285750" algn="ctr">
              <a:buFont typeface="Arial" panose="020B0604020202020204" pitchFamily="34" charset="0"/>
              <a:buChar char="•"/>
            </a:pPr>
            <a:endParaRPr lang="en-IE" sz="1600" dirty="0">
              <a:solidFill>
                <a:srgbClr val="FF0000"/>
              </a:solidFill>
            </a:endParaRPr>
          </a:p>
          <a:p>
            <a:pPr marL="285750" indent="-285750" algn="ctr">
              <a:buFont typeface="Arial" panose="020B0604020202020204" pitchFamily="34" charset="0"/>
              <a:buChar char="•"/>
            </a:pPr>
            <a:endParaRPr lang="en-IE" sz="1600" dirty="0">
              <a:solidFill>
                <a:srgbClr val="FF0000"/>
              </a:solidFill>
            </a:endParaRPr>
          </a:p>
        </p:txBody>
      </p:sp>
    </p:spTree>
    <p:extLst>
      <p:ext uri="{BB962C8B-B14F-4D97-AF65-F5344CB8AC3E}">
        <p14:creationId xmlns:p14="http://schemas.microsoft.com/office/powerpoint/2010/main" val="280459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Data Controller or Data Processor?</a:t>
            </a:r>
          </a:p>
        </p:txBody>
      </p:sp>
      <p:sp>
        <p:nvSpPr>
          <p:cNvPr id="5" name="Rectangle 4">
            <a:extLst>
              <a:ext uri="{FF2B5EF4-FFF2-40B4-BE49-F238E27FC236}">
                <a16:creationId xmlns:a16="http://schemas.microsoft.com/office/drawing/2014/main" id="{FB8551E7-4A75-45FB-BDA7-0ACFF9F2FA70}"/>
              </a:ext>
            </a:extLst>
          </p:cNvPr>
          <p:cNvSpPr/>
          <p:nvPr/>
        </p:nvSpPr>
        <p:spPr>
          <a:xfrm>
            <a:off x="1563757" y="2193234"/>
            <a:ext cx="9409043" cy="1569660"/>
          </a:xfrm>
          <a:prstGeom prst="rect">
            <a:avLst/>
          </a:prstGeom>
        </p:spPr>
        <p:txBody>
          <a:bodyPr wrap="square">
            <a:spAutoFit/>
          </a:bodyPr>
          <a:lstStyle/>
          <a:p>
            <a:endParaRPr lang="en-US" sz="2400" dirty="0">
              <a:solidFill>
                <a:schemeClr val="tx2"/>
              </a:solidFill>
              <a:latin typeface="Calibri" panose="020F0502020204030204" pitchFamily="34" charset="0"/>
              <a:cs typeface="Calibri" panose="020F0502020204030204" pitchFamily="34" charset="0"/>
            </a:endParaRPr>
          </a:p>
          <a:p>
            <a:r>
              <a:rPr lang="en-US" sz="2400" dirty="0">
                <a:solidFill>
                  <a:schemeClr val="tx2"/>
                </a:solidFill>
                <a:latin typeface="Calibri" panose="020F0502020204030204" pitchFamily="34" charset="0"/>
                <a:cs typeface="Calibri" panose="020F0502020204030204" pitchFamily="34" charset="0"/>
              </a:rPr>
              <a:t>The GDPR states that a data controller </a:t>
            </a:r>
            <a:r>
              <a:rPr lang="en-US" sz="2400" dirty="0">
                <a:solidFill>
                  <a:schemeClr val="accent6">
                    <a:lumMod val="75000"/>
                  </a:schemeClr>
                </a:solidFill>
                <a:latin typeface="Calibri" panose="020F0502020204030204" pitchFamily="34" charset="0"/>
                <a:cs typeface="Calibri" panose="020F0502020204030204" pitchFamily="34" charset="0"/>
              </a:rPr>
              <a:t>“</a:t>
            </a:r>
            <a:r>
              <a:rPr lang="en-US" sz="2400" u="sng" dirty="0">
                <a:solidFill>
                  <a:schemeClr val="accent6">
                    <a:lumMod val="75000"/>
                  </a:schemeClr>
                </a:solidFill>
                <a:latin typeface="Calibri" panose="020F0502020204030204" pitchFamily="34" charset="0"/>
                <a:cs typeface="Calibri" panose="020F0502020204030204" pitchFamily="34" charset="0"/>
              </a:rPr>
              <a:t>determines the purposes </a:t>
            </a:r>
            <a:r>
              <a:rPr lang="en-US" sz="2400" dirty="0">
                <a:solidFill>
                  <a:schemeClr val="tx2"/>
                </a:solidFill>
                <a:latin typeface="Calibri" panose="020F0502020204030204" pitchFamily="34" charset="0"/>
                <a:cs typeface="Calibri" panose="020F0502020204030204" pitchFamily="34" charset="0"/>
              </a:rPr>
              <a:t>and means of the processing” whereas a data processor acts only and always “</a:t>
            </a:r>
            <a:r>
              <a:rPr lang="en-US" sz="2400" u="sng" dirty="0">
                <a:solidFill>
                  <a:schemeClr val="accent6">
                    <a:lumMod val="75000"/>
                  </a:schemeClr>
                </a:solidFill>
                <a:latin typeface="Calibri" panose="020F0502020204030204" pitchFamily="34" charset="0"/>
                <a:cs typeface="Calibri" panose="020F0502020204030204" pitchFamily="34" charset="0"/>
              </a:rPr>
              <a:t>on behalf of the data controlle</a:t>
            </a:r>
            <a:r>
              <a:rPr lang="en-US" sz="2400" u="sng" dirty="0">
                <a:solidFill>
                  <a:schemeClr val="tx2"/>
                </a:solidFill>
                <a:latin typeface="Calibri" panose="020F0502020204030204" pitchFamily="34" charset="0"/>
                <a:cs typeface="Calibri" panose="020F0502020204030204" pitchFamily="34" charset="0"/>
              </a:rPr>
              <a:t>r</a:t>
            </a:r>
            <a:r>
              <a:rPr lang="en-US" sz="2400" dirty="0">
                <a:solidFill>
                  <a:schemeClr val="tx2"/>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3578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Principles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Purpose limitation</a:t>
            </a:r>
          </a:p>
          <a:p>
            <a:pPr marL="530352" lvl="1" indent="0">
              <a:buNone/>
            </a:pPr>
            <a:r>
              <a:rPr lang="en-US" sz="1600" i="0" dirty="0">
                <a:latin typeface="Calibri" panose="020F0502020204030204" pitchFamily="34" charset="0"/>
                <a:cs typeface="Calibri" panose="020F0502020204030204" pitchFamily="34" charset="0"/>
              </a:rPr>
              <a:t>Data can be collected and used only for those purposes that have been transmitted to the data subject and about which the consent was received. Purpose must be “specified, explicit and legitimate”</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Data minimization</a:t>
            </a:r>
          </a:p>
          <a:p>
            <a:pPr marL="530352" lvl="1" indent="0">
              <a:buNone/>
            </a:pPr>
            <a:r>
              <a:rPr lang="en-US" sz="1600" i="0" dirty="0">
                <a:latin typeface="Calibri" panose="020F0502020204030204" pitchFamily="34" charset="0"/>
                <a:cs typeface="Calibri" panose="020F0502020204030204" pitchFamily="34" charset="0"/>
              </a:rPr>
              <a:t> Personal data to be collected should be “adequate, relevant and limited to what is necessary in relation to the purposes for which they are processed”.</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Accuracy</a:t>
            </a:r>
          </a:p>
          <a:p>
            <a:pPr marL="530352" lvl="1" indent="0">
              <a:buNone/>
            </a:pPr>
            <a:r>
              <a:rPr lang="en-US" sz="1600" i="0" dirty="0">
                <a:latin typeface="Calibri" panose="020F0502020204030204" pitchFamily="34" charset="0"/>
                <a:cs typeface="Calibri" panose="020F0502020204030204" pitchFamily="34" charset="0"/>
              </a:rPr>
              <a:t>Personal data must be “accurate and where necessary kept up to date”. You must make sure that you do not retain old and outdated contacts and ensure the erasure of inaccurate personal data without delay</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Storage limitations</a:t>
            </a:r>
          </a:p>
          <a:p>
            <a:pPr marL="530352" lvl="1" indent="0">
              <a:buNone/>
            </a:pPr>
            <a:r>
              <a:rPr lang="en-US" sz="1600" i="0" dirty="0">
                <a:latin typeface="Calibri" panose="020F0502020204030204" pitchFamily="34" charset="0"/>
                <a:cs typeface="Calibri" panose="020F0502020204030204" pitchFamily="34" charset="0"/>
              </a:rPr>
              <a:t>Company would have to set the retention period for personal data you collect and justify that this period is necessary for your specific objectives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Integrity and confidentiality</a:t>
            </a:r>
          </a:p>
          <a:p>
            <a:pPr marL="530352" lvl="1" indent="0">
              <a:buNone/>
            </a:pPr>
            <a:r>
              <a:rPr lang="en-US" sz="1600" i="0" dirty="0">
                <a:latin typeface="Calibri" panose="020F0502020204030204" pitchFamily="34" charset="0"/>
                <a:cs typeface="Calibri" panose="020F0502020204030204" pitchFamily="34" charset="0"/>
              </a:rPr>
              <a:t>The principle of integrity and confidentiality requires you to handle personal data “in a manner [ensuring] appropriate security”, which include “protection against unlawful processing or accidental loss, destruction or damage”.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553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Principles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"Implement anonymization or pseudonymization into the systems.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Data anonymization is a type of information sanitization whose intent is privacy protection. It is the process of removing personally identifiable information from data sets, so that the people whom the data describe remain anonymous.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Pseudonymization is a data management and de-identification procedure by which personally identifiable information fields within a data record are replaced by one or more artificial identifiers, or pseudonyms."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Accountability</a:t>
            </a:r>
          </a:p>
          <a:p>
            <a:pPr marL="530352" lvl="1" indent="0">
              <a:buNone/>
            </a:pPr>
            <a:r>
              <a:rPr lang="en-US" sz="1600" i="0" dirty="0">
                <a:latin typeface="Calibri" panose="020F0502020204030204" pitchFamily="34" charset="0"/>
                <a:cs typeface="Calibri" panose="020F0502020204030204" pitchFamily="34" charset="0"/>
              </a:rPr>
              <a:t>Company is responsible for compliance with the principles of the GDPR. It  requires a thorough documentation of all policies that govern the collection and procession of data.</a:t>
            </a:r>
          </a:p>
        </p:txBody>
      </p:sp>
    </p:spTree>
    <p:extLst>
      <p:ext uri="{BB962C8B-B14F-4D97-AF65-F5344CB8AC3E}">
        <p14:creationId xmlns:p14="http://schemas.microsoft.com/office/powerpoint/2010/main" val="69340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GDPR Information Life Cycle</a:t>
            </a:r>
          </a:p>
        </p:txBody>
      </p:sp>
      <p:graphicFrame>
        <p:nvGraphicFramePr>
          <p:cNvPr id="4" name="Content Placeholder 6">
            <a:extLst>
              <a:ext uri="{FF2B5EF4-FFF2-40B4-BE49-F238E27FC236}">
                <a16:creationId xmlns:a16="http://schemas.microsoft.com/office/drawing/2014/main" id="{4F42B5D4-9B1F-4486-92A3-C8B83A86F237}"/>
              </a:ext>
            </a:extLst>
          </p:cNvPr>
          <p:cNvGraphicFramePr>
            <a:graphicFrameLocks/>
          </p:cNvGraphicFramePr>
          <p:nvPr>
            <p:extLst>
              <p:ext uri="{D42A27DB-BD31-4B8C-83A1-F6EECF244321}">
                <p14:modId xmlns:p14="http://schemas.microsoft.com/office/powerpoint/2010/main" val="3456189626"/>
              </p:ext>
            </p:extLst>
          </p:nvPr>
        </p:nvGraphicFramePr>
        <p:xfrm>
          <a:off x="4387278" y="2548388"/>
          <a:ext cx="3585843" cy="2664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244B75EE-0477-4405-9961-A68F7641E257}"/>
              </a:ext>
            </a:extLst>
          </p:cNvPr>
          <p:cNvSpPr/>
          <p:nvPr/>
        </p:nvSpPr>
        <p:spPr>
          <a:xfrm>
            <a:off x="2069526" y="1245704"/>
            <a:ext cx="8624978" cy="5612296"/>
          </a:xfrm>
          <a:prstGeom prst="roundRect">
            <a:avLst/>
          </a:prstGeom>
          <a:noFill/>
          <a:ln w="25400"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6F18285F-1411-4592-AF4D-9B940BA54DEB}"/>
              </a:ext>
            </a:extLst>
          </p:cNvPr>
          <p:cNvSpPr txBox="1"/>
          <p:nvPr/>
        </p:nvSpPr>
        <p:spPr>
          <a:xfrm>
            <a:off x="4245779" y="1645479"/>
            <a:ext cx="4717791" cy="830997"/>
          </a:xfrm>
          <a:prstGeom prst="rect">
            <a:avLst/>
          </a:prstGeom>
          <a:noFill/>
        </p:spPr>
        <p:txBody>
          <a:bodyPr wrap="square" rtlCol="0">
            <a:spAutoFit/>
          </a:bodyPr>
          <a:lstStyle/>
          <a:p>
            <a:r>
              <a:rPr lang="en-IE" sz="1600" b="1" dirty="0">
                <a:solidFill>
                  <a:srgbClr val="7030A0"/>
                </a:solidFill>
                <a:latin typeface="Calibri"/>
              </a:rPr>
              <a:t>Data Protection by Design and by Default </a:t>
            </a:r>
          </a:p>
          <a:p>
            <a:r>
              <a:rPr lang="en-IE" sz="1600" b="1" dirty="0">
                <a:solidFill>
                  <a:srgbClr val="7030A0"/>
                </a:solidFill>
                <a:latin typeface="Calibri"/>
              </a:rPr>
              <a:t>Data Protection Impact Assessment (DPIA) </a:t>
            </a:r>
          </a:p>
          <a:p>
            <a:r>
              <a:rPr lang="en-IE" sz="1600" b="1" dirty="0">
                <a:solidFill>
                  <a:srgbClr val="7030A0"/>
                </a:solidFill>
                <a:latin typeface="Calibri"/>
              </a:rPr>
              <a:t>Documentation</a:t>
            </a:r>
          </a:p>
        </p:txBody>
      </p:sp>
      <p:sp>
        <p:nvSpPr>
          <p:cNvPr id="7" name="Rectangle 6">
            <a:extLst>
              <a:ext uri="{FF2B5EF4-FFF2-40B4-BE49-F238E27FC236}">
                <a16:creationId xmlns:a16="http://schemas.microsoft.com/office/drawing/2014/main" id="{AF52993B-D0E4-4E3A-A82E-C1B66E551BDC}"/>
              </a:ext>
            </a:extLst>
          </p:cNvPr>
          <p:cNvSpPr/>
          <p:nvPr/>
        </p:nvSpPr>
        <p:spPr>
          <a:xfrm>
            <a:off x="2312479" y="3153723"/>
            <a:ext cx="2352906" cy="1077218"/>
          </a:xfrm>
          <a:prstGeom prst="rect">
            <a:avLst/>
          </a:prstGeom>
        </p:spPr>
        <p:txBody>
          <a:bodyPr wrap="square">
            <a:spAutoFit/>
          </a:bodyPr>
          <a:lstStyle/>
          <a:p>
            <a:r>
              <a:rPr lang="en-IE" sz="1600" b="1" dirty="0">
                <a:solidFill>
                  <a:srgbClr val="C00000"/>
                </a:solidFill>
                <a:latin typeface="Calibri"/>
              </a:rPr>
              <a:t>Retention Period </a:t>
            </a:r>
          </a:p>
          <a:p>
            <a:r>
              <a:rPr lang="en-IE" sz="1600" b="1" dirty="0">
                <a:solidFill>
                  <a:srgbClr val="C00000"/>
                </a:solidFill>
                <a:latin typeface="Calibri"/>
              </a:rPr>
              <a:t>Right to erasure</a:t>
            </a:r>
          </a:p>
          <a:p>
            <a:r>
              <a:rPr lang="en-IE" sz="1600" b="1" dirty="0">
                <a:solidFill>
                  <a:srgbClr val="C00000"/>
                </a:solidFill>
                <a:latin typeface="Calibri"/>
              </a:rPr>
              <a:t>Portability</a:t>
            </a:r>
          </a:p>
          <a:p>
            <a:r>
              <a:rPr lang="en-IE" sz="1600" b="1" dirty="0">
                <a:solidFill>
                  <a:srgbClr val="C00000"/>
                </a:solidFill>
                <a:latin typeface="Calibri"/>
              </a:rPr>
              <a:t>Third Party copies</a:t>
            </a:r>
            <a:endParaRPr lang="en-IE" sz="1600" dirty="0">
              <a:solidFill>
                <a:srgbClr val="C00000"/>
              </a:solidFill>
              <a:latin typeface="Calibri"/>
            </a:endParaRPr>
          </a:p>
        </p:txBody>
      </p:sp>
      <p:sp>
        <p:nvSpPr>
          <p:cNvPr id="8" name="TextBox 7">
            <a:extLst>
              <a:ext uri="{FF2B5EF4-FFF2-40B4-BE49-F238E27FC236}">
                <a16:creationId xmlns:a16="http://schemas.microsoft.com/office/drawing/2014/main" id="{144D88FF-BFDC-4606-A70A-E3B4F07062BB}"/>
              </a:ext>
            </a:extLst>
          </p:cNvPr>
          <p:cNvSpPr txBox="1"/>
          <p:nvPr/>
        </p:nvSpPr>
        <p:spPr>
          <a:xfrm>
            <a:off x="3043849" y="5180956"/>
            <a:ext cx="2686858" cy="1323439"/>
          </a:xfrm>
          <a:prstGeom prst="rect">
            <a:avLst/>
          </a:prstGeom>
          <a:noFill/>
        </p:spPr>
        <p:txBody>
          <a:bodyPr wrap="square" rtlCol="0">
            <a:spAutoFit/>
          </a:bodyPr>
          <a:lstStyle/>
          <a:p>
            <a:r>
              <a:rPr lang="en-IE" sz="1600" b="1" dirty="0">
                <a:solidFill>
                  <a:srgbClr val="0070C0"/>
                </a:solidFill>
                <a:latin typeface="Calibri"/>
              </a:rPr>
              <a:t>Appropriate use</a:t>
            </a:r>
          </a:p>
          <a:p>
            <a:r>
              <a:rPr lang="en-IE" sz="1600" b="1" dirty="0">
                <a:solidFill>
                  <a:srgbClr val="0070C0"/>
                </a:solidFill>
                <a:latin typeface="Calibri"/>
              </a:rPr>
              <a:t>Consent </a:t>
            </a:r>
          </a:p>
          <a:p>
            <a:r>
              <a:rPr lang="en-IE" sz="1600" b="1" dirty="0">
                <a:solidFill>
                  <a:srgbClr val="0070C0"/>
                </a:solidFill>
                <a:latin typeface="Calibri"/>
              </a:rPr>
              <a:t>Manage Consent</a:t>
            </a:r>
          </a:p>
          <a:p>
            <a:r>
              <a:rPr lang="en-IE" sz="1600" b="1" dirty="0">
                <a:solidFill>
                  <a:srgbClr val="0070C0"/>
                </a:solidFill>
                <a:latin typeface="Calibri"/>
              </a:rPr>
              <a:t>Restricted </a:t>
            </a:r>
          </a:p>
          <a:p>
            <a:r>
              <a:rPr lang="en-IE" sz="1600" b="1" dirty="0">
                <a:solidFill>
                  <a:srgbClr val="0070C0"/>
                </a:solidFill>
                <a:latin typeface="Calibri"/>
              </a:rPr>
              <a:t>International Transfers</a:t>
            </a:r>
            <a:endParaRPr lang="en-IE" sz="1600" dirty="0">
              <a:solidFill>
                <a:srgbClr val="0070C0"/>
              </a:solidFill>
              <a:latin typeface="Calibri"/>
            </a:endParaRPr>
          </a:p>
        </p:txBody>
      </p:sp>
      <p:sp>
        <p:nvSpPr>
          <p:cNvPr id="9" name="TextBox 8">
            <a:extLst>
              <a:ext uri="{FF2B5EF4-FFF2-40B4-BE49-F238E27FC236}">
                <a16:creationId xmlns:a16="http://schemas.microsoft.com/office/drawing/2014/main" id="{90C00956-E51C-4C2B-A994-BD0FCA3E697C}"/>
              </a:ext>
            </a:extLst>
          </p:cNvPr>
          <p:cNvSpPr txBox="1"/>
          <p:nvPr/>
        </p:nvSpPr>
        <p:spPr>
          <a:xfrm>
            <a:off x="7551630" y="5068115"/>
            <a:ext cx="3585843" cy="1569660"/>
          </a:xfrm>
          <a:prstGeom prst="rect">
            <a:avLst/>
          </a:prstGeom>
          <a:noFill/>
        </p:spPr>
        <p:txBody>
          <a:bodyPr wrap="square" rtlCol="0">
            <a:spAutoFit/>
          </a:bodyPr>
          <a:lstStyle/>
          <a:p>
            <a:r>
              <a:rPr lang="en-IE" sz="1600" b="1" dirty="0">
                <a:solidFill>
                  <a:srgbClr val="00B050"/>
                </a:solidFill>
                <a:latin typeface="Calibri"/>
              </a:rPr>
              <a:t>Safe and Secure</a:t>
            </a:r>
          </a:p>
          <a:p>
            <a:r>
              <a:rPr lang="en-IE" sz="1600" b="1" dirty="0">
                <a:solidFill>
                  <a:srgbClr val="00B050"/>
                </a:solidFill>
                <a:latin typeface="Calibri"/>
              </a:rPr>
              <a:t>Restricted Access </a:t>
            </a:r>
          </a:p>
          <a:p>
            <a:r>
              <a:rPr lang="en-IE" sz="1600" b="1" dirty="0">
                <a:solidFill>
                  <a:srgbClr val="00B050"/>
                </a:solidFill>
                <a:latin typeface="Calibri"/>
              </a:rPr>
              <a:t>Data Inventory </a:t>
            </a:r>
          </a:p>
          <a:p>
            <a:r>
              <a:rPr lang="en-IE" sz="1600" b="1" dirty="0">
                <a:solidFill>
                  <a:srgbClr val="00B050"/>
                </a:solidFill>
                <a:latin typeface="Calibri"/>
              </a:rPr>
              <a:t>Subject Access Requests </a:t>
            </a:r>
          </a:p>
          <a:p>
            <a:r>
              <a:rPr lang="en-IE" sz="1600" b="1" dirty="0">
                <a:solidFill>
                  <a:srgbClr val="00B050"/>
                </a:solidFill>
                <a:latin typeface="Calibri"/>
              </a:rPr>
              <a:t>Contracts with Data Processors</a:t>
            </a:r>
          </a:p>
          <a:p>
            <a:r>
              <a:rPr lang="en-IE" sz="1600" b="1" dirty="0">
                <a:solidFill>
                  <a:srgbClr val="00B050"/>
                </a:solidFill>
                <a:latin typeface="Calibri"/>
              </a:rPr>
              <a:t>Data breaches</a:t>
            </a:r>
            <a:endParaRPr lang="en-IE" dirty="0">
              <a:solidFill>
                <a:srgbClr val="00B050"/>
              </a:solidFill>
              <a:latin typeface="Calibri"/>
            </a:endParaRPr>
          </a:p>
        </p:txBody>
      </p:sp>
      <p:sp>
        <p:nvSpPr>
          <p:cNvPr id="10" name="Rectangle 9">
            <a:extLst>
              <a:ext uri="{FF2B5EF4-FFF2-40B4-BE49-F238E27FC236}">
                <a16:creationId xmlns:a16="http://schemas.microsoft.com/office/drawing/2014/main" id="{6F4E5529-BAEC-47D7-BA76-27E0E214A4AD}"/>
              </a:ext>
            </a:extLst>
          </p:cNvPr>
          <p:cNvSpPr/>
          <p:nvPr/>
        </p:nvSpPr>
        <p:spPr>
          <a:xfrm>
            <a:off x="7829873" y="3067399"/>
            <a:ext cx="2613946" cy="1077218"/>
          </a:xfrm>
          <a:prstGeom prst="rect">
            <a:avLst/>
          </a:prstGeom>
          <a:noFill/>
        </p:spPr>
        <p:txBody>
          <a:bodyPr wrap="square">
            <a:spAutoFit/>
          </a:bodyPr>
          <a:lstStyle/>
          <a:p>
            <a:r>
              <a:rPr lang="en-IE" sz="1600" b="1" dirty="0">
                <a:solidFill>
                  <a:srgbClr val="ED7D31"/>
                </a:solidFill>
                <a:latin typeface="Calibri"/>
              </a:rPr>
              <a:t>Data Minimisation</a:t>
            </a:r>
          </a:p>
          <a:p>
            <a:r>
              <a:rPr lang="en-IE" sz="1600" b="1" dirty="0">
                <a:solidFill>
                  <a:srgbClr val="ED7D31"/>
                </a:solidFill>
                <a:latin typeface="Calibri"/>
              </a:rPr>
              <a:t>Privacy Notices</a:t>
            </a:r>
          </a:p>
          <a:p>
            <a:r>
              <a:rPr lang="en-IE" sz="1600" b="1" dirty="0">
                <a:solidFill>
                  <a:srgbClr val="ED7D31"/>
                </a:solidFill>
                <a:latin typeface="Calibri"/>
              </a:rPr>
              <a:t>Privacy Rights</a:t>
            </a:r>
            <a:r>
              <a:rPr lang="en-IE" sz="1600" dirty="0">
                <a:solidFill>
                  <a:srgbClr val="ED7D31"/>
                </a:solidFill>
                <a:latin typeface="Calibri"/>
              </a:rPr>
              <a:t> </a:t>
            </a:r>
          </a:p>
          <a:p>
            <a:r>
              <a:rPr lang="en-IE" sz="1600" b="1" dirty="0">
                <a:solidFill>
                  <a:srgbClr val="ED7D31"/>
                </a:solidFill>
                <a:latin typeface="Calibri"/>
              </a:rPr>
              <a:t>Obtain Consent </a:t>
            </a:r>
            <a:endParaRPr lang="en-IE" sz="1600" dirty="0">
              <a:solidFill>
                <a:srgbClr val="ED7D31"/>
              </a:solidFill>
              <a:latin typeface="Calibri"/>
            </a:endParaRPr>
          </a:p>
        </p:txBody>
      </p:sp>
    </p:spTree>
    <p:extLst>
      <p:ext uri="{BB962C8B-B14F-4D97-AF65-F5344CB8AC3E}">
        <p14:creationId xmlns:p14="http://schemas.microsoft.com/office/powerpoint/2010/main" val="25288172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605</TotalTime>
  <Words>742</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Global Data Privacy Regulation</vt:lpstr>
      <vt:lpstr>Agenda</vt:lpstr>
      <vt:lpstr>GDPR</vt:lpstr>
      <vt:lpstr>GDPR Penalties</vt:lpstr>
      <vt:lpstr>What is Data Protection?</vt:lpstr>
      <vt:lpstr>Data Controller or Data Processor?</vt:lpstr>
      <vt:lpstr>Principles</vt:lpstr>
      <vt:lpstr>Principles</vt:lpstr>
      <vt:lpstr>GDPR Information Life Cycle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Metrics</dc:title>
  <dc:creator>JATIN KOCHHAR</dc:creator>
  <cp:lastModifiedBy>JATIN KOCHHAR</cp:lastModifiedBy>
  <cp:revision>74</cp:revision>
  <dcterms:created xsi:type="dcterms:W3CDTF">2020-06-29T12:02:12Z</dcterms:created>
  <dcterms:modified xsi:type="dcterms:W3CDTF">2020-07-14T05:40:53Z</dcterms:modified>
</cp:coreProperties>
</file>