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4" r:id="rId6"/>
    <p:sldId id="262" r:id="rId7"/>
    <p:sldId id="265" r:id="rId8"/>
    <p:sldId id="266" r:id="rId9"/>
    <p:sldId id="267" r:id="rId10"/>
    <p:sldId id="268" r:id="rId11"/>
    <p:sldId id="269" r:id="rId12"/>
    <p:sldId id="270" r:id="rId13"/>
    <p:sldId id="271" r:id="rId14"/>
    <p:sldId id="263"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6/30/2020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6/30/2020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6/30/2020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ABBA-8835-440B-A4F9-36978EB6557B}"/>
              </a:ext>
            </a:extLst>
          </p:cNvPr>
          <p:cNvSpPr>
            <a:spLocks noGrp="1"/>
          </p:cNvSpPr>
          <p:nvPr>
            <p:ph type="ctrTitle"/>
          </p:nvPr>
        </p:nvSpPr>
        <p:spPr/>
        <p:txBody>
          <a:bodyPr/>
          <a:lstStyle/>
          <a:p>
            <a:r>
              <a:rPr lang="en-US" sz="5400" dirty="0">
                <a:latin typeface="Calibri" panose="020F0502020204030204" pitchFamily="34" charset="0"/>
                <a:cs typeface="Calibri" panose="020F0502020204030204" pitchFamily="34" charset="0"/>
              </a:rPr>
              <a:t>Software Test Estimation</a:t>
            </a:r>
          </a:p>
        </p:txBody>
      </p:sp>
      <p:sp>
        <p:nvSpPr>
          <p:cNvPr id="3" name="Subtitle 2">
            <a:extLst>
              <a:ext uri="{FF2B5EF4-FFF2-40B4-BE49-F238E27FC236}">
                <a16:creationId xmlns:a16="http://schemas.microsoft.com/office/drawing/2014/main" id="{1C8E9C2A-203B-405B-825D-AA7543893432}"/>
              </a:ext>
            </a:extLst>
          </p:cNvPr>
          <p:cNvSpPr>
            <a:spLocks noGrp="1"/>
          </p:cNvSpPr>
          <p:nvPr>
            <p:ph type="subTitle" idx="1"/>
          </p:nvPr>
        </p:nvSpPr>
        <p:spPr/>
        <p:txBody>
          <a:bodyPr>
            <a:normAutofit fontScale="62500" lnSpcReduction="20000"/>
          </a:bodyPr>
          <a:lstStyle/>
          <a:p>
            <a:endParaRPr lang="en-US" sz="5400" cap="all" dirty="0">
              <a:latin typeface="Calibri" panose="020F0502020204030204" pitchFamily="34" charset="0"/>
              <a:ea typeface="+mj-ea"/>
              <a:cs typeface="Calibri" panose="020F0502020204030204" pitchFamily="34" charset="0"/>
            </a:endParaRPr>
          </a:p>
          <a:p>
            <a:r>
              <a:rPr lang="en-US" sz="5400" dirty="0">
                <a:latin typeface="Calibri" panose="020F0502020204030204" pitchFamily="34" charset="0"/>
                <a:ea typeface="+mj-ea"/>
                <a:cs typeface="Calibri" panose="020F0502020204030204" pitchFamily="34" charset="0"/>
              </a:rPr>
              <a:t>Don’t Under or Over Estimate</a:t>
            </a:r>
            <a:r>
              <a:rPr lang="en-US" sz="5400" cap="all" dirty="0">
                <a:latin typeface="Calibri" panose="020F0502020204030204" pitchFamily="34" charset="0"/>
                <a:ea typeface="+mj-ea"/>
                <a:cs typeface="Calibri" panose="020F0502020204030204" pitchFamily="34" charset="0"/>
              </a:rPr>
              <a:t> </a:t>
            </a:r>
          </a:p>
        </p:txBody>
      </p:sp>
    </p:spTree>
    <p:extLst>
      <p:ext uri="{BB962C8B-B14F-4D97-AF65-F5344CB8AC3E}">
        <p14:creationId xmlns:p14="http://schemas.microsoft.com/office/powerpoint/2010/main" val="388590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530352" lvl="1" indent="0">
              <a:buNone/>
            </a:pPr>
            <a:r>
              <a:rPr lang="en-US" sz="1600" b="1" i="0" dirty="0">
                <a:latin typeface="Calibri" panose="020F0502020204030204" pitchFamily="34" charset="0"/>
                <a:cs typeface="Calibri" panose="020F0502020204030204" pitchFamily="34" charset="0"/>
              </a:rPr>
              <a:t>Step 6: Adjusting estimates</a:t>
            </a:r>
          </a:p>
          <a:p>
            <a:pPr marL="987552" lvl="2" indent="0">
              <a:buNone/>
            </a:pPr>
            <a:r>
              <a:rPr lang="en-US" sz="1600" dirty="0">
                <a:latin typeface="Calibri" panose="020F0502020204030204" pitchFamily="34" charset="0"/>
                <a:cs typeface="Calibri" panose="020F0502020204030204" pitchFamily="34" charset="0"/>
              </a:rPr>
              <a:t>The task estimates also may require adjustments based on the discussion, The team members then combine the changes in the task estimates to arrive at the total project estimate.</a:t>
            </a:r>
          </a:p>
          <a:p>
            <a:pPr marL="530352" lvl="1" indent="0">
              <a:buNone/>
            </a:pPr>
            <a:endParaRPr lang="en-US" sz="1600" b="1"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7: Coordinator plots chart</a:t>
            </a:r>
          </a:p>
          <a:p>
            <a:pPr marL="987552" lvl="2" indent="0">
              <a:buNone/>
            </a:pPr>
            <a:r>
              <a:rPr lang="en-US" sz="1600" i="0" dirty="0">
                <a:latin typeface="Calibri" panose="020F0502020204030204" pitchFamily="34" charset="0"/>
                <a:cs typeface="Calibri" panose="020F0502020204030204" pitchFamily="34" charset="0"/>
              </a:rPr>
              <a:t>The coordinator collects the changed estimates from all the team members and plots them on the Round 2 line on whiteboard.</a:t>
            </a:r>
          </a:p>
          <a:p>
            <a:pPr marL="987552" lvl="2" indent="0">
              <a:buNone/>
            </a:pPr>
            <a:endParaRPr lang="en-US" sz="1600" i="0" dirty="0">
              <a:latin typeface="Calibri" panose="020F0502020204030204" pitchFamily="34" charset="0"/>
              <a:cs typeface="Calibri" panose="020F0502020204030204" pitchFamily="34" charset="0"/>
            </a:endParaRPr>
          </a:p>
          <a:p>
            <a:pPr marL="987552" lvl="2" indent="0">
              <a:buNone/>
            </a:pPr>
            <a:r>
              <a:rPr lang="en-US" sz="1600" i="0" dirty="0">
                <a:latin typeface="Calibri" panose="020F0502020204030204" pitchFamily="34" charset="0"/>
                <a:cs typeface="Calibri" panose="020F0502020204030204" pitchFamily="34" charset="0"/>
              </a:rPr>
              <a:t>In this round, the range will be narrower compared to the earlier one, as it is more consensus based.</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8: Repeat</a:t>
            </a:r>
          </a:p>
          <a:p>
            <a:pPr marL="987552" lvl="2" indent="0">
              <a:buNone/>
            </a:pPr>
            <a:r>
              <a:rPr lang="en-US" sz="1600" i="0" dirty="0">
                <a:latin typeface="Calibri" panose="020F0502020204030204" pitchFamily="34" charset="0"/>
                <a:cs typeface="Calibri" panose="020F0502020204030204" pitchFamily="34" charset="0"/>
              </a:rPr>
              <a:t>Repeat steps 4, 5, 6, 7 till one of the following criteria is met :−</a:t>
            </a:r>
          </a:p>
          <a:p>
            <a:pPr lvl="2">
              <a:buFont typeface="Arial" panose="020B0604020202020204" pitchFamily="34" charset="0"/>
              <a:buChar char="•"/>
            </a:pPr>
            <a:r>
              <a:rPr lang="en-US" sz="1600" i="0" dirty="0">
                <a:latin typeface="Calibri" panose="020F0502020204030204" pitchFamily="34" charset="0"/>
                <a:cs typeface="Calibri" panose="020F0502020204030204" pitchFamily="34" charset="0"/>
              </a:rPr>
              <a:t>Results are converged to an acceptably narrow range.</a:t>
            </a:r>
          </a:p>
          <a:p>
            <a:pPr lvl="2">
              <a:buFont typeface="Arial" panose="020B0604020202020204" pitchFamily="34" charset="0"/>
              <a:buChar char="•"/>
            </a:pPr>
            <a:r>
              <a:rPr lang="en-US" sz="1600" i="0" dirty="0">
                <a:latin typeface="Calibri" panose="020F0502020204030204" pitchFamily="34" charset="0"/>
                <a:cs typeface="Calibri" panose="020F0502020204030204" pitchFamily="34" charset="0"/>
              </a:rPr>
              <a:t>All team members are unwilling to change their latest estimates.</a:t>
            </a:r>
          </a:p>
          <a:p>
            <a:pPr marL="530352" lvl="1" indent="0">
              <a:buNone/>
            </a:pPr>
            <a:endParaRPr lang="en-US" sz="1600" i="0" dirty="0">
              <a:latin typeface="Calibri" panose="020F0502020204030204" pitchFamily="34" charset="0"/>
              <a:cs typeface="Calibri" panose="020F0502020204030204" pitchFamily="34" charset="0"/>
            </a:endParaRPr>
          </a:p>
          <a:p>
            <a:pPr marL="0" indent="0">
              <a:buNone/>
            </a:pP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783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9: Compile estimates</a:t>
            </a:r>
          </a:p>
          <a:p>
            <a:pPr marL="987552" lvl="2" indent="0">
              <a:buNone/>
            </a:pPr>
            <a:r>
              <a:rPr lang="en-US" sz="1600" i="0" dirty="0">
                <a:latin typeface="Calibri" panose="020F0502020204030204" pitchFamily="34" charset="0"/>
                <a:cs typeface="Calibri" panose="020F0502020204030204" pitchFamily="34" charset="0"/>
              </a:rPr>
              <a:t>The coordinator then assembles the results from the Estimation meeting. He compiles the individual task lists and the corresponding estimates into a single master task list.</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10:  Final Estimations</a:t>
            </a:r>
          </a:p>
          <a:p>
            <a:pPr marL="987552" lvl="2" indent="0">
              <a:buNone/>
            </a:pPr>
            <a:r>
              <a:rPr lang="en-US" sz="1600" i="0" dirty="0">
                <a:latin typeface="Calibri" panose="020F0502020204030204" pitchFamily="34" charset="0"/>
                <a:cs typeface="Calibri" panose="020F0502020204030204" pitchFamily="34" charset="0"/>
              </a:rPr>
              <a:t>Coordinator then reviews the final task list with the Estimation team</a:t>
            </a:r>
          </a:p>
          <a:p>
            <a:pPr marL="0" indent="0">
              <a:buNone/>
            </a:pP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800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Percentage distribution</a:t>
            </a: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Percentage Distribution is the technique in which the each and every phases  of SDLC are assigned effort %.</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Below is one of the example: Values can be modified according to experience and technology</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endParaRPr lang="en-US" sz="1600" b="1" i="0" dirty="0">
              <a:latin typeface="Calibri" panose="020F0502020204030204" pitchFamily="34" charset="0"/>
              <a:cs typeface="Calibri" panose="020F0502020204030204" pitchFamily="34" charset="0"/>
            </a:endParaRPr>
          </a:p>
          <a:p>
            <a:pPr marL="530352" lvl="1" indent="0">
              <a:buNone/>
            </a:pPr>
            <a:endParaRPr lang="en-US" sz="1600" b="1"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BE8C1F0F-7A4C-49F0-8713-B35342D19D3E}"/>
              </a:ext>
            </a:extLst>
          </p:cNvPr>
          <p:cNvGraphicFramePr>
            <a:graphicFrameLocks noGrp="1"/>
          </p:cNvGraphicFramePr>
          <p:nvPr>
            <p:extLst>
              <p:ext uri="{D42A27DB-BD31-4B8C-83A1-F6EECF244321}">
                <p14:modId xmlns:p14="http://schemas.microsoft.com/office/powerpoint/2010/main" val="2817648723"/>
              </p:ext>
            </p:extLst>
          </p:nvPr>
        </p:nvGraphicFramePr>
        <p:xfrm>
          <a:off x="1968500" y="2980635"/>
          <a:ext cx="6896100" cy="2966720"/>
        </p:xfrm>
        <a:graphic>
          <a:graphicData uri="http://schemas.openxmlformats.org/drawingml/2006/table">
            <a:tbl>
              <a:tblPr firstRow="1" bandRow="1">
                <a:tableStyleId>{35758FB7-9AC5-4552-8A53-C91805E547FA}</a:tableStyleId>
              </a:tblPr>
              <a:tblGrid>
                <a:gridCol w="2963168">
                  <a:extLst>
                    <a:ext uri="{9D8B030D-6E8A-4147-A177-3AD203B41FA5}">
                      <a16:colId xmlns:a16="http://schemas.microsoft.com/office/drawing/2014/main" val="879233337"/>
                    </a:ext>
                  </a:extLst>
                </a:gridCol>
                <a:gridCol w="3932932">
                  <a:extLst>
                    <a:ext uri="{9D8B030D-6E8A-4147-A177-3AD203B41FA5}">
                      <a16:colId xmlns:a16="http://schemas.microsoft.com/office/drawing/2014/main" val="1309240095"/>
                    </a:ext>
                  </a:extLst>
                </a:gridCol>
              </a:tblGrid>
              <a:tr h="370840">
                <a:tc>
                  <a:txBody>
                    <a:bodyPr/>
                    <a:lstStyle/>
                    <a:p>
                      <a:pPr algn="ctr"/>
                      <a:r>
                        <a:rPr lang="en-US" sz="1600" b="1" dirty="0">
                          <a:latin typeface="Calibri" panose="020F0502020204030204" pitchFamily="34" charset="0"/>
                          <a:cs typeface="Calibri" panose="020F0502020204030204" pitchFamily="34" charset="0"/>
                        </a:rPr>
                        <a:t>SDLC Phase</a:t>
                      </a:r>
                    </a:p>
                  </a:txBody>
                  <a:tcPr/>
                </a:tc>
                <a:tc>
                  <a:txBody>
                    <a:bodyPr/>
                    <a:lstStyle/>
                    <a:p>
                      <a:pPr algn="ctr"/>
                      <a:r>
                        <a:rPr lang="en-US" sz="1600" b="1" dirty="0">
                          <a:latin typeface="Calibri" panose="020F0502020204030204" pitchFamily="34" charset="0"/>
                          <a:cs typeface="Calibri" panose="020F0502020204030204" pitchFamily="34" charset="0"/>
                        </a:rPr>
                        <a:t>% of Effort</a:t>
                      </a:r>
                    </a:p>
                  </a:txBody>
                  <a:tcPr/>
                </a:tc>
                <a:extLst>
                  <a:ext uri="{0D108BD9-81ED-4DB2-BD59-A6C34878D82A}">
                    <a16:rowId xmlns:a16="http://schemas.microsoft.com/office/drawing/2014/main" val="2352680269"/>
                  </a:ext>
                </a:extLst>
              </a:tr>
              <a:tr h="370840">
                <a:tc>
                  <a:txBody>
                    <a:bodyPr/>
                    <a:lstStyle/>
                    <a:p>
                      <a:pPr algn="ctr"/>
                      <a:r>
                        <a:rPr lang="en-US" sz="1600" dirty="0">
                          <a:latin typeface="Calibri" panose="020F0502020204030204" pitchFamily="34" charset="0"/>
                          <a:cs typeface="Calibri" panose="020F0502020204030204" pitchFamily="34" charset="0"/>
                        </a:rPr>
                        <a:t>Project Management</a:t>
                      </a:r>
                    </a:p>
                  </a:txBody>
                  <a:tcPr/>
                </a:tc>
                <a:tc>
                  <a:txBody>
                    <a:bodyPr/>
                    <a:lstStyle/>
                    <a:p>
                      <a:pPr algn="ctr"/>
                      <a:r>
                        <a:rPr lang="en-US" sz="1600" dirty="0">
                          <a:latin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133183475"/>
                  </a:ext>
                </a:extLst>
              </a:tr>
              <a:tr h="370840">
                <a:tc>
                  <a:txBody>
                    <a:bodyPr/>
                    <a:lstStyle/>
                    <a:p>
                      <a:pPr algn="ctr"/>
                      <a:r>
                        <a:rPr lang="en-US" sz="1600" dirty="0">
                          <a:latin typeface="Calibri" panose="020F0502020204030204" pitchFamily="34" charset="0"/>
                          <a:cs typeface="Calibri" panose="020F0502020204030204" pitchFamily="34" charset="0"/>
                        </a:rPr>
                        <a:t>Requirements</a:t>
                      </a:r>
                    </a:p>
                  </a:txBody>
                  <a:tcPr/>
                </a:tc>
                <a:tc>
                  <a:txBody>
                    <a:bodyPr/>
                    <a:lstStyle/>
                    <a:p>
                      <a:pPr algn="ctr"/>
                      <a:r>
                        <a:rPr lang="en-US" sz="1600" dirty="0">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610302246"/>
                  </a:ext>
                </a:extLst>
              </a:tr>
              <a:tr h="370840">
                <a:tc>
                  <a:txBody>
                    <a:bodyPr/>
                    <a:lstStyle/>
                    <a:p>
                      <a:pPr algn="ctr"/>
                      <a:r>
                        <a:rPr lang="en-US" sz="1600" dirty="0">
                          <a:latin typeface="Calibri" panose="020F0502020204030204" pitchFamily="34" charset="0"/>
                          <a:cs typeface="Calibri" panose="020F0502020204030204" pitchFamily="34" charset="0"/>
                        </a:rPr>
                        <a:t>Design</a:t>
                      </a:r>
                    </a:p>
                  </a:txBody>
                  <a:tcPr/>
                </a:tc>
                <a:tc>
                  <a:txBody>
                    <a:bodyPr/>
                    <a:lstStyle/>
                    <a:p>
                      <a:pPr algn="ctr"/>
                      <a:r>
                        <a:rPr lang="en-US" sz="1600" dirty="0">
                          <a:latin typeface="Calibri" panose="020F0502020204030204" pitchFamily="34" charset="0"/>
                          <a:cs typeface="Calibri" panose="020F0502020204030204" pitchFamily="34" charset="0"/>
                        </a:rPr>
                        <a:t>16%</a:t>
                      </a:r>
                    </a:p>
                  </a:txBody>
                  <a:tcPr/>
                </a:tc>
                <a:extLst>
                  <a:ext uri="{0D108BD9-81ED-4DB2-BD59-A6C34878D82A}">
                    <a16:rowId xmlns:a16="http://schemas.microsoft.com/office/drawing/2014/main" val="3110292453"/>
                  </a:ext>
                </a:extLst>
              </a:tr>
              <a:tr h="370840">
                <a:tc>
                  <a:txBody>
                    <a:bodyPr/>
                    <a:lstStyle/>
                    <a:p>
                      <a:pPr algn="ctr"/>
                      <a:r>
                        <a:rPr lang="en-US" sz="1600" dirty="0">
                          <a:latin typeface="Calibri" panose="020F0502020204030204" pitchFamily="34" charset="0"/>
                          <a:cs typeface="Calibri" panose="020F0502020204030204" pitchFamily="34" charset="0"/>
                        </a:rPr>
                        <a:t>Coding</a:t>
                      </a:r>
                    </a:p>
                  </a:txBody>
                  <a:tcPr/>
                </a:tc>
                <a:tc>
                  <a:txBody>
                    <a:bodyPr/>
                    <a:lstStyle/>
                    <a:p>
                      <a:pPr algn="ctr"/>
                      <a:r>
                        <a:rPr lang="en-US" sz="1600" dirty="0">
                          <a:latin typeface="Calibri" panose="020F0502020204030204" pitchFamily="34" charset="0"/>
                          <a:cs typeface="Calibri" panose="020F0502020204030204" pitchFamily="34" charset="0"/>
                        </a:rPr>
                        <a:t>26%</a:t>
                      </a:r>
                    </a:p>
                  </a:txBody>
                  <a:tcPr/>
                </a:tc>
                <a:extLst>
                  <a:ext uri="{0D108BD9-81ED-4DB2-BD59-A6C34878D82A}">
                    <a16:rowId xmlns:a16="http://schemas.microsoft.com/office/drawing/2014/main" val="1753282000"/>
                  </a:ext>
                </a:extLst>
              </a:tr>
              <a:tr h="370840">
                <a:tc>
                  <a:txBody>
                    <a:bodyPr/>
                    <a:lstStyle/>
                    <a:p>
                      <a:pPr algn="ctr"/>
                      <a:r>
                        <a:rPr lang="en-US" sz="1600" dirty="0">
                          <a:latin typeface="Calibri" panose="020F0502020204030204" pitchFamily="34" charset="0"/>
                          <a:cs typeface="Calibri" panose="020F0502020204030204" pitchFamily="34" charset="0"/>
                        </a:rPr>
                        <a:t>Testing (all Test Phases)</a:t>
                      </a:r>
                    </a:p>
                  </a:txBody>
                  <a:tcPr/>
                </a:tc>
                <a:tc>
                  <a:txBody>
                    <a:bodyPr/>
                    <a:lstStyle/>
                    <a:p>
                      <a:pPr algn="ctr"/>
                      <a:r>
                        <a:rPr lang="en-US" sz="1600" dirty="0">
                          <a:latin typeface="Calibri" panose="020F0502020204030204" pitchFamily="34" charset="0"/>
                          <a:cs typeface="Calibri" panose="020F0502020204030204" pitchFamily="34" charset="0"/>
                        </a:rPr>
                        <a:t>27%</a:t>
                      </a:r>
                    </a:p>
                  </a:txBody>
                  <a:tcPr/>
                </a:tc>
                <a:extLst>
                  <a:ext uri="{0D108BD9-81ED-4DB2-BD59-A6C34878D82A}">
                    <a16:rowId xmlns:a16="http://schemas.microsoft.com/office/drawing/2014/main" val="2090258997"/>
                  </a:ext>
                </a:extLst>
              </a:tr>
              <a:tr h="370840">
                <a:tc>
                  <a:txBody>
                    <a:bodyPr/>
                    <a:lstStyle/>
                    <a:p>
                      <a:pPr algn="ctr"/>
                      <a:r>
                        <a:rPr lang="en-US" sz="1600" dirty="0">
                          <a:latin typeface="Calibri" panose="020F0502020204030204" pitchFamily="34" charset="0"/>
                          <a:cs typeface="Calibri" panose="020F0502020204030204" pitchFamily="34" charset="0"/>
                        </a:rPr>
                        <a:t>Documentation</a:t>
                      </a:r>
                    </a:p>
                  </a:txBody>
                  <a:tcPr/>
                </a:tc>
                <a:tc>
                  <a:txBody>
                    <a:bodyPr/>
                    <a:lstStyle/>
                    <a:p>
                      <a:pPr algn="ctr"/>
                      <a:r>
                        <a:rPr lang="en-US" sz="1600" dirty="0">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454184802"/>
                  </a:ext>
                </a:extLst>
              </a:tr>
              <a:tr h="370840">
                <a:tc>
                  <a:txBody>
                    <a:bodyPr/>
                    <a:lstStyle/>
                    <a:p>
                      <a:pPr algn="ctr"/>
                      <a:r>
                        <a:rPr lang="en-US" sz="1600" dirty="0">
                          <a:latin typeface="Calibri" panose="020F0502020204030204" pitchFamily="34" charset="0"/>
                          <a:cs typeface="Calibri" panose="020F0502020204030204" pitchFamily="34" charset="0"/>
                        </a:rPr>
                        <a:t>Training and Buffer</a:t>
                      </a:r>
                    </a:p>
                  </a:txBody>
                  <a:tcPr/>
                </a:tc>
                <a:tc>
                  <a:txBody>
                    <a:bodyPr/>
                    <a:lstStyle/>
                    <a:p>
                      <a:pPr algn="ctr"/>
                      <a:r>
                        <a:rPr lang="en-US" sz="1600" dirty="0">
                          <a:latin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417678817"/>
                  </a:ext>
                </a:extLst>
              </a:tr>
            </a:tbl>
          </a:graphicData>
        </a:graphic>
      </p:graphicFrame>
    </p:spTree>
    <p:extLst>
      <p:ext uri="{BB962C8B-B14F-4D97-AF65-F5344CB8AC3E}">
        <p14:creationId xmlns:p14="http://schemas.microsoft.com/office/powerpoint/2010/main" val="77242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7112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Size Based Estimation</a:t>
            </a:r>
            <a:endParaRPr lang="en-US" sz="1600" i="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EF41591-B903-4805-98E9-5302595FC483}"/>
              </a:ext>
            </a:extLst>
          </p:cNvPr>
          <p:cNvSpPr/>
          <p:nvPr/>
        </p:nvSpPr>
        <p:spPr>
          <a:xfrm>
            <a:off x="1765300" y="2010445"/>
            <a:ext cx="10236200" cy="2800767"/>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Size based estimation technique is custom based technique.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It can be done either at start of project when requirements are available or when test cases are available.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Requirements of test cases are categorized into simple, medium, complex ratio.</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Productivity factor like an associate can execute 15 simple test cases in a day. Productivity factor depends upon organization historical data.</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Formula:</a:t>
            </a:r>
          </a:p>
          <a:p>
            <a:r>
              <a:rPr lang="en-US" sz="1600" dirty="0">
                <a:latin typeface="Calibri" panose="020F0502020204030204" pitchFamily="34" charset="0"/>
                <a:cs typeface="Calibri" panose="020F0502020204030204" pitchFamily="34" charset="0"/>
              </a:rPr>
              <a:t>Total count of requirements/test cases * Productivity factor</a:t>
            </a:r>
          </a:p>
        </p:txBody>
      </p:sp>
    </p:spTree>
    <p:extLst>
      <p:ext uri="{BB962C8B-B14F-4D97-AF65-F5344CB8AC3E}">
        <p14:creationId xmlns:p14="http://schemas.microsoft.com/office/powerpoint/2010/main" val="255907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Best Practices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Add some buffer time. It could range from 5-10%</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Considerations should be made for environment setup, Team experience, Quality of development, Quality of requirement specification document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Eight hour a standard for a person day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Twenty working days in a month for estimates. Means in a month associate is available for 20 days and for each day 8 hours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Use the past experience as reference. If you have worked on similar technologies, with similar team. Experience should reflect in your estimation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Re-Check your estimations at each stage of your project</a:t>
            </a:r>
            <a:endParaRPr lang="en-US" sz="16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35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053547" y="2686050"/>
            <a:ext cx="9601200" cy="1485900"/>
          </a:xfrm>
        </p:spPr>
        <p:txBody>
          <a:bodyPr>
            <a:normAutofit/>
          </a:bodyPr>
          <a:lstStyle/>
          <a:p>
            <a:r>
              <a:rPr lang="en-US" dirty="0">
                <a:latin typeface="Calibri" panose="020F0502020204030204" pitchFamily="34" charset="0"/>
                <a:cs typeface="Calibri" panose="020F0502020204030204" pitchFamily="34" charset="0"/>
              </a:rPr>
              <a:t>Thank You!</a:t>
            </a:r>
          </a:p>
        </p:txBody>
      </p:sp>
      <p:sp>
        <p:nvSpPr>
          <p:cNvPr id="4" name="TextBox 3">
            <a:extLst>
              <a:ext uri="{FF2B5EF4-FFF2-40B4-BE49-F238E27FC236}">
                <a16:creationId xmlns:a16="http://schemas.microsoft.com/office/drawing/2014/main" id="{70849E36-B874-4BF0-BD3D-915774083748}"/>
              </a:ext>
            </a:extLst>
          </p:cNvPr>
          <p:cNvSpPr txBox="1"/>
          <p:nvPr/>
        </p:nvSpPr>
        <p:spPr>
          <a:xfrm>
            <a:off x="5239658" y="6275851"/>
            <a:ext cx="708991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				For any queries connect me at  jatinkochhar@hotmail.com</a:t>
            </a:r>
          </a:p>
        </p:txBody>
      </p:sp>
    </p:spTree>
    <p:extLst>
      <p:ext uri="{BB962C8B-B14F-4D97-AF65-F5344CB8AC3E}">
        <p14:creationId xmlns:p14="http://schemas.microsoft.com/office/powerpoint/2010/main" val="17475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rm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Considerations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Importance of Test Estimation</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What to Estimate?</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How to Estimate?, Techniques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Best Practices</a:t>
            </a:r>
          </a:p>
          <a:p>
            <a:pPr>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760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Considerations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rmAutofit/>
          </a:bodyPr>
          <a:lstStyle/>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For managers, test estimations are key to  find effort, schedule, time  &amp; material cost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To understand test estimations manager should have extensive experience in managing software testing projects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Manager should have worked in SDLC, water fall model projects, agile</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Software estimation does not have to be difficult, or ineffective. Done right, it can be a highly effective tool that can help project managers provide value to their organizations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Save your estimations for next test project</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78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Importance of Software Test Estimations</a:t>
            </a: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253434"/>
            <a:ext cx="9601200" cy="5185465"/>
          </a:xfrm>
        </p:spPr>
        <p:txBody>
          <a:bodyPr>
            <a:noAutofit/>
          </a:bodyPr>
          <a:lstStyle/>
          <a:p>
            <a:pPr marL="0" indent="0">
              <a:buNone/>
            </a:pPr>
            <a:r>
              <a:rPr lang="en-US" sz="1600" dirty="0">
                <a:latin typeface="Calibri" panose="020F0502020204030204" pitchFamily="34" charset="0"/>
                <a:cs typeface="Calibri" panose="020F0502020204030204" pitchFamily="34" charset="0"/>
              </a:rPr>
              <a:t>Avoid the statements in middle of project execution like.</a:t>
            </a:r>
          </a:p>
          <a:p>
            <a:pPr marL="0" indent="0">
              <a:buNone/>
            </a:pPr>
            <a:r>
              <a:rPr lang="en-US" sz="1600" dirty="0">
                <a:latin typeface="Calibri" panose="020F0502020204030204" pitchFamily="34" charset="0"/>
                <a:cs typeface="Calibri" panose="020F0502020204030204" pitchFamily="34" charset="0"/>
              </a:rPr>
              <a:t>“It takes too much time.” ,  “They’re not useful.” , “They’ll be wrong.”.</a:t>
            </a:r>
          </a:p>
          <a:p>
            <a:pPr marL="0" indent="0">
              <a:buNone/>
            </a:pPr>
            <a:r>
              <a:rPr lang="en-US" sz="1600" dirty="0">
                <a:latin typeface="Calibri" panose="020F0502020204030204" pitchFamily="34" charset="0"/>
                <a:cs typeface="Calibri" panose="020F0502020204030204" pitchFamily="34" charset="0"/>
              </a:rPr>
              <a:t>Not estimating means the team will miss an important sign</a:t>
            </a:r>
          </a:p>
          <a:p>
            <a:pPr marL="0" indent="0">
              <a:buNone/>
            </a:pPr>
            <a:r>
              <a:rPr lang="en-US" sz="1600" dirty="0">
                <a:latin typeface="Calibri" panose="020F0502020204030204" pitchFamily="34" charset="0"/>
                <a:cs typeface="Calibri" panose="020F0502020204030204" pitchFamily="34" charset="0"/>
              </a:rPr>
              <a:t>It cane be explained below in variation of the estimates</a:t>
            </a:r>
          </a:p>
          <a:p>
            <a:pPr marL="0" indent="0">
              <a:buNone/>
            </a:pPr>
            <a:r>
              <a:rPr lang="en-US" sz="1600" dirty="0">
                <a:latin typeface="Calibri" panose="020F0502020204030204" pitchFamily="34" charset="0"/>
                <a:cs typeface="Calibri" panose="020F0502020204030204" pitchFamily="34" charset="0"/>
              </a:rPr>
              <a:t>When a team of developers reads a story, they form independent conclusions of the effort and complexity involved. Sometimes those ideas are close together and sometimes those ideas are very far apart. Both happen, both are to be expected, and both are important clues for planning.</a:t>
            </a:r>
          </a:p>
          <a:p>
            <a:pPr marL="0" indent="0">
              <a:buNone/>
            </a:pPr>
            <a:r>
              <a:rPr lang="en-US" sz="1600" dirty="0">
                <a:latin typeface="Calibri" panose="020F0502020204030204" pitchFamily="34" charset="0"/>
                <a:cs typeface="Calibri" panose="020F0502020204030204" pitchFamily="34" charset="0"/>
              </a:rPr>
              <a:t>When the estimates are far apart it signals that the team understands the problem differently. A developer with a low estimate may know of a library or a tool that can speed things up. A developer with a high estimate may know of a pitfall that others have forgotten. </a:t>
            </a:r>
          </a:p>
          <a:p>
            <a:pPr marL="0" indent="0">
              <a:buNone/>
            </a:pPr>
            <a:r>
              <a:rPr lang="en-US" sz="1600" dirty="0">
                <a:latin typeface="Calibri" panose="020F0502020204030204" pitchFamily="34" charset="0"/>
                <a:cs typeface="Calibri" panose="020F0502020204030204" pitchFamily="34" charset="0"/>
              </a:rPr>
              <a:t>Close estimates can act as a benchmark for the team. When the entire team estimates that a story is large, that signals complex feature. That could be a clue to break up the story in to smaller ones or that more research is needed.</a:t>
            </a:r>
          </a:p>
          <a:p>
            <a:pPr marL="0" indent="0">
              <a:buNone/>
            </a:pPr>
            <a:r>
              <a:rPr lang="en-US" sz="1600" dirty="0">
                <a:latin typeface="Calibri" panose="020F0502020204030204" pitchFamily="34" charset="0"/>
                <a:cs typeface="Calibri" panose="020F0502020204030204" pitchFamily="34" charset="0"/>
              </a:rPr>
              <a:t>Estimates that are close and small help signal that the problem is well understood by the team. These stories are particularly well suited to for new team members being onboarded.</a:t>
            </a:r>
          </a:p>
        </p:txBody>
      </p:sp>
    </p:spTree>
    <p:extLst>
      <p:ext uri="{BB962C8B-B14F-4D97-AF65-F5344CB8AC3E}">
        <p14:creationId xmlns:p14="http://schemas.microsoft.com/office/powerpoint/2010/main" val="135651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What to Estimate?</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i="0" dirty="0">
                <a:latin typeface="Calibri" panose="020F0502020204030204" pitchFamily="34" charset="0"/>
                <a:cs typeface="Calibri" panose="020F0502020204030204" pitchFamily="34" charset="0"/>
              </a:rPr>
              <a:t>Resources – </a:t>
            </a:r>
            <a:r>
              <a:rPr lang="en-US" sz="1600" i="0" dirty="0">
                <a:latin typeface="Calibri" panose="020F0502020204030204" pitchFamily="34" charset="0"/>
                <a:cs typeface="Calibri" panose="020F0502020204030204" pitchFamily="34" charset="0"/>
              </a:rPr>
              <a:t>It could be manpower, tools, licenses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Time – </a:t>
            </a:r>
            <a:r>
              <a:rPr lang="en-US" sz="1600" dirty="0">
                <a:latin typeface="Calibri" panose="020F0502020204030204" pitchFamily="34" charset="0"/>
                <a:cs typeface="Calibri" panose="020F0502020204030204" pitchFamily="34" charset="0"/>
              </a:rPr>
              <a:t>Schedule</a:t>
            </a:r>
          </a:p>
          <a:p>
            <a:pPr>
              <a:buFont typeface="Arial" panose="020B0604020202020204" pitchFamily="34" charset="0"/>
              <a:buChar char="•"/>
            </a:pPr>
            <a:r>
              <a:rPr lang="en-US" sz="1600" b="1" i="0" dirty="0">
                <a:latin typeface="Calibri" panose="020F0502020204030204" pitchFamily="34" charset="0"/>
                <a:cs typeface="Calibri" panose="020F0502020204030204" pitchFamily="34" charset="0"/>
              </a:rPr>
              <a:t>Capa</a:t>
            </a:r>
            <a:r>
              <a:rPr lang="en-US" sz="1600" b="1" dirty="0">
                <a:latin typeface="Calibri" panose="020F0502020204030204" pitchFamily="34" charset="0"/>
                <a:cs typeface="Calibri" panose="020F0502020204030204" pitchFamily="34" charset="0"/>
              </a:rPr>
              <a:t>bility – </a:t>
            </a:r>
            <a:r>
              <a:rPr lang="en-US" sz="1600" dirty="0">
                <a:latin typeface="Calibri" panose="020F0502020204030204" pitchFamily="34" charset="0"/>
                <a:cs typeface="Calibri" panose="020F0502020204030204" pitchFamily="34" charset="0"/>
              </a:rPr>
              <a:t>Skills , Knowledge, Experience of team</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Budget – </a:t>
            </a:r>
            <a:r>
              <a:rPr lang="en-US" sz="1600" dirty="0">
                <a:latin typeface="Calibri" panose="020F0502020204030204" pitchFamily="34" charset="0"/>
                <a:cs typeface="Calibri" panose="020F0502020204030204" pitchFamily="34" charset="0"/>
              </a:rPr>
              <a:t>Cost of project</a:t>
            </a:r>
            <a:endParaRPr lang="en-US" sz="1600" b="1"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99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Work Breakdown Structure</a:t>
            </a:r>
          </a:p>
          <a:p>
            <a:pPr marL="530352" lvl="1" indent="0">
              <a:buNone/>
            </a:pPr>
            <a:r>
              <a:rPr lang="en-US" sz="1600" i="0" dirty="0">
                <a:latin typeface="Calibri" panose="020F0502020204030204" pitchFamily="34" charset="0"/>
                <a:cs typeface="Calibri" panose="020F0502020204030204" pitchFamily="34" charset="0"/>
              </a:rPr>
              <a:t>Divide the whole project task into small tasks. Tasks should be at granular level. It be broken as much as possible in subtasks.</a:t>
            </a:r>
          </a:p>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3-Point Software Testing Estimation Technique (PERT</a:t>
            </a:r>
            <a:r>
              <a:rPr lang="en-US" sz="1600" dirty="0">
                <a:latin typeface="Calibri" panose="020F0502020204030204" pitchFamily="34" charset="0"/>
                <a:cs typeface="Calibri" panose="020F0502020204030204" pitchFamily="34" charset="0"/>
              </a:rPr>
              <a:t>)</a:t>
            </a:r>
          </a:p>
          <a:p>
            <a:pPr marL="530352" lvl="1" indent="0">
              <a:buNone/>
            </a:pPr>
            <a:r>
              <a:rPr lang="en-US" sz="1600" i="0" dirty="0">
                <a:latin typeface="Calibri" panose="020F0502020204030204" pitchFamily="34" charset="0"/>
                <a:cs typeface="Calibri" panose="020F0502020204030204" pitchFamily="34" charset="0"/>
              </a:rPr>
              <a:t>In three-point estimation, three values are produced initially for every task based on prior experience or best-guesses as follow</a:t>
            </a:r>
          </a:p>
          <a:p>
            <a:pPr marL="530352" lvl="1" indent="0">
              <a:buNone/>
            </a:pPr>
            <a:r>
              <a:rPr lang="en-US" sz="1600" i="0" dirty="0">
                <a:latin typeface="Calibri" panose="020F0502020204030204" pitchFamily="34" charset="0"/>
                <a:cs typeface="Calibri" panose="020F0502020204030204" pitchFamily="34" charset="0"/>
              </a:rPr>
              <a:t>Example: A team identifies three estimates as per below for common task</a:t>
            </a:r>
          </a:p>
          <a:p>
            <a:pPr marL="530352" lvl="1" indent="0">
              <a:buNone/>
            </a:pPr>
            <a:r>
              <a:rPr lang="en-US" sz="1600" i="0" dirty="0">
                <a:latin typeface="Calibri" panose="020F0502020204030204" pitchFamily="34" charset="0"/>
                <a:cs typeface="Calibri" panose="020F0502020204030204" pitchFamily="34" charset="0"/>
              </a:rPr>
              <a:t>O = Optimistic estimate (best case scenario in which nothing goes wrong and all conditions are optimal). Assumed 130 man hours	</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M = Most likely estimate (most likely duration and there may be some problem but most of the things will go right). Assumed 180 hours</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W = Pessimistic estimate (worst case scenario where everything goes wrong). Assumed 250 man hours</a:t>
            </a:r>
          </a:p>
          <a:p>
            <a:pPr marL="530352" lvl="1" indent="0">
              <a:buNone/>
            </a:pPr>
            <a:endParaRPr lang="en-US" sz="16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682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530352" lvl="1" indent="0">
              <a:buNone/>
            </a:pPr>
            <a:r>
              <a:rPr lang="en-US" sz="1600" b="1" i="0" dirty="0">
                <a:latin typeface="Calibri" panose="020F0502020204030204" pitchFamily="34" charset="0"/>
                <a:cs typeface="Calibri" panose="020F0502020204030204" pitchFamily="34" charset="0"/>
              </a:rPr>
              <a:t>Formula</a:t>
            </a:r>
            <a:r>
              <a:rPr lang="en-US" sz="1600" i="0" dirty="0">
                <a:latin typeface="Calibri" panose="020F0502020204030204" pitchFamily="34" charset="0"/>
                <a:cs typeface="Calibri" panose="020F0502020204030204" pitchFamily="34" charset="0"/>
              </a:rPr>
              <a:t>:</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Test Estimate </a:t>
            </a:r>
            <a:r>
              <a:rPr lang="en-US" sz="1600" i="0" dirty="0">
                <a:latin typeface="Calibri" panose="020F0502020204030204" pitchFamily="34" charset="0"/>
                <a:cs typeface="Calibri" panose="020F0502020204030204" pitchFamily="34" charset="0"/>
              </a:rPr>
              <a:t>= [( O + 4 * M + W)] / 6</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Example = [(130 + 4 * 180 + 250)] / 6 = 183.3 man hours</a:t>
            </a:r>
          </a:p>
        </p:txBody>
      </p:sp>
    </p:spTree>
    <p:extLst>
      <p:ext uri="{BB962C8B-B14F-4D97-AF65-F5344CB8AC3E}">
        <p14:creationId xmlns:p14="http://schemas.microsoft.com/office/powerpoint/2010/main" val="282124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a:buFont typeface="Arial" panose="020B0604020202020204" pitchFamily="34" charset="0"/>
              <a:buChar char="•"/>
            </a:pPr>
            <a:r>
              <a:rPr lang="en-US" sz="1600" b="1" dirty="0">
                <a:latin typeface="Calibri" panose="020F0502020204030204" pitchFamily="34" charset="0"/>
                <a:cs typeface="Calibri" panose="020F0502020204030204" pitchFamily="34" charset="0"/>
              </a:rPr>
              <a:t>Wideband Delphi technique</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Wideband Delphi is a very simple process. You need an estimation coordinator and a number of estimators. </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1: Kickoff meeting</a:t>
            </a:r>
          </a:p>
          <a:p>
            <a:pPr marL="987552" lvl="2" indent="0">
              <a:buNone/>
            </a:pPr>
            <a:r>
              <a:rPr lang="en-US" sz="1600" i="0" dirty="0">
                <a:latin typeface="Calibri" panose="020F0502020204030204" pitchFamily="34" charset="0"/>
                <a:cs typeface="Calibri" panose="020F0502020204030204" pitchFamily="34" charset="0"/>
              </a:rPr>
              <a:t>In the kickoff meeting describe the project to be estimated and its requirements to all estimators. Answer any questions raised to clarify the project as much as possible.</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2: Individual estimation</a:t>
            </a:r>
          </a:p>
          <a:p>
            <a:pPr marL="987552" lvl="2" indent="0">
              <a:buNone/>
            </a:pPr>
            <a:r>
              <a:rPr lang="en-US" sz="1600" i="0" dirty="0">
                <a:latin typeface="Calibri" panose="020F0502020204030204" pitchFamily="34" charset="0"/>
                <a:cs typeface="Calibri" panose="020F0502020204030204" pitchFamily="34" charset="0"/>
              </a:rPr>
              <a:t>Each estimator breaks down the project into tasks a detailed WBS, and estimates the tasks. These individual estimates must be written down</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3: Estimation meeting</a:t>
            </a:r>
          </a:p>
          <a:p>
            <a:pPr marL="987552" lvl="2" indent="0">
              <a:buNone/>
            </a:pPr>
            <a:r>
              <a:rPr lang="en-US" sz="1600" i="0" dirty="0">
                <a:latin typeface="Calibri" panose="020F0502020204030204" pitchFamily="34" charset="0"/>
                <a:cs typeface="Calibri" panose="020F0502020204030204" pitchFamily="34" charset="0"/>
              </a:rPr>
              <a:t>The entire Estimation team assembles for the estimation meeting.</a:t>
            </a:r>
          </a:p>
          <a:p>
            <a:pPr marL="530352" lvl="1" indent="0">
              <a:buNone/>
            </a:pPr>
            <a:endParaRPr lang="en-US" sz="1600" i="0" dirty="0">
              <a:latin typeface="Calibri" panose="020F0502020204030204" pitchFamily="34" charset="0"/>
              <a:cs typeface="Calibri" panose="020F0502020204030204" pitchFamily="34" charset="0"/>
            </a:endParaRPr>
          </a:p>
          <a:p>
            <a:pPr marL="0" indent="0">
              <a:buNone/>
            </a:pP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13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F789-E1C9-464F-B871-FCB3ACC9711E}"/>
              </a:ext>
            </a:extLst>
          </p:cNvPr>
          <p:cNvSpPr>
            <a:spLocks noGrp="1"/>
          </p:cNvSpPr>
          <p:nvPr>
            <p:ph type="title"/>
          </p:nvPr>
        </p:nvSpPr>
        <p:spPr>
          <a:xfrm>
            <a:off x="1371600" y="685800"/>
            <a:ext cx="9601200" cy="745435"/>
          </a:xfrm>
        </p:spPr>
        <p:txBody>
          <a:bodyPr>
            <a:normAutofit/>
          </a:bodyPr>
          <a:lstStyle/>
          <a:p>
            <a:r>
              <a:rPr lang="en-US" sz="2400" dirty="0">
                <a:latin typeface="Calibri" panose="020F0502020204030204" pitchFamily="34" charset="0"/>
                <a:cs typeface="Calibri" panose="020F0502020204030204" pitchFamily="34" charset="0"/>
              </a:rPr>
              <a:t>How to Estimate?, Techniques</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7E8225-C638-4B74-A80D-F9D390FEBED0}"/>
              </a:ext>
            </a:extLst>
          </p:cNvPr>
          <p:cNvSpPr>
            <a:spLocks noGrp="1"/>
          </p:cNvSpPr>
          <p:nvPr>
            <p:ph idx="1"/>
          </p:nvPr>
        </p:nvSpPr>
        <p:spPr>
          <a:xfrm>
            <a:off x="1371600" y="1431235"/>
            <a:ext cx="9601200" cy="3581400"/>
          </a:xfrm>
        </p:spPr>
        <p:txBody>
          <a:bodyPr>
            <a:noAutofit/>
          </a:bodyPr>
          <a:lstStyle/>
          <a:p>
            <a:pPr marL="530352" lvl="1" indent="0">
              <a:buNone/>
            </a:pPr>
            <a:r>
              <a:rPr lang="en-US" sz="1600" b="1" i="0" dirty="0">
                <a:latin typeface="Calibri" panose="020F0502020204030204" pitchFamily="34" charset="0"/>
                <a:cs typeface="Calibri" panose="020F0502020204030204" pitchFamily="34" charset="0"/>
              </a:rPr>
              <a:t>Step 4: Coordinator plots chart</a:t>
            </a:r>
          </a:p>
          <a:p>
            <a:pPr marL="987552" lvl="2" indent="0">
              <a:buNone/>
            </a:pPr>
            <a:r>
              <a:rPr lang="en-US" sz="1600" i="0" dirty="0">
                <a:latin typeface="Calibri" panose="020F0502020204030204" pitchFamily="34" charset="0"/>
                <a:cs typeface="Calibri" panose="020F0502020204030204" pitchFamily="34" charset="0"/>
              </a:rPr>
              <a:t>Coordinator then plots a chart on the whiteboard. He plots each member’s total project estimate as an X on the Round 1 line, without disclosing the corresponding team member names. The Estimation team gets an idea of the range of estimates, which initially may be large.</a:t>
            </a:r>
          </a:p>
          <a:p>
            <a:pPr marL="530352" lvl="1"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b="1" i="0" dirty="0">
                <a:latin typeface="Calibri" panose="020F0502020204030204" pitchFamily="34" charset="0"/>
                <a:cs typeface="Calibri" panose="020F0502020204030204" pitchFamily="34" charset="0"/>
              </a:rPr>
              <a:t>Step 5: Discussion</a:t>
            </a:r>
          </a:p>
          <a:p>
            <a:pPr marL="987552" lvl="2" indent="0">
              <a:buNone/>
            </a:pPr>
            <a:r>
              <a:rPr lang="en-US" sz="1600" i="0" dirty="0">
                <a:latin typeface="Calibri" panose="020F0502020204030204" pitchFamily="34" charset="0"/>
                <a:cs typeface="Calibri" panose="020F0502020204030204" pitchFamily="34" charset="0"/>
              </a:rPr>
              <a:t>Each team member reads aloud the detailed task list that he/she made, identifying any assumptions made and raising any questions or issues. But the task estimates are not disclosed. The individual detailed task lists contribute to a more complete task list when combined. </a:t>
            </a:r>
          </a:p>
          <a:p>
            <a:pPr marL="987552" lvl="2" indent="0">
              <a:buNone/>
            </a:pPr>
            <a:endParaRPr lang="en-US" sz="1600" i="0" dirty="0">
              <a:latin typeface="Calibri" panose="020F0502020204030204" pitchFamily="34" charset="0"/>
              <a:cs typeface="Calibri" panose="020F0502020204030204" pitchFamily="34" charset="0"/>
            </a:endParaRPr>
          </a:p>
          <a:p>
            <a:pPr marL="987552" lvl="2" indent="0">
              <a:buNone/>
            </a:pPr>
            <a:r>
              <a:rPr lang="en-US" sz="1600" i="0" dirty="0">
                <a:latin typeface="Calibri" panose="020F0502020204030204" pitchFamily="34" charset="0"/>
                <a:cs typeface="Calibri" panose="020F0502020204030204" pitchFamily="34" charset="0"/>
              </a:rPr>
              <a:t>The team then discusses any doubt/problem they have about the tasks they have arrived at, assumptions made, and estimation issues.</a:t>
            </a:r>
          </a:p>
          <a:p>
            <a:pPr marL="987552" lvl="2" indent="0">
              <a:buNone/>
            </a:pPr>
            <a:endParaRPr lang="en-US" sz="1600" i="0" dirty="0">
              <a:latin typeface="Calibri" panose="020F0502020204030204" pitchFamily="34" charset="0"/>
              <a:cs typeface="Calibri" panose="020F0502020204030204" pitchFamily="34" charset="0"/>
            </a:endParaRPr>
          </a:p>
          <a:p>
            <a:pPr marL="530352" lvl="1" indent="0">
              <a:buNone/>
            </a:pPr>
            <a:r>
              <a:rPr lang="en-US" sz="1600" i="0" dirty="0">
                <a:latin typeface="Calibri" panose="020F0502020204030204" pitchFamily="34" charset="0"/>
                <a:cs typeface="Calibri" panose="020F0502020204030204" pitchFamily="34" charset="0"/>
              </a:rPr>
              <a:t>	 Each team member then revisits his/her task list and assumptions, and makes changes if necessary. </a:t>
            </a:r>
          </a:p>
          <a:p>
            <a:pPr marL="530352" lvl="1" indent="0">
              <a:buNone/>
            </a:pPr>
            <a:endParaRPr lang="en-US" sz="1600" i="0" dirty="0">
              <a:latin typeface="Calibri" panose="020F0502020204030204" pitchFamily="34" charset="0"/>
              <a:cs typeface="Calibri" panose="020F0502020204030204" pitchFamily="34" charset="0"/>
            </a:endParaRPr>
          </a:p>
          <a:p>
            <a:pPr marL="0" indent="0">
              <a:buNone/>
            </a:pP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8278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532</TotalTime>
  <Words>1212</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Software Test Estimation</vt:lpstr>
      <vt:lpstr>Agenda</vt:lpstr>
      <vt:lpstr>Considerations</vt:lpstr>
      <vt:lpstr>Importance of Software Test Estimations</vt:lpstr>
      <vt:lpstr>What to Estimate? </vt:lpstr>
      <vt:lpstr>How to Estimate?, Techniques </vt:lpstr>
      <vt:lpstr>How to Estimate?, Techniques </vt:lpstr>
      <vt:lpstr>How to Estimate?, Techniques </vt:lpstr>
      <vt:lpstr>How to Estimate?, Techniques </vt:lpstr>
      <vt:lpstr>How to Estimate?, Techniques </vt:lpstr>
      <vt:lpstr>How to Estimate?, Techniques </vt:lpstr>
      <vt:lpstr>How to Estimate?, Techniques </vt:lpstr>
      <vt:lpstr>How to Estimate?, Techniques </vt:lpstr>
      <vt:lpstr>Best Practices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Metrics</dc:title>
  <dc:creator>JATIN KOCHHAR</dc:creator>
  <cp:lastModifiedBy>JATIN KOCHHAR</cp:lastModifiedBy>
  <cp:revision>46</cp:revision>
  <dcterms:created xsi:type="dcterms:W3CDTF">2020-06-29T12:02:12Z</dcterms:created>
  <dcterms:modified xsi:type="dcterms:W3CDTF">2020-06-30T15:24:02Z</dcterms:modified>
</cp:coreProperties>
</file>