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1" r:id="rId7"/>
    <p:sldId id="262" r:id="rId8"/>
    <p:sldId id="263" r:id="rId9"/>
    <p:sldId id="264" r:id="rId10"/>
    <p:sldId id="266" r:id="rId11"/>
    <p:sldId id="267" r:id="rId12"/>
    <p:sldId id="272" r:id="rId13"/>
    <p:sldId id="273" r:id="rId14"/>
    <p:sldId id="274" r:id="rId15"/>
    <p:sldId id="271" r:id="rId16"/>
    <p:sldId id="269" r:id="rId17"/>
    <p:sldId id="270"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01" autoAdjust="0"/>
    <p:restoredTop sz="94660"/>
  </p:normalViewPr>
  <p:slideViewPr>
    <p:cSldViewPr snapToGrid="0">
      <p:cViewPr varScale="1">
        <p:scale>
          <a:sx n="66" d="100"/>
          <a:sy n="66" d="100"/>
        </p:scale>
        <p:origin x="48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001A36-9751-4C81-A320-3234B92C4F7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4001A36-9751-4C81-A320-3234B92C4F7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4001A36-9751-4C81-A320-3234B92C4F7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4001A36-9751-4C81-A320-3234B92C4F7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4001A36-9751-4C81-A320-3234B92C4F7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4001A36-9751-4C81-A320-3234B92C4F7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4001A36-9751-4C81-A320-3234B92C4F7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4001A36-9751-4C81-A320-3234B92C4F7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4001A36-9751-4C81-A320-3234B92C4F7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4001A36-9751-4C81-A320-3234B92C4F7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04001A36-9751-4C81-A320-3234B92C4F7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81324B-678C-4807-B05D-7FF41A609583}"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04001A36-9751-4C81-A320-3234B92C4F73}"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81324B-678C-4807-B05D-7FF41A609583}"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001A36-9751-4C81-A320-3234B92C4F73}"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81324B-678C-4807-B05D-7FF41A609583}"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001A36-9751-4C81-A320-3234B92C4F73}"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81324B-678C-4807-B05D-7FF41A609583}"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4001A36-9751-4C81-A320-3234B92C4F7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81324B-678C-4807-B05D-7FF41A609583}"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81324B-678C-4807-B05D-7FF41A609583}" type="slidenum">
              <a:rPr lang="en-IN" smtClean="0"/>
            </a:fld>
            <a:endParaRPr lang="en-IN"/>
          </a:p>
        </p:txBody>
      </p:sp>
      <p:sp>
        <p:nvSpPr>
          <p:cNvPr id="5" name="Date Placeholder 4"/>
          <p:cNvSpPr>
            <a:spLocks noGrp="1"/>
          </p:cNvSpPr>
          <p:nvPr>
            <p:ph type="dt" sz="half" idx="10"/>
          </p:nvPr>
        </p:nvSpPr>
        <p:spPr/>
        <p:txBody>
          <a:bodyPr/>
          <a:lstStyle/>
          <a:p>
            <a:fld id="{04001A36-9751-4C81-A320-3234B92C4F73}" type="datetimeFigureOut">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001A36-9751-4C81-A320-3234B92C4F73}" type="datetimeFigureOut">
              <a:rPr lang="en-IN" smtClean="0"/>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181324B-678C-4807-B05D-7FF41A609583}"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jpe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jpe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01027"/>
            <a:ext cx="10549289" cy="5401479"/>
          </a:xfrm>
          <a:prstGeom prst="rect">
            <a:avLst/>
          </a:prstGeom>
          <a:noFill/>
        </p:spPr>
        <p:txBody>
          <a:bodyPr wrap="square" rtlCol="0">
            <a:spAutoFit/>
          </a:bodyPr>
          <a:lstStyle/>
          <a:p>
            <a:pPr algn="ctr"/>
            <a:r>
              <a:rPr lang="en-IN" sz="2300" dirty="0">
                <a:solidFill>
                  <a:schemeClr val="tx2">
                    <a:lumMod val="60000"/>
                    <a:lumOff val="40000"/>
                  </a:schemeClr>
                </a:solidFill>
                <a:latin typeface="Broadway" panose="04040905080B02020502" pitchFamily="82" charset="0"/>
              </a:rPr>
              <a:t>ARTIFICIAL INTELLIGENCE-MACHINE LEARNING PROJECT</a:t>
            </a:r>
            <a:endParaRPr lang="en-IN" sz="2300"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sz="1600" dirty="0">
              <a:solidFill>
                <a:schemeClr val="tx2">
                  <a:lumMod val="60000"/>
                  <a:lumOff val="40000"/>
                </a:schemeClr>
              </a:solidFill>
              <a:latin typeface="Broadway" panose="04040905080B02020502" pitchFamily="82" charset="0"/>
            </a:endParaRPr>
          </a:p>
          <a:p>
            <a:pPr algn="ctr"/>
            <a:r>
              <a:rPr lang="en-IN" dirty="0">
                <a:solidFill>
                  <a:schemeClr val="tx2">
                    <a:lumMod val="60000"/>
                    <a:lumOff val="40000"/>
                  </a:schemeClr>
                </a:solidFill>
                <a:latin typeface="Broadway" panose="04040905080B02020502" pitchFamily="82" charset="0"/>
              </a:rPr>
              <a:t>Chitkara University Institute of Engineering and Technology</a:t>
            </a:r>
            <a:r>
              <a:rPr lang="en-IN" sz="1600" dirty="0">
                <a:solidFill>
                  <a:schemeClr val="tx2">
                    <a:lumMod val="60000"/>
                    <a:lumOff val="40000"/>
                  </a:schemeClr>
                </a:solidFill>
                <a:latin typeface="Broadway" panose="04040905080B02020502" pitchFamily="82" charset="0"/>
              </a:rPr>
              <a:t>,</a:t>
            </a:r>
            <a:endParaRPr lang="en-IN" sz="1600" dirty="0">
              <a:solidFill>
                <a:schemeClr val="tx2">
                  <a:lumMod val="60000"/>
                  <a:lumOff val="40000"/>
                </a:schemeClr>
              </a:solidFill>
              <a:latin typeface="Broadway" panose="04040905080B02020502" pitchFamily="82" charset="0"/>
            </a:endParaRPr>
          </a:p>
          <a:p>
            <a:pPr algn="ctr"/>
            <a:r>
              <a:rPr lang="en-IN" dirty="0">
                <a:solidFill>
                  <a:schemeClr val="tx2">
                    <a:lumMod val="60000"/>
                    <a:lumOff val="40000"/>
                  </a:schemeClr>
                </a:solidFill>
                <a:latin typeface="Broadway" panose="04040905080B02020502" pitchFamily="82" charset="0"/>
              </a:rPr>
              <a:t>Chitkara University, Punjab</a:t>
            </a:r>
            <a:endParaRPr lang="en-IN" dirty="0">
              <a:solidFill>
                <a:schemeClr val="tx2">
                  <a:lumMod val="60000"/>
                  <a:lumOff val="40000"/>
                </a:schemeClr>
              </a:solidFill>
              <a:latin typeface="Broadway" panose="04040905080B02020502" pitchFamily="82" charset="0"/>
            </a:endParaRPr>
          </a:p>
          <a:p>
            <a:endParaRPr lang="en-IN" dirty="0">
              <a:solidFill>
                <a:schemeClr val="tx2">
                  <a:lumMod val="60000"/>
                  <a:lumOff val="40000"/>
                </a:schemeClr>
              </a:solidFill>
            </a:endParaRPr>
          </a:p>
        </p:txBody>
      </p:sp>
      <p:sp>
        <p:nvSpPr>
          <p:cNvPr id="6" name="TextBox 5"/>
          <p:cNvSpPr txBox="1"/>
          <p:nvPr/>
        </p:nvSpPr>
        <p:spPr>
          <a:xfrm>
            <a:off x="1249432" y="1815513"/>
            <a:ext cx="8192951" cy="410781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lnSpc>
                <a:spcPct val="150000"/>
              </a:lnSpc>
            </a:pPr>
            <a:r>
              <a:rPr lang="en-US" b="1" i="0" dirty="0">
                <a:solidFill>
                  <a:schemeClr val="tx2">
                    <a:lumMod val="60000"/>
                    <a:lumOff val="40000"/>
                  </a:schemeClr>
                </a:solidFill>
                <a:effectLst/>
                <a:latin typeface="Söhne"/>
              </a:rPr>
              <a:t>Expense Tracker: A Tool for Financial Management</a:t>
            </a:r>
            <a:endParaRPr lang="en-US" b="1" i="0" dirty="0">
              <a:solidFill>
                <a:schemeClr val="tx2">
                  <a:lumMod val="60000"/>
                  <a:lumOff val="40000"/>
                </a:schemeClr>
              </a:solidFill>
              <a:effectLst/>
              <a:latin typeface="Söhne"/>
            </a:endParaRPr>
          </a:p>
          <a:p>
            <a:pPr algn="ctr"/>
            <a:r>
              <a:rPr lang="en-US" sz="1500" b="0" i="0" dirty="0">
                <a:solidFill>
                  <a:schemeClr val="tx2">
                    <a:lumMod val="60000"/>
                    <a:lumOff val="40000"/>
                  </a:schemeClr>
                </a:solidFill>
                <a:effectLst/>
                <a:latin typeface="Söhne"/>
              </a:rPr>
              <a:t>Empowering Users to Take Control of Their Finances</a:t>
            </a:r>
            <a:endParaRPr lang="en-US" sz="1500" b="0" i="0" dirty="0">
              <a:solidFill>
                <a:schemeClr val="tx2">
                  <a:lumMod val="60000"/>
                  <a:lumOff val="40000"/>
                </a:schemeClr>
              </a:solidFill>
              <a:effectLst/>
              <a:latin typeface="Söhne"/>
            </a:endParaRPr>
          </a:p>
          <a:p>
            <a:pPr algn="ctr"/>
            <a:endParaRPr lang="en-US" sz="1500" b="0" i="0" dirty="0">
              <a:solidFill>
                <a:schemeClr val="tx2">
                  <a:lumMod val="60000"/>
                  <a:lumOff val="40000"/>
                </a:schemeClr>
              </a:solidFill>
              <a:effectLst/>
              <a:latin typeface="Söhne"/>
            </a:endParaRPr>
          </a:p>
          <a:p>
            <a:pPr algn="ctr"/>
            <a:endParaRPr lang="en-US" sz="1500" b="0" i="0" dirty="0">
              <a:solidFill>
                <a:schemeClr val="tx2">
                  <a:lumMod val="60000"/>
                  <a:lumOff val="40000"/>
                </a:schemeClr>
              </a:solidFill>
              <a:effectLst/>
              <a:latin typeface="Söhne"/>
            </a:endParaRPr>
          </a:p>
          <a:p>
            <a:pPr lvl="1">
              <a:lnSpc>
                <a:spcPct val="150000"/>
              </a:lnSpc>
            </a:pPr>
            <a:r>
              <a:rPr lang="en-US" dirty="0">
                <a:solidFill>
                  <a:schemeClr val="tx2">
                    <a:lumMod val="60000"/>
                    <a:lumOff val="40000"/>
                  </a:schemeClr>
                </a:solidFill>
                <a:latin typeface="Broadway" panose="04040905080B02020502" pitchFamily="82" charset="0"/>
              </a:rPr>
              <a:t>SUBMITTED BY:                                                     SUBMITTED TO:</a:t>
            </a:r>
            <a:endParaRPr lang="en-US" dirty="0">
              <a:solidFill>
                <a:schemeClr val="tx2">
                  <a:lumMod val="60000"/>
                  <a:lumOff val="40000"/>
                </a:schemeClr>
              </a:solidFill>
              <a:latin typeface="Broadway" panose="04040905080B02020502" pitchFamily="82" charset="0"/>
            </a:endParaRPr>
          </a:p>
          <a:p>
            <a:pPr lvl="1">
              <a:lnSpc>
                <a:spcPct val="150000"/>
              </a:lnSpc>
              <a:buFont typeface="Arial" panose="020B0604020202020204" pitchFamily="34" charset="0"/>
              <a:buChar char="•"/>
            </a:pPr>
            <a:r>
              <a:rPr lang="en-US" b="1" dirty="0">
                <a:solidFill>
                  <a:schemeClr val="tx2">
                    <a:lumMod val="60000"/>
                    <a:lumOff val="40000"/>
                  </a:schemeClr>
                </a:solidFill>
                <a:latin typeface="Söhne"/>
              </a:rPr>
              <a:t>Presented by:  Jatin</a:t>
            </a:r>
            <a:r>
              <a:rPr lang="en-US" dirty="0">
                <a:solidFill>
                  <a:schemeClr val="tx2">
                    <a:lumMod val="60000"/>
                    <a:lumOff val="40000"/>
                  </a:schemeClr>
                </a:solidFill>
                <a:latin typeface="Söhne"/>
              </a:rPr>
              <a:t>                                                             </a:t>
            </a:r>
            <a:r>
              <a:rPr lang="en-US" dirty="0" err="1">
                <a:solidFill>
                  <a:schemeClr val="tx2">
                    <a:lumMod val="60000"/>
                    <a:lumOff val="40000"/>
                  </a:schemeClr>
                </a:solidFill>
                <a:latin typeface="Söhne"/>
              </a:rPr>
              <a:t>Dr.Shagun</a:t>
            </a:r>
            <a:r>
              <a:rPr lang="en-US" dirty="0">
                <a:solidFill>
                  <a:schemeClr val="tx2">
                    <a:lumMod val="60000"/>
                    <a:lumOff val="40000"/>
                  </a:schemeClr>
                </a:solidFill>
                <a:latin typeface="Söhne"/>
              </a:rPr>
              <a:t> Sharma</a:t>
            </a:r>
            <a:endParaRPr lang="en-US" dirty="0">
              <a:solidFill>
                <a:schemeClr val="tx2">
                  <a:lumMod val="60000"/>
                  <a:lumOff val="40000"/>
                </a:schemeClr>
              </a:solidFill>
              <a:latin typeface="Söhne"/>
            </a:endParaRPr>
          </a:p>
          <a:p>
            <a:pPr lvl="1">
              <a:lnSpc>
                <a:spcPct val="150000"/>
              </a:lnSpc>
              <a:buFont typeface="Arial" panose="020B0604020202020204" pitchFamily="34" charset="0"/>
              <a:buChar char="•"/>
            </a:pPr>
            <a:r>
              <a:rPr lang="en-US" b="1" dirty="0">
                <a:solidFill>
                  <a:schemeClr val="tx2">
                    <a:lumMod val="60000"/>
                    <a:lumOff val="40000"/>
                  </a:schemeClr>
                </a:solidFill>
                <a:latin typeface="Söhne"/>
              </a:rPr>
              <a:t>Roll Number:   </a:t>
            </a:r>
            <a:r>
              <a:rPr lang="en-US" dirty="0">
                <a:solidFill>
                  <a:schemeClr val="tx2">
                    <a:lumMod val="60000"/>
                    <a:lumOff val="40000"/>
                  </a:schemeClr>
                </a:solidFill>
                <a:latin typeface="Söhne"/>
              </a:rPr>
              <a:t>2210990457                                             </a:t>
            </a:r>
            <a:r>
              <a:rPr lang="en-US" dirty="0" err="1">
                <a:solidFill>
                  <a:schemeClr val="tx2">
                    <a:lumMod val="60000"/>
                    <a:lumOff val="40000"/>
                  </a:schemeClr>
                </a:solidFill>
                <a:latin typeface="Söhne"/>
              </a:rPr>
              <a:t>Mr.Tushar</a:t>
            </a:r>
            <a:r>
              <a:rPr lang="en-US" dirty="0">
                <a:solidFill>
                  <a:schemeClr val="tx2">
                    <a:lumMod val="60000"/>
                    <a:lumOff val="40000"/>
                  </a:schemeClr>
                </a:solidFill>
                <a:latin typeface="Söhne"/>
              </a:rPr>
              <a:t> Khitoliya</a:t>
            </a:r>
            <a:endParaRPr lang="en-US" dirty="0">
              <a:solidFill>
                <a:schemeClr val="tx2">
                  <a:lumMod val="60000"/>
                  <a:lumOff val="40000"/>
                </a:schemeClr>
              </a:solidFill>
              <a:latin typeface="Söhne"/>
            </a:endParaRPr>
          </a:p>
          <a:p>
            <a:pPr lvl="1">
              <a:lnSpc>
                <a:spcPct val="150000"/>
              </a:lnSpc>
              <a:buFont typeface="Arial" panose="020B0604020202020204" pitchFamily="34" charset="0"/>
              <a:buChar char="•"/>
            </a:pPr>
            <a:r>
              <a:rPr lang="en-US" b="1" i="0" dirty="0">
                <a:solidFill>
                  <a:schemeClr val="tx2">
                    <a:lumMod val="60000"/>
                    <a:lumOff val="40000"/>
                  </a:schemeClr>
                </a:solidFill>
                <a:effectLst/>
                <a:latin typeface="Söhne"/>
              </a:rPr>
              <a:t>Date: </a:t>
            </a:r>
            <a:r>
              <a:rPr lang="en-US" i="0" dirty="0">
                <a:solidFill>
                  <a:schemeClr val="tx2">
                    <a:lumMod val="60000"/>
                    <a:lumOff val="40000"/>
                  </a:schemeClr>
                </a:solidFill>
                <a:effectLst/>
                <a:latin typeface="Söhne"/>
              </a:rPr>
              <a:t>19.03.2024</a:t>
            </a:r>
            <a:endParaRPr lang="en-US" i="0" dirty="0">
              <a:solidFill>
                <a:schemeClr val="tx2">
                  <a:lumMod val="60000"/>
                  <a:lumOff val="40000"/>
                </a:schemeClr>
              </a:solidFill>
              <a:effectLst/>
              <a:latin typeface="Söhne"/>
            </a:endParaRPr>
          </a:p>
          <a:p>
            <a:pPr>
              <a:lnSpc>
                <a:spcPct val="150000"/>
              </a:lnSpc>
            </a:pPr>
            <a:endParaRPr lang="en-IN" dirty="0">
              <a:solidFill>
                <a:schemeClr val="tx2">
                  <a:lumMod val="60000"/>
                  <a:lumOff val="40000"/>
                </a:schemeClr>
              </a:solidFill>
            </a:endParaRPr>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2202848" y="5118653"/>
            <a:ext cx="5059017" cy="3622344"/>
            <a:chOff x="7460066" y="2704903"/>
            <a:chExt cx="6258786" cy="4843398"/>
          </a:xfrm>
        </p:grpSpPr>
        <p:sp>
          <p:nvSpPr>
            <p:cNvPr id="21" name="Oval 20"/>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7460066" y="4671391"/>
              <a:ext cx="6258786" cy="102881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grpSp>
        <p:nvGrpSpPr>
          <p:cNvPr id="5" name="Group 4"/>
          <p:cNvGrpSpPr/>
          <p:nvPr/>
        </p:nvGrpSpPr>
        <p:grpSpPr>
          <a:xfrm>
            <a:off x="12138114" y="5073086"/>
            <a:ext cx="17768510" cy="3990706"/>
            <a:chOff x="-2667" y="378343"/>
            <a:chExt cx="6097604" cy="1470990"/>
          </a:xfrm>
        </p:grpSpPr>
        <p:sp>
          <p:nvSpPr>
            <p:cNvPr id="15" name="Oval 14"/>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2667" y="838945"/>
              <a:ext cx="6097604" cy="428252"/>
            </a:xfrm>
            <a:prstGeom prst="rect">
              <a:avLst/>
            </a:prstGeom>
            <a:noFill/>
          </p:spPr>
          <p:txBody>
            <a:bodyPr wrap="square">
              <a:spAutoFit/>
            </a:bodyPr>
            <a:lstStyle/>
            <a:p>
              <a:r>
                <a:rPr lang="en-IN" sz="4000" dirty="0">
                  <a:solidFill>
                    <a:srgbClr val="0070C0"/>
                  </a:solidFill>
                  <a:latin typeface="Broadway" panose="04040905080B02020502" pitchFamily="82" charset="0"/>
                </a:rPr>
                <a:t>PROBLEM  </a:t>
              </a:r>
              <a:endParaRPr lang="en-IN" sz="4000" dirty="0">
                <a:solidFill>
                  <a:srgbClr val="0070C0"/>
                </a:solidFill>
                <a:latin typeface="Broadway" panose="04040905080B02020502" pitchFamily="82" charset="0"/>
              </a:endParaRPr>
            </a:p>
            <a:p>
              <a:r>
                <a:rPr lang="en-IN" sz="4000" dirty="0">
                  <a:solidFill>
                    <a:srgbClr val="0070C0"/>
                  </a:solidFill>
                  <a:latin typeface="Broadway" panose="04040905080B02020502" pitchFamily="82" charset="0"/>
                </a:rPr>
                <a:t>STATEMENT</a:t>
              </a:r>
              <a:endParaRPr lang="en-IN" sz="4000" dirty="0">
                <a:solidFill>
                  <a:srgbClr val="0070C0"/>
                </a:solidFill>
                <a:latin typeface="Broadway" panose="04040905080B02020502" pitchFamily="82" charset="0"/>
              </a:endParaRPr>
            </a:p>
          </p:txBody>
        </p:sp>
      </p:grpSp>
      <p:grpSp>
        <p:nvGrpSpPr>
          <p:cNvPr id="9" name="Group 8"/>
          <p:cNvGrpSpPr/>
          <p:nvPr/>
        </p:nvGrpSpPr>
        <p:grpSpPr>
          <a:xfrm>
            <a:off x="12143494" y="5055822"/>
            <a:ext cx="19115666" cy="4605990"/>
            <a:chOff x="1768812" y="378342"/>
            <a:chExt cx="6097604" cy="1470991"/>
          </a:xfrm>
        </p:grpSpPr>
        <p:sp>
          <p:nvSpPr>
            <p:cNvPr id="16" name="Oval 15"/>
            <p:cNvSpPr/>
            <p:nvPr/>
          </p:nvSpPr>
          <p:spPr>
            <a:xfrm>
              <a:off x="1919350" y="378342"/>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1768812" y="868689"/>
              <a:ext cx="6097604" cy="422660"/>
            </a:xfrm>
            <a:prstGeom prst="rect">
              <a:avLst/>
            </a:prstGeom>
            <a:noFill/>
          </p:spPr>
          <p:txBody>
            <a:bodyPr wrap="square">
              <a:spAutoFit/>
            </a:bodyPr>
            <a:lstStyle/>
            <a:p>
              <a:r>
                <a:rPr lang="en-IN" sz="4000" dirty="0">
                  <a:solidFill>
                    <a:srgbClr val="0070C0"/>
                  </a:solidFill>
                  <a:latin typeface="Broadway" panose="04040905080B02020502" pitchFamily="82" charset="0"/>
                </a:rPr>
                <a:t>PROGRAM </a:t>
              </a:r>
              <a:endParaRPr lang="en-IN" sz="4000" dirty="0">
                <a:solidFill>
                  <a:srgbClr val="0070C0"/>
                </a:solidFill>
                <a:latin typeface="Broadway" panose="04040905080B02020502" pitchFamily="82" charset="0"/>
              </a:endParaRPr>
            </a:p>
            <a:p>
              <a:r>
                <a:rPr lang="en-IN" sz="4000" dirty="0">
                  <a:solidFill>
                    <a:srgbClr val="0070C0"/>
                  </a:solidFill>
                  <a:latin typeface="Broadway" panose="04040905080B02020502" pitchFamily="82" charset="0"/>
                </a:rPr>
                <a:t>FEATURES</a:t>
              </a:r>
              <a:endParaRPr lang="en-IN" sz="4000" dirty="0">
                <a:solidFill>
                  <a:srgbClr val="0070C0"/>
                </a:solidFill>
                <a:latin typeface="Broadway" panose="04040905080B02020502" pitchFamily="82" charset="0"/>
              </a:endParaRPr>
            </a:p>
          </p:txBody>
        </p:sp>
      </p:grpSp>
      <p:grpSp>
        <p:nvGrpSpPr>
          <p:cNvPr id="11" name="Group 10"/>
          <p:cNvGrpSpPr/>
          <p:nvPr/>
        </p:nvGrpSpPr>
        <p:grpSpPr>
          <a:xfrm>
            <a:off x="12175419" y="4913407"/>
            <a:ext cx="14909699" cy="4743484"/>
            <a:chOff x="5020190" y="1054659"/>
            <a:chExt cx="6097604" cy="1838738"/>
          </a:xfrm>
        </p:grpSpPr>
        <p:sp>
          <p:nvSpPr>
            <p:cNvPr id="17" name="Oval 16"/>
            <p:cNvSpPr/>
            <p:nvPr/>
          </p:nvSpPr>
          <p:spPr>
            <a:xfrm>
              <a:off x="5200138" y="1054659"/>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5020190" y="1618130"/>
              <a:ext cx="6097604" cy="513011"/>
            </a:xfrm>
            <a:prstGeom prst="rect">
              <a:avLst/>
            </a:prstGeom>
            <a:noFill/>
          </p:spPr>
          <p:txBody>
            <a:bodyPr wrap="square">
              <a:spAutoFit/>
            </a:bodyPr>
            <a:lstStyle/>
            <a:p>
              <a:r>
                <a:rPr lang="en-IN" sz="4000" dirty="0">
                  <a:solidFill>
                    <a:srgbClr val="0070C0"/>
                  </a:solidFill>
                  <a:latin typeface="Broadway" panose="04040905080B02020502" pitchFamily="82" charset="0"/>
                </a:rPr>
                <a:t>ADD EXPENSE </a:t>
              </a:r>
              <a:endParaRPr lang="en-IN" sz="4000" dirty="0">
                <a:solidFill>
                  <a:srgbClr val="0070C0"/>
                </a:solidFill>
                <a:latin typeface="Broadway" panose="04040905080B02020502" pitchFamily="82" charset="0"/>
              </a:endParaRPr>
            </a:p>
            <a:p>
              <a:r>
                <a:rPr lang="en-IN" sz="4000" dirty="0">
                  <a:solidFill>
                    <a:srgbClr val="0070C0"/>
                  </a:solidFill>
                  <a:latin typeface="Broadway" panose="04040905080B02020502" pitchFamily="82" charset="0"/>
                </a:rPr>
                <a:t>FUNCTIONALITY</a:t>
              </a:r>
              <a:endParaRPr lang="en-IN" sz="4000" dirty="0">
                <a:solidFill>
                  <a:srgbClr val="0070C0"/>
                </a:solidFill>
                <a:latin typeface="Broadway" panose="04040905080B02020502" pitchFamily="82" charset="0"/>
              </a:endParaRPr>
            </a:p>
          </p:txBody>
        </p:sp>
      </p:grpSp>
      <p:grpSp>
        <p:nvGrpSpPr>
          <p:cNvPr id="22" name="Group 21"/>
          <p:cNvGrpSpPr/>
          <p:nvPr/>
        </p:nvGrpSpPr>
        <p:grpSpPr>
          <a:xfrm>
            <a:off x="11966012" y="5118653"/>
            <a:ext cx="14149346" cy="5360594"/>
            <a:chOff x="5906420" y="129209"/>
            <a:chExt cx="6097604" cy="2057401"/>
          </a:xfrm>
        </p:grpSpPr>
        <p:sp>
          <p:nvSpPr>
            <p:cNvPr id="18" name="Oval 17"/>
            <p:cNvSpPr/>
            <p:nvPr/>
          </p:nvSpPr>
          <p:spPr>
            <a:xfrm>
              <a:off x="6025856" y="129209"/>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5906420" y="855768"/>
              <a:ext cx="6097604" cy="389812"/>
            </a:xfrm>
            <a:prstGeom prst="rect">
              <a:avLst/>
            </a:prstGeom>
            <a:noFill/>
          </p:spPr>
          <p:txBody>
            <a:bodyPr wrap="square">
              <a:spAutoFit/>
            </a:bodyPr>
            <a:lstStyle/>
            <a:p>
              <a:r>
                <a:rPr lang="en-IN" sz="3000" dirty="0">
                  <a:solidFill>
                    <a:srgbClr val="0070C0"/>
                  </a:solidFill>
                  <a:latin typeface="Broadway" panose="04040905080B02020502" pitchFamily="82" charset="0"/>
                </a:rPr>
                <a:t>DISPLAY EXPENSES </a:t>
              </a:r>
              <a:endParaRPr lang="en-IN" sz="3000" dirty="0">
                <a:solidFill>
                  <a:srgbClr val="0070C0"/>
                </a:solidFill>
                <a:latin typeface="Broadway" panose="04040905080B02020502" pitchFamily="82" charset="0"/>
              </a:endParaRPr>
            </a:p>
            <a:p>
              <a:r>
                <a:rPr lang="en-IN" sz="3000" dirty="0">
                  <a:solidFill>
                    <a:srgbClr val="0070C0"/>
                  </a:solidFill>
                  <a:latin typeface="Broadway" panose="04040905080B02020502" pitchFamily="82" charset="0"/>
                </a:rPr>
                <a:t>FUNCTIONALITY</a:t>
              </a:r>
              <a:endParaRPr lang="en-IN" sz="3000" dirty="0">
                <a:solidFill>
                  <a:srgbClr val="0070C0"/>
                </a:solidFill>
                <a:latin typeface="Broadway" panose="04040905080B02020502" pitchFamily="82" charset="0"/>
              </a:endParaRPr>
            </a:p>
          </p:txBody>
        </p:sp>
      </p:grpSp>
      <p:grpSp>
        <p:nvGrpSpPr>
          <p:cNvPr id="27" name="Group 26"/>
          <p:cNvGrpSpPr/>
          <p:nvPr/>
        </p:nvGrpSpPr>
        <p:grpSpPr>
          <a:xfrm>
            <a:off x="12105681" y="4913407"/>
            <a:ext cx="17652279" cy="5213637"/>
            <a:chOff x="8249440" y="369033"/>
            <a:chExt cx="6424862" cy="1698935"/>
          </a:xfrm>
        </p:grpSpPr>
        <p:sp>
          <p:nvSpPr>
            <p:cNvPr id="19" name="Oval 18"/>
            <p:cNvSpPr/>
            <p:nvPr/>
          </p:nvSpPr>
          <p:spPr>
            <a:xfrm>
              <a:off x="8398846" y="369033"/>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8249440" y="1057889"/>
              <a:ext cx="6424862" cy="205601"/>
            </a:xfrm>
            <a:prstGeom prst="rect">
              <a:avLst/>
            </a:prstGeom>
            <a:noFill/>
          </p:spPr>
          <p:txBody>
            <a:bodyPr wrap="square">
              <a:spAutoFit/>
            </a:bodyPr>
            <a:lstStyle/>
            <a:p>
              <a:r>
                <a:rPr lang="en-IN" sz="3500" dirty="0">
                  <a:solidFill>
                    <a:srgbClr val="0070C0"/>
                  </a:solidFill>
                  <a:latin typeface="Broadway" panose="04040905080B02020502" pitchFamily="82" charset="0"/>
                </a:rPr>
                <a:t>VISUALISATION</a:t>
              </a:r>
              <a:endParaRPr lang="en-IN" sz="3500" dirty="0">
                <a:solidFill>
                  <a:srgbClr val="0070C0"/>
                </a:solidFill>
                <a:latin typeface="Broadway" panose="04040905080B02020502" pitchFamily="82" charset="0"/>
              </a:endParaRPr>
            </a:p>
          </p:txBody>
        </p:sp>
      </p:grpSp>
      <p:grpSp>
        <p:nvGrpSpPr>
          <p:cNvPr id="28" name="Group 27"/>
          <p:cNvGrpSpPr/>
          <p:nvPr/>
        </p:nvGrpSpPr>
        <p:grpSpPr>
          <a:xfrm>
            <a:off x="8260866" y="2515747"/>
            <a:ext cx="20070919" cy="4823862"/>
            <a:chOff x="10091712" y="427498"/>
            <a:chExt cx="7459316" cy="1698935"/>
          </a:xfrm>
        </p:grpSpPr>
        <p:sp>
          <p:nvSpPr>
            <p:cNvPr id="20" name="Oval 19"/>
            <p:cNvSpPr/>
            <p:nvPr/>
          </p:nvSpPr>
          <p:spPr>
            <a:xfrm>
              <a:off x="10431468" y="427498"/>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10091712" y="1108087"/>
              <a:ext cx="7459316" cy="249313"/>
            </a:xfrm>
            <a:prstGeom prst="rect">
              <a:avLst/>
            </a:prstGeom>
            <a:noFill/>
          </p:spPr>
          <p:txBody>
            <a:bodyPr wrap="square">
              <a:spAutoFit/>
            </a:bodyPr>
            <a:lstStyle/>
            <a:p>
              <a:r>
                <a:rPr lang="en-IN" sz="4000" dirty="0">
                  <a:solidFill>
                    <a:srgbClr val="0070C0"/>
                  </a:solidFill>
                  <a:latin typeface="Broadway" panose="04040905080B02020502" pitchFamily="82" charset="0"/>
                </a:rPr>
                <a:t>CONCLUSION </a:t>
              </a:r>
              <a:endParaRPr lang="en-IN" sz="4000" dirty="0">
                <a:solidFill>
                  <a:srgbClr val="0070C0"/>
                </a:solidFill>
                <a:latin typeface="Broadway" panose="04040905080B02020502" pitchFamily="82" charset="0"/>
              </a:endParaRPr>
            </a:p>
          </p:txBody>
        </p:sp>
      </p:grpSp>
      <p:sp>
        <p:nvSpPr>
          <p:cNvPr id="24" name="TextBox 23"/>
          <p:cNvSpPr txBox="1"/>
          <p:nvPr/>
        </p:nvSpPr>
        <p:spPr>
          <a:xfrm>
            <a:off x="313198" y="7012681"/>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p:cNvSpPr txBox="1"/>
          <p:nvPr/>
        </p:nvSpPr>
        <p:spPr>
          <a:xfrm>
            <a:off x="377932" y="6961614"/>
            <a:ext cx="7135825" cy="4204356"/>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 which is impossible in the rigorous methods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13" name="TextBox 12"/>
          <p:cNvSpPr txBox="1"/>
          <p:nvPr/>
        </p:nvSpPr>
        <p:spPr>
          <a:xfrm>
            <a:off x="490893" y="7371170"/>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Category: Users are prompted to enter the category of the expense. This could include categories such as groceries, utilities, transportation, entertainment, etc. The input can be entered through a text field, dropdown menu, or any other user interface component.</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Amount: Users are prompted to enter the amount spent for the expense. The amount can be entered as a numerical value, possibly with options for currency selection or formatting.</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Validate Input: The application validates the user input to ensure it is in the correct format and within acceptable ranges. Checks may include verifying that the expense category is valid and that the amount is a positive numerical value.</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p:txBody>
      </p:sp>
      <p:sp>
        <p:nvSpPr>
          <p:cNvPr id="23" name="TextBox 22"/>
          <p:cNvSpPr txBox="1"/>
          <p:nvPr/>
        </p:nvSpPr>
        <p:spPr>
          <a:xfrm>
            <a:off x="332815" y="6961614"/>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Logging: Users can log their daily expenses by specifying the expense category and amount. The application will store this information securely for future reference.</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Categorization: Expenses will be categorized into different predefined categories such as groceries, utilities, transportation, entertainment, etc.</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Visualization: The application will generate visual representations of users' expenditure patterns using charts or graphs. </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Data Analysis: The application will offer basic data analysis features such as calculating total expenses, average spending per category, and identifying trends over time.</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p:txBody>
      </p:sp>
      <p:sp>
        <p:nvSpPr>
          <p:cNvPr id="25" name="TextBox 24"/>
          <p:cNvSpPr txBox="1"/>
          <p:nvPr/>
        </p:nvSpPr>
        <p:spPr>
          <a:xfrm>
            <a:off x="378388" y="2390077"/>
            <a:ext cx="7860663" cy="464871"/>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p:txBody>
      </p:sp>
      <p:sp>
        <p:nvSpPr>
          <p:cNvPr id="26" name="TextBox 25"/>
          <p:cNvSpPr txBox="1"/>
          <p:nvPr/>
        </p:nvSpPr>
        <p:spPr>
          <a:xfrm>
            <a:off x="445776" y="7033769"/>
            <a:ext cx="7860663" cy="6281848"/>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the `Expense Tracker` program, three types of graphs are used for visualization:</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Bar Chart (Matplotlib):</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The `display expenses` method includes code to create a bar chart using Matplotlib. It plots the expense categories on the x-axis and their corresponding amounts on the y-axis, representing the expenses in a graphical format.</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a:p>
            <a:pPr algn="just">
              <a:lnSpc>
                <a:spcPct val="150000"/>
              </a:lnSpc>
            </a:pPr>
            <a:r>
              <a:rPr lang="en-US" b="1" dirty="0">
                <a:solidFill>
                  <a:schemeClr val="tx2">
                    <a:lumMod val="60000"/>
                    <a:lumOff val="40000"/>
                  </a:schemeClr>
                </a:solidFill>
                <a:latin typeface="Calibri" panose="020F0502020204030204" pitchFamily="34" charset="0"/>
                <a:cs typeface="Calibri" panose="020F0502020204030204" pitchFamily="34" charset="0"/>
              </a:rPr>
              <a:t>2.</a:t>
            </a:r>
            <a:r>
              <a:rPr lang="en-US" b="1" i="0" dirty="0">
                <a:solidFill>
                  <a:schemeClr val="tx2">
                    <a:lumMod val="60000"/>
                    <a:lumOff val="40000"/>
                  </a:schemeClr>
                </a:solidFill>
                <a:effectLst/>
                <a:latin typeface="Calibri" panose="020F0502020204030204" pitchFamily="34" charset="0"/>
                <a:cs typeface="Calibri" panose="020F0502020204030204" pitchFamily="34" charset="0"/>
              </a:rPr>
              <a:t>Bar Chart (Plotly Express):</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It utilizes Plotly Express to create another bar chart. This chart provides an alternative visualization of the expense categories and amounts, offering interactive features such as hover information and zoom capabilities.</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a:p>
            <a:pPr algn="just">
              <a:lnSpc>
                <a:spcPct val="150000"/>
              </a:lnSpc>
            </a:pPr>
            <a:r>
              <a:rPr lang="en-US" b="1" dirty="0">
                <a:solidFill>
                  <a:schemeClr val="tx2">
                    <a:lumMod val="60000"/>
                    <a:lumOff val="40000"/>
                  </a:schemeClr>
                </a:solidFill>
                <a:latin typeface="Calibri" panose="020F0502020204030204" pitchFamily="34" charset="0"/>
                <a:cs typeface="Calibri" panose="020F0502020204030204" pitchFamily="34" charset="0"/>
              </a:rPr>
              <a:t>3.</a:t>
            </a:r>
            <a:r>
              <a:rPr lang="en-US" b="1" i="0" dirty="0">
                <a:solidFill>
                  <a:schemeClr val="tx2">
                    <a:lumMod val="60000"/>
                    <a:lumOff val="40000"/>
                  </a:schemeClr>
                </a:solidFill>
                <a:effectLst/>
                <a:latin typeface="Calibri" panose="020F0502020204030204" pitchFamily="34" charset="0"/>
                <a:cs typeface="Calibri" panose="020F0502020204030204" pitchFamily="34" charset="0"/>
              </a:rPr>
              <a:t>Heatmap (Seaborn):</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This heatmap visualizes the expenses by representing the amount spent in each expense category as a color-coded cell. The x-axis represents the expense categories, and the y-axis represents the total amount spent, providing a comprehensive overview of expenses.</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p:txBody>
      </p:sp>
      <p:sp>
        <p:nvSpPr>
          <p:cNvPr id="29" name="TextBox 28"/>
          <p:cNvSpPr txBox="1"/>
          <p:nvPr/>
        </p:nvSpPr>
        <p:spPr>
          <a:xfrm>
            <a:off x="445776" y="146635"/>
            <a:ext cx="7860663" cy="6625788"/>
          </a:xfrm>
          <a:prstGeom prst="rect">
            <a:avLst/>
          </a:prstGeom>
          <a:solidFill>
            <a:schemeClr val="bg1">
              <a:lumMod val="95000"/>
            </a:schemeClr>
          </a:solidFill>
        </p:spPr>
        <p:txBody>
          <a:bodyPr wrap="square" rtlCol="0">
            <a:spAutoFit/>
          </a:bodyPr>
          <a:lstStyle/>
          <a:p>
            <a:pPr algn="just">
              <a:lnSpc>
                <a:spcPct val="150000"/>
              </a:lnSpc>
            </a:pPr>
            <a:r>
              <a:rPr lang="en-US" sz="1900" b="1" i="0" dirty="0">
                <a:solidFill>
                  <a:schemeClr val="tx2">
                    <a:lumMod val="60000"/>
                    <a:lumOff val="40000"/>
                  </a:schemeClr>
                </a:solidFill>
                <a:effectLst/>
                <a:latin typeface="Calibri" panose="020F0502020204030204" pitchFamily="34" charset="0"/>
                <a:cs typeface="Calibri" panose="020F0502020204030204" pitchFamily="34" charset="0"/>
              </a:rPr>
              <a:t>In conclusion, the Expense Tracker project provides a user-friendly interface for tracking and visualizing expenses. Through this project, users can efficiently manage their expenses by adding new expenses to various categories and visualizing their spending patterns. </a:t>
            </a:r>
            <a:endParaRPr lang="en-US" sz="1900" b="1" i="0" dirty="0">
              <a:solidFill>
                <a:schemeClr val="tx2">
                  <a:lumMod val="60000"/>
                  <a:lumOff val="40000"/>
                </a:schemeClr>
              </a:solidFill>
              <a:effectLst/>
              <a:latin typeface="Calibri" panose="020F0502020204030204" pitchFamily="34" charset="0"/>
              <a:cs typeface="Calibri" panose="020F0502020204030204" pitchFamily="34" charset="0"/>
            </a:endParaRPr>
          </a:p>
          <a:p>
            <a:pPr algn="just">
              <a:lnSpc>
                <a:spcPct val="150000"/>
              </a:lnSpc>
            </a:pPr>
            <a:r>
              <a:rPr lang="en-US" sz="1900" b="1" i="0" dirty="0">
                <a:solidFill>
                  <a:schemeClr val="tx2">
                    <a:lumMod val="60000"/>
                    <a:lumOff val="40000"/>
                  </a:schemeClr>
                </a:solidFill>
                <a:effectLst/>
                <a:latin typeface="Calibri" panose="020F0502020204030204" pitchFamily="34" charset="0"/>
                <a:cs typeface="Calibri" panose="020F0502020204030204" pitchFamily="34" charset="0"/>
              </a:rPr>
              <a:t>1. Expense Tracking: Users can easily add new expenses to different categories, allowing them to maintain a detailed record of their spending habits.</a:t>
            </a:r>
            <a:endParaRPr lang="en-US" sz="1900" b="1" i="0" dirty="0">
              <a:solidFill>
                <a:schemeClr val="tx2">
                  <a:lumMod val="60000"/>
                  <a:lumOff val="40000"/>
                </a:schemeClr>
              </a:solidFill>
              <a:effectLst/>
              <a:latin typeface="Calibri" panose="020F0502020204030204" pitchFamily="34" charset="0"/>
              <a:cs typeface="Calibri" panose="020F0502020204030204" pitchFamily="34" charset="0"/>
            </a:endParaRPr>
          </a:p>
          <a:p>
            <a:pPr algn="just">
              <a:lnSpc>
                <a:spcPct val="150000"/>
              </a:lnSpc>
            </a:pPr>
            <a:r>
              <a:rPr lang="en-US" sz="1900" b="1" i="0" dirty="0">
                <a:solidFill>
                  <a:schemeClr val="tx2">
                    <a:lumMod val="60000"/>
                    <a:lumOff val="40000"/>
                  </a:schemeClr>
                </a:solidFill>
                <a:effectLst/>
                <a:latin typeface="Calibri" panose="020F0502020204030204" pitchFamily="34" charset="0"/>
                <a:cs typeface="Calibri" panose="020F0502020204030204" pitchFamily="34" charset="0"/>
              </a:rPr>
              <a:t>2.Visualization: The project offers visualization capabilities through various types of graphs, including bar charts and heatmaps. These visualizations enable users to gain insights into their spending patterns, identify areas of high expenditure, and make informed financial decisions.</a:t>
            </a:r>
            <a:endParaRPr lang="en-US" sz="1900" b="1" i="0" dirty="0">
              <a:solidFill>
                <a:schemeClr val="tx2">
                  <a:lumMod val="60000"/>
                  <a:lumOff val="40000"/>
                </a:schemeClr>
              </a:solidFill>
              <a:effectLst/>
              <a:latin typeface="Calibri" panose="020F0502020204030204" pitchFamily="34" charset="0"/>
              <a:cs typeface="Calibri" panose="020F0502020204030204" pitchFamily="34" charset="0"/>
            </a:endParaRPr>
          </a:p>
          <a:p>
            <a:pPr algn="just">
              <a:lnSpc>
                <a:spcPct val="150000"/>
              </a:lnSpc>
            </a:pPr>
            <a:r>
              <a:rPr lang="en-US" sz="1900" b="1" i="0" dirty="0">
                <a:solidFill>
                  <a:schemeClr val="tx2">
                    <a:lumMod val="60000"/>
                    <a:lumOff val="40000"/>
                  </a:schemeClr>
                </a:solidFill>
                <a:effectLst/>
                <a:latin typeface="Calibri" panose="020F0502020204030204" pitchFamily="34" charset="0"/>
                <a:cs typeface="Calibri" panose="020F0502020204030204" pitchFamily="34" charset="0"/>
              </a:rPr>
              <a:t>3.User Interaction: The use of Plotly Express for creating interactive bar charts enhances user experience by providing features like hover information and zoom capabilities, making it easier for users to analyze their expenses.</a:t>
            </a:r>
            <a:endParaRPr lang="en-US" sz="1900" b="1" i="0" dirty="0">
              <a:solidFill>
                <a:schemeClr val="tx2">
                  <a:lumMod val="60000"/>
                  <a:lumOff val="40000"/>
                </a:schemeClr>
              </a:solidFill>
              <a:effectLst/>
              <a:latin typeface="Calibri" panose="020F0502020204030204" pitchFamily="34" charset="0"/>
              <a:cs typeface="Calibri" panose="020F0502020204030204" pitchFamily="34" charset="0"/>
            </a:endParaRPr>
          </a:p>
        </p:txBody>
      </p:sp>
      <p:pic>
        <p:nvPicPr>
          <p:cNvPr id="30" name="Picture 2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1"/>
          <a:srcRect l="3631" t="12071" r="3527" b="7508"/>
          <a:stretch>
            <a:fillRect/>
          </a:stretch>
        </p:blipFill>
        <p:spPr>
          <a:xfrm>
            <a:off x="436345" y="969745"/>
            <a:ext cx="11319310" cy="5515276"/>
          </a:xfrm>
          <a:prstGeom prst="rect">
            <a:avLst/>
          </a:prstGeom>
          <a:ln w="28575">
            <a:solidFill>
              <a:schemeClr val="accent1"/>
            </a:solidFill>
          </a:ln>
        </p:spPr>
      </p:pic>
      <p:sp>
        <p:nvSpPr>
          <p:cNvPr id="4" name="TextBox 3"/>
          <p:cNvSpPr txBox="1"/>
          <p:nvPr/>
        </p:nvSpPr>
        <p:spPr>
          <a:xfrm>
            <a:off x="4321743" y="372979"/>
            <a:ext cx="4119612" cy="553998"/>
          </a:xfrm>
          <a:prstGeom prst="rect">
            <a:avLst/>
          </a:prstGeom>
          <a:noFill/>
        </p:spPr>
        <p:txBody>
          <a:bodyPr wrap="square" rtlCol="0">
            <a:spAutoFit/>
          </a:bodyPr>
          <a:lstStyle/>
          <a:p>
            <a:r>
              <a:rPr lang="en-US" sz="3000" dirty="0">
                <a:solidFill>
                  <a:schemeClr val="tx2">
                    <a:lumMod val="60000"/>
                    <a:lumOff val="40000"/>
                  </a:schemeClr>
                </a:solidFill>
                <a:latin typeface="Broadway" panose="04040905080B02020502" pitchFamily="82" charset="0"/>
              </a:rPr>
              <a:t>CODE SNIPPETS</a:t>
            </a:r>
            <a:endParaRPr lang="en-IN" sz="3000" dirty="0">
              <a:solidFill>
                <a:schemeClr val="tx2">
                  <a:lumMod val="60000"/>
                  <a:lumOff val="40000"/>
                </a:schemeClr>
              </a:solidFill>
              <a:latin typeface="Broadway" panose="04040905080B02020502" pitchFamily="8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1"/>
          <a:srcRect l="4895" t="12632" b="6948"/>
          <a:stretch>
            <a:fillRect/>
          </a:stretch>
        </p:blipFill>
        <p:spPr>
          <a:xfrm>
            <a:off x="298383" y="1027497"/>
            <a:ext cx="11595234" cy="5515275"/>
          </a:xfrm>
          <a:prstGeom prst="rect">
            <a:avLst/>
          </a:prstGeom>
          <a:ln w="38100">
            <a:solidFill>
              <a:schemeClr val="accent1"/>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1"/>
          <a:srcRect l="1421" t="12772" b="7509"/>
          <a:stretch>
            <a:fillRect/>
          </a:stretch>
        </p:blipFill>
        <p:spPr>
          <a:xfrm>
            <a:off x="258551" y="1167063"/>
            <a:ext cx="11674898" cy="5310739"/>
          </a:xfrm>
          <a:prstGeom prst="rect">
            <a:avLst/>
          </a:prstGeom>
          <a:ln w="38100">
            <a:solidFill>
              <a:schemeClr val="accent1"/>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1"/>
          <a:srcRect l="9934" t="32901" r="62308" b="44069"/>
          <a:stretch>
            <a:fillRect/>
          </a:stretch>
        </p:blipFill>
        <p:spPr>
          <a:xfrm>
            <a:off x="273132" y="1460665"/>
            <a:ext cx="6329549" cy="2953986"/>
          </a:xfrm>
          <a:prstGeom prst="rect">
            <a:avLst/>
          </a:prstGeom>
          <a:ln>
            <a:solidFill>
              <a:schemeClr val="accent1"/>
            </a:solidFill>
          </a:ln>
        </p:spPr>
      </p:pic>
      <p:pic>
        <p:nvPicPr>
          <p:cNvPr id="5" name="Picture 4"/>
          <p:cNvPicPr>
            <a:picLocks noChangeAspect="1"/>
          </p:cNvPicPr>
          <p:nvPr/>
        </p:nvPicPr>
        <p:blipFill rotWithShape="1">
          <a:blip r:embed="rId2"/>
          <a:srcRect l="9353" t="39654" r="58507" b="38067"/>
          <a:stretch>
            <a:fillRect/>
          </a:stretch>
        </p:blipFill>
        <p:spPr>
          <a:xfrm>
            <a:off x="5486399" y="3702132"/>
            <a:ext cx="6329549" cy="2734294"/>
          </a:xfrm>
          <a:prstGeom prst="rect">
            <a:avLst/>
          </a:prstGeom>
          <a:ln>
            <a:solidFill>
              <a:schemeClr val="accent1"/>
            </a:solidFill>
          </a:ln>
        </p:spPr>
      </p:pic>
      <p:sp>
        <p:nvSpPr>
          <p:cNvPr id="6" name="TextBox 5"/>
          <p:cNvSpPr txBox="1"/>
          <p:nvPr/>
        </p:nvSpPr>
        <p:spPr>
          <a:xfrm>
            <a:off x="2173184" y="504701"/>
            <a:ext cx="7576457" cy="523220"/>
          </a:xfrm>
          <a:prstGeom prst="rect">
            <a:avLst/>
          </a:prstGeom>
          <a:noFill/>
        </p:spPr>
        <p:txBody>
          <a:bodyPr wrap="square" rtlCol="0">
            <a:spAutoFit/>
          </a:bodyPr>
          <a:lstStyle/>
          <a:p>
            <a:pPr algn="ctr"/>
            <a:r>
              <a:rPr lang="en-IN" sz="2800" dirty="0">
                <a:solidFill>
                  <a:schemeClr val="tx2">
                    <a:lumMod val="60000"/>
                    <a:lumOff val="40000"/>
                  </a:schemeClr>
                </a:solidFill>
                <a:latin typeface="Broadway" panose="04040905080B02020502" pitchFamily="82" charset="0"/>
              </a:rPr>
              <a:t>ADDING EXPENSES</a:t>
            </a:r>
            <a:endParaRPr lang="en-IN" sz="2800" dirty="0">
              <a:solidFill>
                <a:schemeClr val="tx2">
                  <a:lumMod val="60000"/>
                  <a:lumOff val="40000"/>
                </a:schemeClr>
              </a:solidFill>
              <a:latin typeface="Broadway" panose="04040905080B02020502" pitchFamily="82"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1"/>
          <a:srcRect l="10130" t="59221" r="56752" b="23290"/>
          <a:stretch>
            <a:fillRect/>
          </a:stretch>
        </p:blipFill>
        <p:spPr>
          <a:xfrm>
            <a:off x="558140" y="1294409"/>
            <a:ext cx="6198919" cy="2565071"/>
          </a:xfrm>
          <a:prstGeom prst="rect">
            <a:avLst/>
          </a:prstGeom>
          <a:ln>
            <a:solidFill>
              <a:schemeClr val="accent1"/>
            </a:solidFill>
          </a:ln>
        </p:spPr>
      </p:pic>
      <p:pic>
        <p:nvPicPr>
          <p:cNvPr id="4" name="Picture 3"/>
          <p:cNvPicPr>
            <a:picLocks noChangeAspect="1"/>
          </p:cNvPicPr>
          <p:nvPr/>
        </p:nvPicPr>
        <p:blipFill rotWithShape="1">
          <a:blip r:embed="rId1"/>
          <a:srcRect l="10130" t="42251" r="56752" b="39048"/>
          <a:stretch>
            <a:fillRect/>
          </a:stretch>
        </p:blipFill>
        <p:spPr>
          <a:xfrm>
            <a:off x="5520047" y="3277587"/>
            <a:ext cx="6198919" cy="3039969"/>
          </a:xfrm>
          <a:prstGeom prst="rect">
            <a:avLst/>
          </a:prstGeom>
          <a:ln>
            <a:solidFill>
              <a:schemeClr val="accent1"/>
            </a:solidFill>
          </a:ln>
        </p:spPr>
      </p:pic>
      <p:sp>
        <p:nvSpPr>
          <p:cNvPr id="5" name="TextBox 4"/>
          <p:cNvSpPr txBox="1"/>
          <p:nvPr/>
        </p:nvSpPr>
        <p:spPr>
          <a:xfrm>
            <a:off x="3901043" y="540444"/>
            <a:ext cx="5712031" cy="523220"/>
          </a:xfrm>
          <a:prstGeom prst="rect">
            <a:avLst/>
          </a:prstGeom>
          <a:noFill/>
        </p:spPr>
        <p:txBody>
          <a:bodyPr wrap="square" rtlCol="0">
            <a:spAutoFit/>
          </a:bodyPr>
          <a:lstStyle/>
          <a:p>
            <a:r>
              <a:rPr lang="en-IN" sz="2800" dirty="0">
                <a:solidFill>
                  <a:schemeClr val="tx2">
                    <a:lumMod val="60000"/>
                    <a:lumOff val="40000"/>
                  </a:schemeClr>
                </a:solidFill>
                <a:latin typeface="Broadway" panose="04040905080B02020502" pitchFamily="82" charset="0"/>
              </a:rPr>
              <a:t>ERROR HANDLING</a:t>
            </a:r>
            <a:endParaRPr lang="en-IN" sz="2800" dirty="0">
              <a:solidFill>
                <a:schemeClr val="tx2">
                  <a:lumMod val="60000"/>
                  <a:lumOff val="40000"/>
                </a:schemeClr>
              </a:solidFill>
              <a:latin typeface="Broadway" panose="04040905080B02020502" pitchFamily="82"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02518" y="500513"/>
            <a:ext cx="3897844" cy="3081984"/>
            <a:chOff x="617516" y="629392"/>
            <a:chExt cx="6348060" cy="4985911"/>
          </a:xfrm>
        </p:grpSpPr>
        <p:pic>
          <p:nvPicPr>
            <p:cNvPr id="3" name="Picture 2"/>
            <p:cNvPicPr>
              <a:picLocks noChangeAspect="1"/>
            </p:cNvPicPr>
            <p:nvPr/>
          </p:nvPicPr>
          <p:blipFill rotWithShape="1">
            <a:blip r:embed="rId1"/>
            <a:srcRect l="14611" t="32035" r="36785" b="21905"/>
            <a:stretch>
              <a:fillRect/>
            </a:stretch>
          </p:blipFill>
          <p:spPr>
            <a:xfrm>
              <a:off x="617516" y="629392"/>
              <a:ext cx="5925788" cy="3158837"/>
            </a:xfrm>
            <a:prstGeom prst="rect">
              <a:avLst/>
            </a:prstGeom>
          </p:spPr>
        </p:pic>
        <p:pic>
          <p:nvPicPr>
            <p:cNvPr id="5" name="Picture 4"/>
            <p:cNvPicPr>
              <a:picLocks noChangeAspect="1"/>
            </p:cNvPicPr>
            <p:nvPr/>
          </p:nvPicPr>
          <p:blipFill rotWithShape="1">
            <a:blip r:embed="rId2"/>
            <a:srcRect l="14805" t="46234" r="33348" b="25368"/>
            <a:stretch>
              <a:fillRect/>
            </a:stretch>
          </p:blipFill>
          <p:spPr>
            <a:xfrm>
              <a:off x="617516" y="3429000"/>
              <a:ext cx="6348060" cy="2186303"/>
            </a:xfrm>
            <a:prstGeom prst="rect">
              <a:avLst/>
            </a:prstGeom>
          </p:spPr>
        </p:pic>
      </p:grpSp>
      <p:grpSp>
        <p:nvGrpSpPr>
          <p:cNvPr id="11" name="Group 10"/>
          <p:cNvGrpSpPr/>
          <p:nvPr/>
        </p:nvGrpSpPr>
        <p:grpSpPr>
          <a:xfrm>
            <a:off x="3092183" y="3610144"/>
            <a:ext cx="4596528" cy="3241307"/>
            <a:chOff x="5801860" y="959223"/>
            <a:chExt cx="6041565" cy="3303734"/>
          </a:xfrm>
        </p:grpSpPr>
        <p:pic>
          <p:nvPicPr>
            <p:cNvPr id="8" name="Picture 7"/>
            <p:cNvPicPr>
              <a:picLocks noChangeAspect="1"/>
            </p:cNvPicPr>
            <p:nvPr/>
          </p:nvPicPr>
          <p:blipFill rotWithShape="1">
            <a:blip r:embed="rId3"/>
            <a:srcRect l="15441" t="32288" r="13456" b="21652"/>
            <a:stretch>
              <a:fillRect/>
            </a:stretch>
          </p:blipFill>
          <p:spPr>
            <a:xfrm>
              <a:off x="5801860" y="959223"/>
              <a:ext cx="6041565" cy="2201477"/>
            </a:xfrm>
            <a:prstGeom prst="rect">
              <a:avLst/>
            </a:prstGeom>
          </p:spPr>
        </p:pic>
        <p:pic>
          <p:nvPicPr>
            <p:cNvPr id="10" name="Picture 9"/>
            <p:cNvPicPr>
              <a:picLocks noChangeAspect="1"/>
            </p:cNvPicPr>
            <p:nvPr/>
          </p:nvPicPr>
          <p:blipFill rotWithShape="1">
            <a:blip r:embed="rId4"/>
            <a:srcRect l="16618" t="31765" r="13529" b="29804"/>
            <a:stretch>
              <a:fillRect/>
            </a:stretch>
          </p:blipFill>
          <p:spPr>
            <a:xfrm>
              <a:off x="5917638" y="2058443"/>
              <a:ext cx="5925787" cy="2204514"/>
            </a:xfrm>
            <a:prstGeom prst="rect">
              <a:avLst/>
            </a:prstGeom>
          </p:spPr>
        </p:pic>
      </p:grpSp>
      <p:grpSp>
        <p:nvGrpSpPr>
          <p:cNvPr id="16" name="Group 15"/>
          <p:cNvGrpSpPr/>
          <p:nvPr/>
        </p:nvGrpSpPr>
        <p:grpSpPr>
          <a:xfrm>
            <a:off x="7328847" y="490886"/>
            <a:ext cx="4289695" cy="2928487"/>
            <a:chOff x="299719" y="364785"/>
            <a:chExt cx="5477303" cy="4434840"/>
          </a:xfrm>
        </p:grpSpPr>
        <p:pic>
          <p:nvPicPr>
            <p:cNvPr id="13" name="Picture 12"/>
            <p:cNvPicPr>
              <a:picLocks noChangeAspect="1"/>
            </p:cNvPicPr>
            <p:nvPr/>
          </p:nvPicPr>
          <p:blipFill rotWithShape="1">
            <a:blip r:embed="rId5"/>
            <a:srcRect l="14250" t="32740" r="41583" b="21482"/>
            <a:stretch>
              <a:fillRect/>
            </a:stretch>
          </p:blipFill>
          <p:spPr>
            <a:xfrm>
              <a:off x="335280" y="364785"/>
              <a:ext cx="5384800" cy="3139440"/>
            </a:xfrm>
            <a:prstGeom prst="rect">
              <a:avLst/>
            </a:prstGeom>
          </p:spPr>
        </p:pic>
        <p:pic>
          <p:nvPicPr>
            <p:cNvPr id="15" name="Picture 14"/>
            <p:cNvPicPr>
              <a:picLocks noChangeAspect="1"/>
            </p:cNvPicPr>
            <p:nvPr/>
          </p:nvPicPr>
          <p:blipFill rotWithShape="1">
            <a:blip r:embed="rId6"/>
            <a:srcRect l="14083" t="31556" r="41167" b="26667"/>
            <a:stretch>
              <a:fillRect/>
            </a:stretch>
          </p:blipFill>
          <p:spPr>
            <a:xfrm>
              <a:off x="299719" y="1934505"/>
              <a:ext cx="5477303" cy="2865120"/>
            </a:xfrm>
            <a:prstGeom prst="rect">
              <a:avLst/>
            </a:prstGeom>
          </p:spPr>
        </p:pic>
      </p:grpSp>
      <p:cxnSp>
        <p:nvCxnSpPr>
          <p:cNvPr id="20" name="Straight Connector 19"/>
          <p:cNvCxnSpPr/>
          <p:nvPr/>
        </p:nvCxnSpPr>
        <p:spPr>
          <a:xfrm>
            <a:off x="157226" y="497305"/>
            <a:ext cx="3646787" cy="16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65454" y="3330635"/>
            <a:ext cx="36756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804013" y="498909"/>
            <a:ext cx="0" cy="283012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57226" y="498909"/>
            <a:ext cx="8228" cy="283012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487865" y="497305"/>
            <a:ext cx="432836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7487865" y="3427395"/>
            <a:ext cx="4328363" cy="253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7495083" y="497305"/>
            <a:ext cx="0" cy="293811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11782751" y="514617"/>
            <a:ext cx="0" cy="293811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2863727" y="3582497"/>
            <a:ext cx="0" cy="32689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7791862" y="3567250"/>
            <a:ext cx="0" cy="32842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863726" y="3567250"/>
            <a:ext cx="4928136" cy="72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2863726" y="6829417"/>
            <a:ext cx="4928135" cy="1903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704136" y="448054"/>
            <a:ext cx="3099335" cy="461665"/>
          </a:xfrm>
          <a:prstGeom prst="rect">
            <a:avLst/>
          </a:prstGeom>
          <a:noFill/>
        </p:spPr>
        <p:txBody>
          <a:bodyPr wrap="square" rtlCol="0">
            <a:spAutoFit/>
          </a:bodyPr>
          <a:lstStyle/>
          <a:p>
            <a:r>
              <a:rPr lang="en-IN" sz="2400" dirty="0">
                <a:solidFill>
                  <a:schemeClr val="tx2">
                    <a:lumMod val="60000"/>
                    <a:lumOff val="40000"/>
                  </a:schemeClr>
                </a:solidFill>
                <a:latin typeface="Broadway" panose="04040905080B02020502" pitchFamily="82" charset="0"/>
              </a:rPr>
              <a:t>GRAPHS</a:t>
            </a:r>
            <a:endParaRPr lang="en-IN" sz="2400" dirty="0">
              <a:solidFill>
                <a:schemeClr val="tx2">
                  <a:lumMod val="60000"/>
                  <a:lumOff val="40000"/>
                </a:schemeClr>
              </a:solidFill>
              <a:latin typeface="Broadway" panose="04040905080B02020502" pitchFamily="82" charset="0"/>
            </a:endParaRP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78511" y="5902320"/>
            <a:ext cx="1409700" cy="96097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8774" y="1397674"/>
            <a:ext cx="9096499" cy="4062651"/>
          </a:xfrm>
          <a:prstGeom prst="rect">
            <a:avLst/>
          </a:prstGeom>
          <a:noFill/>
        </p:spPr>
        <p:txBody>
          <a:bodyPr wrap="square" rtlCol="0">
            <a:spAutoFit/>
          </a:bodyPr>
          <a:lstStyle/>
          <a:p>
            <a:pPr algn="ctr"/>
            <a:r>
              <a:rPr lang="en-IN" sz="12900" dirty="0">
                <a:solidFill>
                  <a:schemeClr val="tx2">
                    <a:lumMod val="60000"/>
                    <a:lumOff val="40000"/>
                  </a:schemeClr>
                </a:solidFill>
                <a:latin typeface="Broadway" panose="04040905080B02020502" pitchFamily="82" charset="0"/>
              </a:rPr>
              <a:t>THANK</a:t>
            </a:r>
            <a:endParaRPr lang="en-IN" sz="12900" dirty="0">
              <a:solidFill>
                <a:schemeClr val="tx2">
                  <a:lumMod val="60000"/>
                  <a:lumOff val="40000"/>
                </a:schemeClr>
              </a:solidFill>
              <a:latin typeface="Broadway" panose="04040905080B02020502" pitchFamily="82" charset="0"/>
            </a:endParaRPr>
          </a:p>
          <a:p>
            <a:pPr algn="ctr"/>
            <a:r>
              <a:rPr lang="en-IN" sz="12900" dirty="0">
                <a:solidFill>
                  <a:schemeClr val="tx2">
                    <a:lumMod val="60000"/>
                    <a:lumOff val="40000"/>
                  </a:schemeClr>
                </a:solidFill>
                <a:latin typeface="Broadway" panose="04040905080B02020502" pitchFamily="82" charset="0"/>
              </a:rPr>
              <a:t> YOU!</a:t>
            </a:r>
            <a:endParaRPr lang="en-IN" sz="12900" dirty="0">
              <a:solidFill>
                <a:schemeClr val="tx2">
                  <a:lumMod val="60000"/>
                  <a:lumOff val="40000"/>
                </a:schemeClr>
              </a:solidFill>
              <a:latin typeface="Broadway" panose="04040905080B02020502" pitchFamily="82" charset="0"/>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116" y="1430594"/>
            <a:ext cx="3227488"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INTRODUCTION</a:t>
            </a:r>
            <a:endParaRPr lang="en-IN" sz="2000" dirty="0">
              <a:solidFill>
                <a:srgbClr val="0070C0"/>
              </a:solidFill>
              <a:latin typeface="Broadway" panose="04040905080B02020502" pitchFamily="82" charset="0"/>
            </a:endParaRPr>
          </a:p>
        </p:txBody>
      </p:sp>
      <p:sp>
        <p:nvSpPr>
          <p:cNvPr id="3" name="TextBox 2"/>
          <p:cNvSpPr txBox="1"/>
          <p:nvPr/>
        </p:nvSpPr>
        <p:spPr>
          <a:xfrm>
            <a:off x="180115" y="2715867"/>
            <a:ext cx="3687209"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PROGRAM FEATURES</a:t>
            </a:r>
            <a:endParaRPr lang="en-IN" sz="2000" dirty="0">
              <a:solidFill>
                <a:srgbClr val="0070C0"/>
              </a:solidFill>
              <a:latin typeface="Broadway" panose="04040905080B02020502" pitchFamily="82" charset="0"/>
            </a:endParaRPr>
          </a:p>
        </p:txBody>
      </p:sp>
      <p:sp>
        <p:nvSpPr>
          <p:cNvPr id="4" name="TextBox 3"/>
          <p:cNvSpPr txBox="1"/>
          <p:nvPr/>
        </p:nvSpPr>
        <p:spPr>
          <a:xfrm>
            <a:off x="180115" y="2088435"/>
            <a:ext cx="4140214"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PROBLEM STATEMENT</a:t>
            </a:r>
            <a:endParaRPr lang="en-IN" sz="2000" dirty="0">
              <a:solidFill>
                <a:srgbClr val="0070C0"/>
              </a:solidFill>
              <a:latin typeface="Broadway" panose="04040905080B02020502" pitchFamily="82" charset="0"/>
            </a:endParaRPr>
          </a:p>
        </p:txBody>
      </p:sp>
      <p:sp>
        <p:nvSpPr>
          <p:cNvPr id="5" name="TextBox 4"/>
          <p:cNvSpPr txBox="1"/>
          <p:nvPr/>
        </p:nvSpPr>
        <p:spPr>
          <a:xfrm>
            <a:off x="180115" y="3385906"/>
            <a:ext cx="4898071"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ADD EXPENSE FUNCTIONALITY</a:t>
            </a:r>
            <a:endParaRPr lang="en-IN" sz="2000" dirty="0">
              <a:solidFill>
                <a:srgbClr val="0070C0"/>
              </a:solidFill>
              <a:latin typeface="Broadway" panose="04040905080B02020502" pitchFamily="82" charset="0"/>
            </a:endParaRPr>
          </a:p>
        </p:txBody>
      </p:sp>
      <p:sp>
        <p:nvSpPr>
          <p:cNvPr id="6" name="TextBox 5"/>
          <p:cNvSpPr txBox="1"/>
          <p:nvPr/>
        </p:nvSpPr>
        <p:spPr>
          <a:xfrm>
            <a:off x="180114" y="3975970"/>
            <a:ext cx="7526972"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DISPLAY EXPENSES FUNCTIONALITY</a:t>
            </a:r>
            <a:endParaRPr lang="en-IN" sz="2000" dirty="0">
              <a:solidFill>
                <a:srgbClr val="0070C0"/>
              </a:solidFill>
              <a:latin typeface="Broadway" panose="04040905080B02020502" pitchFamily="82" charset="0"/>
            </a:endParaRPr>
          </a:p>
        </p:txBody>
      </p:sp>
      <p:sp>
        <p:nvSpPr>
          <p:cNvPr id="7" name="TextBox 6"/>
          <p:cNvSpPr txBox="1"/>
          <p:nvPr/>
        </p:nvSpPr>
        <p:spPr>
          <a:xfrm>
            <a:off x="180114" y="4566034"/>
            <a:ext cx="3428500"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VISUALISATION</a:t>
            </a:r>
            <a:endParaRPr lang="en-IN" sz="2000" dirty="0">
              <a:solidFill>
                <a:srgbClr val="0070C0"/>
              </a:solidFill>
              <a:latin typeface="Broadway" panose="04040905080B02020502" pitchFamily="82" charset="0"/>
            </a:endParaRPr>
          </a:p>
        </p:txBody>
      </p:sp>
      <p:sp>
        <p:nvSpPr>
          <p:cNvPr id="8" name="TextBox 7"/>
          <p:cNvSpPr txBox="1"/>
          <p:nvPr/>
        </p:nvSpPr>
        <p:spPr>
          <a:xfrm>
            <a:off x="180113" y="5156098"/>
            <a:ext cx="2415941"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CONCLUSION </a:t>
            </a:r>
            <a:endParaRPr lang="en-IN" sz="2000" dirty="0">
              <a:solidFill>
                <a:srgbClr val="0070C0"/>
              </a:solidFill>
              <a:latin typeface="Broadway" panose="04040905080B02020502" pitchFamily="82" charset="0"/>
            </a:endParaRPr>
          </a:p>
        </p:txBody>
      </p:sp>
      <p:sp>
        <p:nvSpPr>
          <p:cNvPr id="9" name="TextBox 8"/>
          <p:cNvSpPr txBox="1"/>
          <p:nvPr/>
        </p:nvSpPr>
        <p:spPr>
          <a:xfrm>
            <a:off x="278324" y="688921"/>
            <a:ext cx="6258560" cy="584775"/>
          </a:xfrm>
          <a:prstGeom prst="rect">
            <a:avLst/>
          </a:prstGeom>
          <a:noFill/>
        </p:spPr>
        <p:txBody>
          <a:bodyPr wrap="square" rtlCol="0">
            <a:spAutoFit/>
          </a:bodyPr>
          <a:lstStyle/>
          <a:p>
            <a:r>
              <a:rPr lang="en-IN" sz="3200" dirty="0">
                <a:solidFill>
                  <a:srgbClr val="0070C0"/>
                </a:solidFill>
                <a:latin typeface="Broadway" panose="04040905080B02020502" pitchFamily="82" charset="0"/>
              </a:rPr>
              <a:t>TABLE OF CONTENT</a:t>
            </a:r>
            <a:endParaRPr lang="en-IN" sz="3200" dirty="0">
              <a:solidFill>
                <a:srgbClr val="0070C0"/>
              </a:solidFill>
              <a:latin typeface="Broadway" panose="04040905080B02020502" pitchFamily="82" charset="0"/>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7460067" y="4671391"/>
            <a:ext cx="5105430" cy="76944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nvGrpSpPr>
          <p:cNvPr id="22" name="Group 21"/>
          <p:cNvGrpSpPr/>
          <p:nvPr/>
        </p:nvGrpSpPr>
        <p:grpSpPr>
          <a:xfrm>
            <a:off x="-56551" y="981309"/>
            <a:ext cx="6097604" cy="1470990"/>
            <a:chOff x="0" y="378343"/>
            <a:chExt cx="6097604" cy="1470990"/>
          </a:xfrm>
        </p:grpSpPr>
        <p:sp>
          <p:nvSpPr>
            <p:cNvPr id="15" name="Oval 14"/>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0" y="655987"/>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PROBLEM </a:t>
              </a:r>
              <a:r>
                <a:rPr lang="en-IN" dirty="0">
                  <a:solidFill>
                    <a:srgbClr val="0070C0"/>
                  </a:solidFill>
                  <a:latin typeface="Broadway" panose="04040905080B02020502" pitchFamily="82" charset="0"/>
                </a:rPr>
                <a:t> </a:t>
              </a:r>
              <a:endParaRPr lang="en-IN" dirty="0">
                <a:solidFill>
                  <a:srgbClr val="0070C0"/>
                </a:solidFill>
                <a:latin typeface="Broadway" panose="04040905080B02020502" pitchFamily="82" charset="0"/>
              </a:endParaRPr>
            </a:p>
            <a:p>
              <a:r>
                <a:rPr lang="en-IN" sz="1800" dirty="0">
                  <a:solidFill>
                    <a:srgbClr val="0070C0"/>
                  </a:solidFill>
                  <a:latin typeface="Broadway" panose="04040905080B02020502" pitchFamily="82" charset="0"/>
                </a:rPr>
                <a:t>STATEMENT</a:t>
              </a:r>
              <a:endParaRPr lang="en-IN" sz="1800" dirty="0">
                <a:solidFill>
                  <a:srgbClr val="0070C0"/>
                </a:solidFill>
                <a:latin typeface="Broadway" panose="04040905080B02020502" pitchFamily="82" charset="0"/>
              </a:endParaRPr>
            </a:p>
          </p:txBody>
        </p:sp>
      </p:grpSp>
      <p:grpSp>
        <p:nvGrpSpPr>
          <p:cNvPr id="23" name="Group 22"/>
          <p:cNvGrpSpPr/>
          <p:nvPr/>
        </p:nvGrpSpPr>
        <p:grpSpPr>
          <a:xfrm>
            <a:off x="1606449" y="794986"/>
            <a:ext cx="12785794" cy="2057401"/>
            <a:chOff x="1725719" y="129209"/>
            <a:chExt cx="12785794" cy="2057401"/>
          </a:xfrm>
        </p:grpSpPr>
        <p:sp>
          <p:nvSpPr>
            <p:cNvPr id="20" name="Oval 19"/>
            <p:cNvSpPr/>
            <p:nvPr/>
          </p:nvSpPr>
          <p:spPr>
            <a:xfrm>
              <a:off x="10447680" y="378342"/>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p:cNvSpPr/>
            <p:nvPr/>
          </p:nvSpPr>
          <p:spPr>
            <a:xfrm>
              <a:off x="8398846" y="369033"/>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p:cNvSpPr/>
            <p:nvPr/>
          </p:nvSpPr>
          <p:spPr>
            <a:xfrm>
              <a:off x="6025856" y="129209"/>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p:nvSpPr>
          <p:spPr>
            <a:xfrm>
              <a:off x="3714766" y="238540"/>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p:cNvSpPr/>
            <p:nvPr/>
          </p:nvSpPr>
          <p:spPr>
            <a:xfrm>
              <a:off x="1919350" y="378342"/>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1725719" y="657460"/>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PROGRAM </a:t>
              </a:r>
              <a:endParaRPr lang="en-IN" sz="1800" dirty="0">
                <a:solidFill>
                  <a:srgbClr val="0070C0"/>
                </a:solidFill>
                <a:latin typeface="Broadway" panose="04040905080B02020502" pitchFamily="82" charset="0"/>
              </a:endParaRPr>
            </a:p>
            <a:p>
              <a:r>
                <a:rPr lang="en-IN" sz="1800" dirty="0">
                  <a:solidFill>
                    <a:srgbClr val="0070C0"/>
                  </a:solidFill>
                  <a:latin typeface="Broadway" panose="04040905080B02020502" pitchFamily="82" charset="0"/>
                </a:rPr>
                <a:t>FEATURES</a:t>
              </a:r>
              <a:endParaRPr lang="en-IN" sz="1800" dirty="0">
                <a:solidFill>
                  <a:srgbClr val="0070C0"/>
                </a:solidFill>
                <a:latin typeface="Broadway" panose="04040905080B02020502" pitchFamily="82" charset="0"/>
              </a:endParaRPr>
            </a:p>
          </p:txBody>
        </p:sp>
        <p:sp>
          <p:nvSpPr>
            <p:cNvPr id="8" name="TextBox 7"/>
            <p:cNvSpPr txBox="1"/>
            <p:nvPr/>
          </p:nvSpPr>
          <p:spPr>
            <a:xfrm>
              <a:off x="3380483" y="766144"/>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ADD EXPENSE </a:t>
              </a:r>
              <a:endParaRPr lang="en-IN" sz="1800" dirty="0">
                <a:solidFill>
                  <a:srgbClr val="0070C0"/>
                </a:solidFill>
                <a:latin typeface="Broadway" panose="04040905080B02020502" pitchFamily="82" charset="0"/>
              </a:endParaRPr>
            </a:p>
            <a:p>
              <a:r>
                <a:rPr lang="en-IN" sz="1800" dirty="0">
                  <a:solidFill>
                    <a:srgbClr val="0070C0"/>
                  </a:solidFill>
                  <a:latin typeface="Broadway" panose="04040905080B02020502" pitchFamily="82" charset="0"/>
                </a:rPr>
                <a:t>FUNCTIONALITY</a:t>
              </a:r>
              <a:endParaRPr lang="en-IN" sz="1800" dirty="0">
                <a:solidFill>
                  <a:srgbClr val="0070C0"/>
                </a:solidFill>
                <a:latin typeface="Broadway" panose="04040905080B02020502" pitchFamily="82" charset="0"/>
              </a:endParaRPr>
            </a:p>
          </p:txBody>
        </p:sp>
        <p:sp>
          <p:nvSpPr>
            <p:cNvPr id="10" name="TextBox 9"/>
            <p:cNvSpPr txBox="1"/>
            <p:nvPr/>
          </p:nvSpPr>
          <p:spPr>
            <a:xfrm>
              <a:off x="5606715" y="830046"/>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DISPLAY EXPENSES </a:t>
              </a:r>
              <a:endParaRPr lang="en-IN" sz="1800" dirty="0">
                <a:solidFill>
                  <a:srgbClr val="0070C0"/>
                </a:solidFill>
                <a:latin typeface="Broadway" panose="04040905080B02020502" pitchFamily="82" charset="0"/>
              </a:endParaRPr>
            </a:p>
            <a:p>
              <a:r>
                <a:rPr lang="en-IN" sz="1800" dirty="0">
                  <a:solidFill>
                    <a:srgbClr val="0070C0"/>
                  </a:solidFill>
                  <a:latin typeface="Broadway" panose="04040905080B02020502" pitchFamily="82" charset="0"/>
                </a:rPr>
                <a:t>FUNCTIONALITY</a:t>
              </a:r>
              <a:endParaRPr lang="en-IN" sz="1800" dirty="0">
                <a:solidFill>
                  <a:srgbClr val="0070C0"/>
                </a:solidFill>
                <a:latin typeface="Broadway" panose="04040905080B02020502" pitchFamily="82" charset="0"/>
              </a:endParaRPr>
            </a:p>
          </p:txBody>
        </p:sp>
        <p:sp>
          <p:nvSpPr>
            <p:cNvPr id="12" name="TextBox 11"/>
            <p:cNvSpPr txBox="1"/>
            <p:nvPr/>
          </p:nvSpPr>
          <p:spPr>
            <a:xfrm>
              <a:off x="8086651" y="983101"/>
              <a:ext cx="6424862" cy="369332"/>
            </a:xfrm>
            <a:prstGeom prst="rect">
              <a:avLst/>
            </a:prstGeom>
            <a:noFill/>
          </p:spPr>
          <p:txBody>
            <a:bodyPr wrap="square">
              <a:spAutoFit/>
            </a:bodyPr>
            <a:lstStyle/>
            <a:p>
              <a:r>
                <a:rPr lang="en-IN" sz="1800" dirty="0">
                  <a:solidFill>
                    <a:srgbClr val="0070C0"/>
                  </a:solidFill>
                  <a:latin typeface="Broadway" panose="04040905080B02020502" pitchFamily="82" charset="0"/>
                </a:rPr>
                <a:t>VISUALISATION</a:t>
              </a:r>
              <a:endParaRPr lang="en-IN" sz="1800" dirty="0">
                <a:solidFill>
                  <a:srgbClr val="0070C0"/>
                </a:solidFill>
                <a:latin typeface="Broadway" panose="04040905080B02020502" pitchFamily="82" charset="0"/>
              </a:endParaRPr>
            </a:p>
          </p:txBody>
        </p:sp>
      </p:grpSp>
      <p:sp>
        <p:nvSpPr>
          <p:cNvPr id="14" name="TextBox 13"/>
          <p:cNvSpPr txBox="1"/>
          <p:nvPr/>
        </p:nvSpPr>
        <p:spPr>
          <a:xfrm>
            <a:off x="10035829" y="1606289"/>
            <a:ext cx="7459316" cy="369332"/>
          </a:xfrm>
          <a:prstGeom prst="rect">
            <a:avLst/>
          </a:prstGeom>
          <a:noFill/>
        </p:spPr>
        <p:txBody>
          <a:bodyPr wrap="square">
            <a:spAutoFit/>
          </a:bodyPr>
          <a:lstStyle/>
          <a:p>
            <a:r>
              <a:rPr lang="en-IN" dirty="0">
                <a:solidFill>
                  <a:srgbClr val="0070C0"/>
                </a:solidFill>
                <a:latin typeface="Broadway" panose="04040905080B02020502" pitchFamily="82" charset="0"/>
              </a:rPr>
              <a:t>CONCLUSION</a:t>
            </a:r>
            <a:endParaRPr lang="en-IN" sz="1800" dirty="0">
              <a:solidFill>
                <a:srgbClr val="0070C0"/>
              </a:solidFill>
              <a:latin typeface="Broadway" panose="04040905080B02020502" pitchFamily="82" charset="0"/>
            </a:endParaRPr>
          </a:p>
        </p:txBody>
      </p:sp>
      <p:sp>
        <p:nvSpPr>
          <p:cNvPr id="24" name="TextBox 23"/>
          <p:cNvSpPr txBox="1"/>
          <p:nvPr/>
        </p:nvSpPr>
        <p:spPr>
          <a:xfrm>
            <a:off x="324242" y="2973457"/>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2202848" y="5118653"/>
            <a:ext cx="5059017" cy="3622344"/>
            <a:chOff x="7460066" y="2704903"/>
            <a:chExt cx="6258786" cy="4843398"/>
          </a:xfrm>
        </p:grpSpPr>
        <p:sp>
          <p:nvSpPr>
            <p:cNvPr id="21" name="Oval 20"/>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7460066" y="4671391"/>
              <a:ext cx="6258786" cy="102881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grpSp>
        <p:nvGrpSpPr>
          <p:cNvPr id="5" name="Group 4"/>
          <p:cNvGrpSpPr/>
          <p:nvPr/>
        </p:nvGrpSpPr>
        <p:grpSpPr>
          <a:xfrm>
            <a:off x="7823322" y="2704903"/>
            <a:ext cx="18860588" cy="4545838"/>
            <a:chOff x="-2667" y="378343"/>
            <a:chExt cx="6097604" cy="1470990"/>
          </a:xfrm>
        </p:grpSpPr>
        <p:sp>
          <p:nvSpPr>
            <p:cNvPr id="15" name="Oval 14"/>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2667" y="838945"/>
              <a:ext cx="6097604" cy="428252"/>
            </a:xfrm>
            <a:prstGeom prst="rect">
              <a:avLst/>
            </a:prstGeom>
            <a:noFill/>
          </p:spPr>
          <p:txBody>
            <a:bodyPr wrap="square">
              <a:spAutoFit/>
            </a:bodyPr>
            <a:lstStyle/>
            <a:p>
              <a:r>
                <a:rPr lang="en-IN" sz="4000" dirty="0">
                  <a:solidFill>
                    <a:srgbClr val="0070C0"/>
                  </a:solidFill>
                  <a:latin typeface="Broadway" panose="04040905080B02020502" pitchFamily="82" charset="0"/>
                </a:rPr>
                <a:t>PROBLEM  </a:t>
              </a:r>
              <a:endParaRPr lang="en-IN" sz="4000" dirty="0">
                <a:solidFill>
                  <a:srgbClr val="0070C0"/>
                </a:solidFill>
                <a:latin typeface="Broadway" panose="04040905080B02020502" pitchFamily="82" charset="0"/>
              </a:endParaRPr>
            </a:p>
            <a:p>
              <a:r>
                <a:rPr lang="en-IN" sz="4000" dirty="0">
                  <a:solidFill>
                    <a:srgbClr val="0070C0"/>
                  </a:solidFill>
                  <a:latin typeface="Broadway" panose="04040905080B02020502" pitchFamily="82" charset="0"/>
                </a:rPr>
                <a:t>STATEMENT</a:t>
              </a:r>
              <a:endParaRPr lang="en-IN" sz="4000" dirty="0">
                <a:solidFill>
                  <a:srgbClr val="0070C0"/>
                </a:solidFill>
                <a:latin typeface="Broadway" panose="04040905080B02020502" pitchFamily="82" charset="0"/>
              </a:endParaRPr>
            </a:p>
          </p:txBody>
        </p:sp>
      </p:grpSp>
      <p:grpSp>
        <p:nvGrpSpPr>
          <p:cNvPr id="23" name="Group 22"/>
          <p:cNvGrpSpPr/>
          <p:nvPr/>
        </p:nvGrpSpPr>
        <p:grpSpPr>
          <a:xfrm>
            <a:off x="1569401" y="785649"/>
            <a:ext cx="12785794" cy="2057401"/>
            <a:chOff x="1725719" y="129209"/>
            <a:chExt cx="12785794" cy="2057401"/>
          </a:xfrm>
        </p:grpSpPr>
        <p:sp>
          <p:nvSpPr>
            <p:cNvPr id="20" name="Oval 19"/>
            <p:cNvSpPr/>
            <p:nvPr/>
          </p:nvSpPr>
          <p:spPr>
            <a:xfrm>
              <a:off x="10447680" y="378342"/>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p:cNvSpPr/>
            <p:nvPr/>
          </p:nvSpPr>
          <p:spPr>
            <a:xfrm>
              <a:off x="8398846" y="369033"/>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p:cNvSpPr/>
            <p:nvPr/>
          </p:nvSpPr>
          <p:spPr>
            <a:xfrm>
              <a:off x="6025856" y="129209"/>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p:nvSpPr>
          <p:spPr>
            <a:xfrm>
              <a:off x="3714766" y="238540"/>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p:cNvSpPr/>
            <p:nvPr/>
          </p:nvSpPr>
          <p:spPr>
            <a:xfrm>
              <a:off x="1919350" y="378342"/>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1725719" y="657460"/>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PROGRAM </a:t>
              </a:r>
              <a:endParaRPr lang="en-IN" sz="1800" dirty="0">
                <a:solidFill>
                  <a:srgbClr val="0070C0"/>
                </a:solidFill>
                <a:latin typeface="Broadway" panose="04040905080B02020502" pitchFamily="82" charset="0"/>
              </a:endParaRPr>
            </a:p>
            <a:p>
              <a:r>
                <a:rPr lang="en-IN" sz="1800" dirty="0">
                  <a:solidFill>
                    <a:srgbClr val="0070C0"/>
                  </a:solidFill>
                  <a:latin typeface="Broadway" panose="04040905080B02020502" pitchFamily="82" charset="0"/>
                </a:rPr>
                <a:t>FEATURES</a:t>
              </a:r>
              <a:endParaRPr lang="en-IN" sz="1800" dirty="0">
                <a:solidFill>
                  <a:srgbClr val="0070C0"/>
                </a:solidFill>
                <a:latin typeface="Broadway" panose="04040905080B02020502" pitchFamily="82" charset="0"/>
              </a:endParaRPr>
            </a:p>
          </p:txBody>
        </p:sp>
        <p:sp>
          <p:nvSpPr>
            <p:cNvPr id="8" name="TextBox 7"/>
            <p:cNvSpPr txBox="1"/>
            <p:nvPr/>
          </p:nvSpPr>
          <p:spPr>
            <a:xfrm>
              <a:off x="3380483" y="766144"/>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ADD EXPENSE </a:t>
              </a:r>
              <a:endParaRPr lang="en-IN" sz="1800" dirty="0">
                <a:solidFill>
                  <a:srgbClr val="0070C0"/>
                </a:solidFill>
                <a:latin typeface="Broadway" panose="04040905080B02020502" pitchFamily="82" charset="0"/>
              </a:endParaRPr>
            </a:p>
            <a:p>
              <a:r>
                <a:rPr lang="en-IN" sz="1800" dirty="0">
                  <a:solidFill>
                    <a:srgbClr val="0070C0"/>
                  </a:solidFill>
                  <a:latin typeface="Broadway" panose="04040905080B02020502" pitchFamily="82" charset="0"/>
                </a:rPr>
                <a:t>FUNCTIONALITY</a:t>
              </a:r>
              <a:endParaRPr lang="en-IN" sz="1800" dirty="0">
                <a:solidFill>
                  <a:srgbClr val="0070C0"/>
                </a:solidFill>
                <a:latin typeface="Broadway" panose="04040905080B02020502" pitchFamily="82" charset="0"/>
              </a:endParaRPr>
            </a:p>
          </p:txBody>
        </p:sp>
        <p:sp>
          <p:nvSpPr>
            <p:cNvPr id="10" name="TextBox 9"/>
            <p:cNvSpPr txBox="1"/>
            <p:nvPr/>
          </p:nvSpPr>
          <p:spPr>
            <a:xfrm>
              <a:off x="5606715" y="830046"/>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DISPLAY EXPENSES </a:t>
              </a:r>
              <a:endParaRPr lang="en-IN" sz="1800" dirty="0">
                <a:solidFill>
                  <a:srgbClr val="0070C0"/>
                </a:solidFill>
                <a:latin typeface="Broadway" panose="04040905080B02020502" pitchFamily="82" charset="0"/>
              </a:endParaRPr>
            </a:p>
            <a:p>
              <a:r>
                <a:rPr lang="en-IN" sz="1800" dirty="0">
                  <a:solidFill>
                    <a:srgbClr val="0070C0"/>
                  </a:solidFill>
                  <a:latin typeface="Broadway" panose="04040905080B02020502" pitchFamily="82" charset="0"/>
                </a:rPr>
                <a:t>FUNCTIONALITY</a:t>
              </a:r>
              <a:endParaRPr lang="en-IN" sz="1800" dirty="0">
                <a:solidFill>
                  <a:srgbClr val="0070C0"/>
                </a:solidFill>
                <a:latin typeface="Broadway" panose="04040905080B02020502" pitchFamily="82" charset="0"/>
              </a:endParaRPr>
            </a:p>
          </p:txBody>
        </p:sp>
        <p:sp>
          <p:nvSpPr>
            <p:cNvPr id="12" name="TextBox 11"/>
            <p:cNvSpPr txBox="1"/>
            <p:nvPr/>
          </p:nvSpPr>
          <p:spPr>
            <a:xfrm>
              <a:off x="8086651" y="983101"/>
              <a:ext cx="6424862" cy="369332"/>
            </a:xfrm>
            <a:prstGeom prst="rect">
              <a:avLst/>
            </a:prstGeom>
            <a:noFill/>
          </p:spPr>
          <p:txBody>
            <a:bodyPr wrap="square">
              <a:spAutoFit/>
            </a:bodyPr>
            <a:lstStyle/>
            <a:p>
              <a:r>
                <a:rPr lang="en-IN" sz="1800" dirty="0">
                  <a:solidFill>
                    <a:srgbClr val="0070C0"/>
                  </a:solidFill>
                  <a:latin typeface="Broadway" panose="04040905080B02020502" pitchFamily="82" charset="0"/>
                </a:rPr>
                <a:t>VISUALISATION</a:t>
              </a:r>
              <a:endParaRPr lang="en-IN" sz="1800" dirty="0">
                <a:solidFill>
                  <a:srgbClr val="0070C0"/>
                </a:solidFill>
                <a:latin typeface="Broadway" panose="04040905080B02020502" pitchFamily="82" charset="0"/>
              </a:endParaRPr>
            </a:p>
          </p:txBody>
        </p:sp>
      </p:grpSp>
      <p:sp>
        <p:nvSpPr>
          <p:cNvPr id="14" name="TextBox 13"/>
          <p:cNvSpPr txBox="1"/>
          <p:nvPr/>
        </p:nvSpPr>
        <p:spPr>
          <a:xfrm>
            <a:off x="9998781" y="1639541"/>
            <a:ext cx="7459316" cy="369332"/>
          </a:xfrm>
          <a:prstGeom prst="rect">
            <a:avLst/>
          </a:prstGeom>
          <a:noFill/>
        </p:spPr>
        <p:txBody>
          <a:bodyPr wrap="square">
            <a:spAutoFit/>
          </a:bodyPr>
          <a:lstStyle/>
          <a:p>
            <a:r>
              <a:rPr lang="en-IN" sz="1800" dirty="0">
                <a:solidFill>
                  <a:srgbClr val="0070C0"/>
                </a:solidFill>
                <a:latin typeface="Broadway" panose="04040905080B02020502" pitchFamily="82" charset="0"/>
              </a:rPr>
              <a:t>CONCLUSION </a:t>
            </a:r>
            <a:endParaRPr lang="en-IN" sz="1800" dirty="0">
              <a:solidFill>
                <a:srgbClr val="0070C0"/>
              </a:solidFill>
              <a:latin typeface="Broadway" panose="04040905080B02020502" pitchFamily="82" charset="0"/>
            </a:endParaRPr>
          </a:p>
        </p:txBody>
      </p:sp>
      <p:sp>
        <p:nvSpPr>
          <p:cNvPr id="24" name="TextBox 23"/>
          <p:cNvSpPr txBox="1"/>
          <p:nvPr/>
        </p:nvSpPr>
        <p:spPr>
          <a:xfrm>
            <a:off x="313198" y="7012681"/>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p:cNvSpPr txBox="1"/>
          <p:nvPr/>
        </p:nvSpPr>
        <p:spPr>
          <a:xfrm>
            <a:off x="91049" y="2872227"/>
            <a:ext cx="7135825" cy="3788858"/>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2085486" y="5804454"/>
            <a:ext cx="5059017" cy="3622344"/>
            <a:chOff x="7460066" y="2704903"/>
            <a:chExt cx="6258786" cy="4843398"/>
          </a:xfrm>
        </p:grpSpPr>
        <p:sp>
          <p:nvSpPr>
            <p:cNvPr id="21" name="Oval 20"/>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7460066" y="4671391"/>
              <a:ext cx="6258786" cy="102881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grpSp>
        <p:nvGrpSpPr>
          <p:cNvPr id="5" name="Group 4"/>
          <p:cNvGrpSpPr/>
          <p:nvPr/>
        </p:nvGrpSpPr>
        <p:grpSpPr>
          <a:xfrm>
            <a:off x="12020752" y="5758887"/>
            <a:ext cx="17768510" cy="3990706"/>
            <a:chOff x="-2667" y="378343"/>
            <a:chExt cx="6097604" cy="1470990"/>
          </a:xfrm>
        </p:grpSpPr>
        <p:sp>
          <p:nvSpPr>
            <p:cNvPr id="15" name="Oval 14"/>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2667" y="838945"/>
              <a:ext cx="6097604" cy="428252"/>
            </a:xfrm>
            <a:prstGeom prst="rect">
              <a:avLst/>
            </a:prstGeom>
            <a:noFill/>
          </p:spPr>
          <p:txBody>
            <a:bodyPr wrap="square">
              <a:spAutoFit/>
            </a:bodyPr>
            <a:lstStyle/>
            <a:p>
              <a:r>
                <a:rPr lang="en-IN" sz="4000" dirty="0">
                  <a:solidFill>
                    <a:srgbClr val="0070C0"/>
                  </a:solidFill>
                  <a:latin typeface="Broadway" panose="04040905080B02020502" pitchFamily="82" charset="0"/>
                </a:rPr>
                <a:t>PROBLEM  </a:t>
              </a:r>
              <a:endParaRPr lang="en-IN" sz="4000" dirty="0">
                <a:solidFill>
                  <a:srgbClr val="0070C0"/>
                </a:solidFill>
                <a:latin typeface="Broadway" panose="04040905080B02020502" pitchFamily="82" charset="0"/>
              </a:endParaRPr>
            </a:p>
            <a:p>
              <a:r>
                <a:rPr lang="en-IN" sz="4000" dirty="0">
                  <a:solidFill>
                    <a:srgbClr val="0070C0"/>
                  </a:solidFill>
                  <a:latin typeface="Broadway" panose="04040905080B02020502" pitchFamily="82" charset="0"/>
                </a:rPr>
                <a:t>STATEMENT</a:t>
              </a:r>
              <a:endParaRPr lang="en-IN" sz="4000" dirty="0">
                <a:solidFill>
                  <a:srgbClr val="0070C0"/>
                </a:solidFill>
                <a:latin typeface="Broadway" panose="04040905080B02020502" pitchFamily="82" charset="0"/>
              </a:endParaRPr>
            </a:p>
          </p:txBody>
        </p:sp>
      </p:grpSp>
      <p:sp>
        <p:nvSpPr>
          <p:cNvPr id="20" name="Oval 19"/>
          <p:cNvSpPr/>
          <p:nvPr/>
        </p:nvSpPr>
        <p:spPr>
          <a:xfrm>
            <a:off x="10330318" y="1064143"/>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p:cNvSpPr/>
          <p:nvPr/>
        </p:nvSpPr>
        <p:spPr>
          <a:xfrm>
            <a:off x="8281484" y="1054834"/>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p:cNvSpPr/>
          <p:nvPr/>
        </p:nvSpPr>
        <p:spPr>
          <a:xfrm>
            <a:off x="5908494" y="815010"/>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p:nvSpPr>
        <p:spPr>
          <a:xfrm>
            <a:off x="3597404" y="924341"/>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p:cNvGrpSpPr/>
          <p:nvPr/>
        </p:nvGrpSpPr>
        <p:grpSpPr>
          <a:xfrm>
            <a:off x="7939220" y="2912185"/>
            <a:ext cx="19115666" cy="4605990"/>
            <a:chOff x="1768812" y="360534"/>
            <a:chExt cx="6097604" cy="1470991"/>
          </a:xfrm>
        </p:grpSpPr>
        <p:sp>
          <p:nvSpPr>
            <p:cNvPr id="16" name="Oval 15"/>
            <p:cNvSpPr/>
            <p:nvPr/>
          </p:nvSpPr>
          <p:spPr>
            <a:xfrm>
              <a:off x="1919164" y="360534"/>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1768812" y="847010"/>
              <a:ext cx="6097604" cy="422660"/>
            </a:xfrm>
            <a:prstGeom prst="rect">
              <a:avLst/>
            </a:prstGeom>
            <a:noFill/>
          </p:spPr>
          <p:txBody>
            <a:bodyPr wrap="square">
              <a:spAutoFit/>
            </a:bodyPr>
            <a:lstStyle/>
            <a:p>
              <a:r>
                <a:rPr lang="en-IN" sz="4000" dirty="0">
                  <a:solidFill>
                    <a:srgbClr val="0070C0"/>
                  </a:solidFill>
                  <a:latin typeface="Broadway" panose="04040905080B02020502" pitchFamily="82" charset="0"/>
                </a:rPr>
                <a:t>PROGRAM </a:t>
              </a:r>
              <a:endParaRPr lang="en-IN" sz="4000" dirty="0">
                <a:solidFill>
                  <a:srgbClr val="0070C0"/>
                </a:solidFill>
                <a:latin typeface="Broadway" panose="04040905080B02020502" pitchFamily="82" charset="0"/>
              </a:endParaRPr>
            </a:p>
            <a:p>
              <a:r>
                <a:rPr lang="en-IN" sz="4000" dirty="0">
                  <a:solidFill>
                    <a:srgbClr val="0070C0"/>
                  </a:solidFill>
                  <a:latin typeface="Broadway" panose="04040905080B02020502" pitchFamily="82" charset="0"/>
                </a:rPr>
                <a:t>FEATURES</a:t>
              </a:r>
              <a:endParaRPr lang="en-IN" sz="4000" dirty="0">
                <a:solidFill>
                  <a:srgbClr val="0070C0"/>
                </a:solidFill>
                <a:latin typeface="Broadway" panose="04040905080B02020502" pitchFamily="82" charset="0"/>
              </a:endParaRPr>
            </a:p>
          </p:txBody>
        </p:sp>
      </p:grpSp>
      <p:sp>
        <p:nvSpPr>
          <p:cNvPr id="8" name="TextBox 7"/>
          <p:cNvSpPr txBox="1"/>
          <p:nvPr/>
        </p:nvSpPr>
        <p:spPr>
          <a:xfrm>
            <a:off x="3263121" y="1451945"/>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ADD EXPENSE </a:t>
            </a:r>
            <a:endParaRPr lang="en-IN" sz="1800" dirty="0">
              <a:solidFill>
                <a:srgbClr val="0070C0"/>
              </a:solidFill>
              <a:latin typeface="Broadway" panose="04040905080B02020502" pitchFamily="82" charset="0"/>
            </a:endParaRPr>
          </a:p>
          <a:p>
            <a:r>
              <a:rPr lang="en-IN" sz="1800" dirty="0">
                <a:solidFill>
                  <a:srgbClr val="0070C0"/>
                </a:solidFill>
                <a:latin typeface="Broadway" panose="04040905080B02020502" pitchFamily="82" charset="0"/>
              </a:rPr>
              <a:t>FUNCTIONALITY</a:t>
            </a:r>
            <a:endParaRPr lang="en-IN" sz="1800" dirty="0">
              <a:solidFill>
                <a:srgbClr val="0070C0"/>
              </a:solidFill>
              <a:latin typeface="Broadway" panose="04040905080B02020502" pitchFamily="82" charset="0"/>
            </a:endParaRPr>
          </a:p>
        </p:txBody>
      </p:sp>
      <p:sp>
        <p:nvSpPr>
          <p:cNvPr id="10" name="TextBox 9"/>
          <p:cNvSpPr txBox="1"/>
          <p:nvPr/>
        </p:nvSpPr>
        <p:spPr>
          <a:xfrm>
            <a:off x="5489353" y="1515847"/>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DISPLAY EXPENSES </a:t>
            </a:r>
            <a:endParaRPr lang="en-IN" sz="1800" dirty="0">
              <a:solidFill>
                <a:srgbClr val="0070C0"/>
              </a:solidFill>
              <a:latin typeface="Broadway" panose="04040905080B02020502" pitchFamily="82" charset="0"/>
            </a:endParaRPr>
          </a:p>
          <a:p>
            <a:r>
              <a:rPr lang="en-IN" sz="1800" dirty="0">
                <a:solidFill>
                  <a:srgbClr val="0070C0"/>
                </a:solidFill>
                <a:latin typeface="Broadway" panose="04040905080B02020502" pitchFamily="82" charset="0"/>
              </a:rPr>
              <a:t>FUNCTIONALITY</a:t>
            </a:r>
            <a:endParaRPr lang="en-IN" sz="1800" dirty="0">
              <a:solidFill>
                <a:srgbClr val="0070C0"/>
              </a:solidFill>
              <a:latin typeface="Broadway" panose="04040905080B02020502" pitchFamily="82" charset="0"/>
            </a:endParaRPr>
          </a:p>
        </p:txBody>
      </p:sp>
      <p:sp>
        <p:nvSpPr>
          <p:cNvPr id="12" name="TextBox 11"/>
          <p:cNvSpPr txBox="1"/>
          <p:nvPr/>
        </p:nvSpPr>
        <p:spPr>
          <a:xfrm>
            <a:off x="7969289" y="1668902"/>
            <a:ext cx="6424862" cy="369332"/>
          </a:xfrm>
          <a:prstGeom prst="rect">
            <a:avLst/>
          </a:prstGeom>
          <a:noFill/>
        </p:spPr>
        <p:txBody>
          <a:bodyPr wrap="square">
            <a:spAutoFit/>
          </a:bodyPr>
          <a:lstStyle/>
          <a:p>
            <a:r>
              <a:rPr lang="en-IN" sz="1800" dirty="0">
                <a:solidFill>
                  <a:srgbClr val="0070C0"/>
                </a:solidFill>
                <a:latin typeface="Broadway" panose="04040905080B02020502" pitchFamily="82" charset="0"/>
              </a:rPr>
              <a:t>VISUALISATION</a:t>
            </a:r>
            <a:endParaRPr lang="en-IN" sz="1800" dirty="0">
              <a:solidFill>
                <a:srgbClr val="0070C0"/>
              </a:solidFill>
              <a:latin typeface="Broadway" panose="04040905080B02020502" pitchFamily="82" charset="0"/>
            </a:endParaRPr>
          </a:p>
        </p:txBody>
      </p:sp>
      <p:sp>
        <p:nvSpPr>
          <p:cNvPr id="14" name="TextBox 13"/>
          <p:cNvSpPr txBox="1"/>
          <p:nvPr/>
        </p:nvSpPr>
        <p:spPr>
          <a:xfrm>
            <a:off x="10037737" y="1664953"/>
            <a:ext cx="7459316" cy="369332"/>
          </a:xfrm>
          <a:prstGeom prst="rect">
            <a:avLst/>
          </a:prstGeom>
          <a:noFill/>
        </p:spPr>
        <p:txBody>
          <a:bodyPr wrap="square">
            <a:spAutoFit/>
          </a:bodyPr>
          <a:lstStyle/>
          <a:p>
            <a:r>
              <a:rPr lang="en-IN" sz="1800" dirty="0">
                <a:solidFill>
                  <a:srgbClr val="0070C0"/>
                </a:solidFill>
                <a:latin typeface="Broadway" panose="04040905080B02020502" pitchFamily="82" charset="0"/>
              </a:rPr>
              <a:t>CONCLUSION </a:t>
            </a:r>
            <a:endParaRPr lang="en-IN" sz="1800" dirty="0">
              <a:solidFill>
                <a:srgbClr val="0070C0"/>
              </a:solidFill>
              <a:latin typeface="Broadway" panose="04040905080B02020502" pitchFamily="82" charset="0"/>
            </a:endParaRPr>
          </a:p>
        </p:txBody>
      </p:sp>
      <p:sp>
        <p:nvSpPr>
          <p:cNvPr id="24" name="TextBox 23"/>
          <p:cNvSpPr txBox="1"/>
          <p:nvPr/>
        </p:nvSpPr>
        <p:spPr>
          <a:xfrm>
            <a:off x="195836" y="7698482"/>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p:cNvSpPr txBox="1"/>
          <p:nvPr/>
        </p:nvSpPr>
        <p:spPr>
          <a:xfrm>
            <a:off x="260570" y="7647415"/>
            <a:ext cx="7135825" cy="4204356"/>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 which is impossible in the rigorous methods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13" name="TextBox 12"/>
          <p:cNvSpPr txBox="1"/>
          <p:nvPr/>
        </p:nvSpPr>
        <p:spPr>
          <a:xfrm>
            <a:off x="188027" y="2763078"/>
            <a:ext cx="7860663" cy="3975960"/>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sz="1700" b="1" i="0" dirty="0">
                <a:solidFill>
                  <a:schemeClr val="tx2">
                    <a:lumMod val="60000"/>
                    <a:lumOff val="40000"/>
                  </a:schemeClr>
                </a:solidFill>
                <a:effectLst/>
                <a:latin typeface="Calibri" panose="020F0502020204030204" pitchFamily="34" charset="0"/>
                <a:cs typeface="Calibri" panose="020F0502020204030204" pitchFamily="34" charset="0"/>
              </a:rPr>
              <a:t>Expense Logging: Users can log their daily expenses by specifying the expense category and amount. The application will store this information securely for future reference.</a:t>
            </a:r>
            <a:endParaRPr lang="en-US" sz="1700" b="1" i="0" dirty="0">
              <a:solidFill>
                <a:schemeClr val="tx2">
                  <a:lumMod val="60000"/>
                  <a:lumOff val="40000"/>
                </a:schemeClr>
              </a:solidFill>
              <a:effectLst/>
              <a:latin typeface="Calibri" panose="020F0502020204030204" pitchFamily="34" charset="0"/>
              <a:cs typeface="Calibri" panose="020F0502020204030204" pitchFamily="34" charset="0"/>
            </a:endParaRPr>
          </a:p>
          <a:p>
            <a:pPr algn="just">
              <a:lnSpc>
                <a:spcPct val="150000"/>
              </a:lnSpc>
              <a:buFont typeface="+mj-lt"/>
              <a:buAutoNum type="arabicPeriod"/>
            </a:pPr>
            <a:r>
              <a:rPr lang="en-US" sz="1700" b="1" i="0" dirty="0">
                <a:solidFill>
                  <a:schemeClr val="tx2">
                    <a:lumMod val="60000"/>
                    <a:lumOff val="40000"/>
                  </a:schemeClr>
                </a:solidFill>
                <a:effectLst/>
                <a:latin typeface="Calibri" panose="020F0502020204030204" pitchFamily="34" charset="0"/>
                <a:cs typeface="Calibri" panose="020F0502020204030204" pitchFamily="34" charset="0"/>
              </a:rPr>
              <a:t>Expense Categorization: Expenses will be categorized into different predefined categories such as groceries, utilities, transportation, entertainment, etc.</a:t>
            </a:r>
            <a:endParaRPr lang="en-US" sz="1700" b="1" i="0" dirty="0">
              <a:solidFill>
                <a:schemeClr val="tx2">
                  <a:lumMod val="60000"/>
                  <a:lumOff val="40000"/>
                </a:schemeClr>
              </a:solidFill>
              <a:effectLst/>
              <a:latin typeface="Calibri" panose="020F0502020204030204" pitchFamily="34" charset="0"/>
              <a:cs typeface="Calibri" panose="020F0502020204030204" pitchFamily="34" charset="0"/>
            </a:endParaRPr>
          </a:p>
          <a:p>
            <a:pPr algn="just">
              <a:lnSpc>
                <a:spcPct val="150000"/>
              </a:lnSpc>
              <a:buFont typeface="+mj-lt"/>
              <a:buAutoNum type="arabicPeriod"/>
            </a:pPr>
            <a:r>
              <a:rPr lang="en-US" sz="1700" b="1" i="0" dirty="0">
                <a:solidFill>
                  <a:schemeClr val="tx2">
                    <a:lumMod val="60000"/>
                    <a:lumOff val="40000"/>
                  </a:schemeClr>
                </a:solidFill>
                <a:effectLst/>
                <a:latin typeface="Calibri" panose="020F0502020204030204" pitchFamily="34" charset="0"/>
                <a:cs typeface="Calibri" panose="020F0502020204030204" pitchFamily="34" charset="0"/>
              </a:rPr>
              <a:t>Expense Visualization: The application will generate visual representations of users expenditure patterns using charts or graphs. </a:t>
            </a:r>
            <a:endParaRPr lang="en-US" sz="1700" b="1" i="0" dirty="0">
              <a:solidFill>
                <a:schemeClr val="tx2">
                  <a:lumMod val="60000"/>
                  <a:lumOff val="40000"/>
                </a:schemeClr>
              </a:solidFill>
              <a:effectLst/>
              <a:latin typeface="Calibri" panose="020F0502020204030204" pitchFamily="34" charset="0"/>
              <a:cs typeface="Calibri" panose="020F0502020204030204" pitchFamily="34" charset="0"/>
            </a:endParaRPr>
          </a:p>
          <a:p>
            <a:pPr algn="just">
              <a:lnSpc>
                <a:spcPct val="150000"/>
              </a:lnSpc>
              <a:buFont typeface="+mj-lt"/>
              <a:buAutoNum type="arabicPeriod"/>
            </a:pPr>
            <a:r>
              <a:rPr lang="en-US" sz="1700" b="1" i="0" dirty="0">
                <a:solidFill>
                  <a:schemeClr val="tx2">
                    <a:lumMod val="60000"/>
                    <a:lumOff val="40000"/>
                  </a:schemeClr>
                </a:solidFill>
                <a:effectLst/>
                <a:latin typeface="Calibri" panose="020F0502020204030204" pitchFamily="34" charset="0"/>
                <a:cs typeface="Calibri" panose="020F0502020204030204" pitchFamily="34" charset="0"/>
              </a:rPr>
              <a:t>Data Analysis: The application will offer basic data analysis features such as calculating total expenses, average spending per category, and identifying trends over time.</a:t>
            </a:r>
            <a:endParaRPr lang="en-US" sz="1700" b="1" i="0" dirty="0">
              <a:solidFill>
                <a:schemeClr val="tx2">
                  <a:lumMod val="60000"/>
                  <a:lumOff val="40000"/>
                </a:schemeClr>
              </a:solidFill>
              <a:effectLst/>
              <a:latin typeface="Calibri" panose="020F0502020204030204" pitchFamily="34" charset="0"/>
              <a:cs typeface="Calibri" panose="020F0502020204030204" pitchFamily="34" charset="0"/>
            </a:endParaRPr>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90728" y="-51480"/>
            <a:ext cx="1409700" cy="96097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2083578" y="5734879"/>
            <a:ext cx="5059017" cy="3622344"/>
            <a:chOff x="7460066" y="2704903"/>
            <a:chExt cx="6258786" cy="4843398"/>
          </a:xfrm>
        </p:grpSpPr>
        <p:sp>
          <p:nvSpPr>
            <p:cNvPr id="21" name="Oval 20"/>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7460066" y="4671391"/>
              <a:ext cx="6258786" cy="102881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grpSp>
        <p:nvGrpSpPr>
          <p:cNvPr id="5" name="Group 4"/>
          <p:cNvGrpSpPr/>
          <p:nvPr/>
        </p:nvGrpSpPr>
        <p:grpSpPr>
          <a:xfrm>
            <a:off x="12018844" y="5689312"/>
            <a:ext cx="17768510" cy="3990706"/>
            <a:chOff x="-2667" y="378343"/>
            <a:chExt cx="6097604" cy="1470990"/>
          </a:xfrm>
        </p:grpSpPr>
        <p:sp>
          <p:nvSpPr>
            <p:cNvPr id="15" name="Oval 14"/>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2667" y="838945"/>
              <a:ext cx="6097604" cy="428252"/>
            </a:xfrm>
            <a:prstGeom prst="rect">
              <a:avLst/>
            </a:prstGeom>
            <a:noFill/>
          </p:spPr>
          <p:txBody>
            <a:bodyPr wrap="square">
              <a:spAutoFit/>
            </a:bodyPr>
            <a:lstStyle/>
            <a:p>
              <a:r>
                <a:rPr lang="en-IN" sz="4000" dirty="0">
                  <a:solidFill>
                    <a:srgbClr val="0070C0"/>
                  </a:solidFill>
                  <a:latin typeface="Broadway" panose="04040905080B02020502" pitchFamily="82" charset="0"/>
                </a:rPr>
                <a:t>PROBLEM  </a:t>
              </a:r>
              <a:endParaRPr lang="en-IN" sz="4000" dirty="0">
                <a:solidFill>
                  <a:srgbClr val="0070C0"/>
                </a:solidFill>
                <a:latin typeface="Broadway" panose="04040905080B02020502" pitchFamily="82" charset="0"/>
              </a:endParaRPr>
            </a:p>
            <a:p>
              <a:r>
                <a:rPr lang="en-IN" sz="4000" dirty="0">
                  <a:solidFill>
                    <a:srgbClr val="0070C0"/>
                  </a:solidFill>
                  <a:latin typeface="Broadway" panose="04040905080B02020502" pitchFamily="82" charset="0"/>
                </a:rPr>
                <a:t>STATEMENT</a:t>
              </a:r>
              <a:endParaRPr lang="en-IN" sz="4000" dirty="0">
                <a:solidFill>
                  <a:srgbClr val="0070C0"/>
                </a:solidFill>
                <a:latin typeface="Broadway" panose="04040905080B02020502" pitchFamily="82" charset="0"/>
              </a:endParaRPr>
            </a:p>
          </p:txBody>
        </p:sp>
      </p:grpSp>
      <p:sp>
        <p:nvSpPr>
          <p:cNvPr id="20" name="Oval 19"/>
          <p:cNvSpPr/>
          <p:nvPr/>
        </p:nvSpPr>
        <p:spPr>
          <a:xfrm>
            <a:off x="10328410" y="994568"/>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p:cNvSpPr/>
          <p:nvPr/>
        </p:nvSpPr>
        <p:spPr>
          <a:xfrm>
            <a:off x="8279576" y="985259"/>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p:cNvSpPr/>
          <p:nvPr/>
        </p:nvSpPr>
        <p:spPr>
          <a:xfrm>
            <a:off x="5906586" y="745435"/>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p:nvSpPr>
        <p:spPr>
          <a:xfrm>
            <a:off x="3595496" y="854766"/>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p:cNvGrpSpPr/>
          <p:nvPr/>
        </p:nvGrpSpPr>
        <p:grpSpPr>
          <a:xfrm>
            <a:off x="8046782" y="2875627"/>
            <a:ext cx="19115666" cy="4605990"/>
            <a:chOff x="1768812" y="378342"/>
            <a:chExt cx="6097604" cy="1470991"/>
          </a:xfrm>
        </p:grpSpPr>
        <p:sp>
          <p:nvSpPr>
            <p:cNvPr id="16" name="Oval 15"/>
            <p:cNvSpPr/>
            <p:nvPr/>
          </p:nvSpPr>
          <p:spPr>
            <a:xfrm>
              <a:off x="1919350" y="378342"/>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1768812" y="868689"/>
              <a:ext cx="6097604" cy="422660"/>
            </a:xfrm>
            <a:prstGeom prst="rect">
              <a:avLst/>
            </a:prstGeom>
            <a:noFill/>
          </p:spPr>
          <p:txBody>
            <a:bodyPr wrap="square">
              <a:spAutoFit/>
            </a:bodyPr>
            <a:lstStyle/>
            <a:p>
              <a:r>
                <a:rPr lang="en-IN" sz="4000" dirty="0">
                  <a:solidFill>
                    <a:srgbClr val="0070C0"/>
                  </a:solidFill>
                  <a:latin typeface="Broadway" panose="04040905080B02020502" pitchFamily="82" charset="0"/>
                </a:rPr>
                <a:t>PROGRAM </a:t>
              </a:r>
              <a:endParaRPr lang="en-IN" sz="4000" dirty="0">
                <a:solidFill>
                  <a:srgbClr val="0070C0"/>
                </a:solidFill>
                <a:latin typeface="Broadway" panose="04040905080B02020502" pitchFamily="82" charset="0"/>
              </a:endParaRPr>
            </a:p>
            <a:p>
              <a:r>
                <a:rPr lang="en-IN" sz="4000" dirty="0">
                  <a:solidFill>
                    <a:srgbClr val="0070C0"/>
                  </a:solidFill>
                  <a:latin typeface="Broadway" panose="04040905080B02020502" pitchFamily="82" charset="0"/>
                </a:rPr>
                <a:t>FEATURES</a:t>
              </a:r>
              <a:endParaRPr lang="en-IN" sz="4000" dirty="0">
                <a:solidFill>
                  <a:srgbClr val="0070C0"/>
                </a:solidFill>
                <a:latin typeface="Broadway" panose="04040905080B02020502" pitchFamily="82" charset="0"/>
              </a:endParaRPr>
            </a:p>
          </p:txBody>
        </p:sp>
      </p:grpSp>
      <p:sp>
        <p:nvSpPr>
          <p:cNvPr id="8" name="TextBox 7"/>
          <p:cNvSpPr txBox="1"/>
          <p:nvPr/>
        </p:nvSpPr>
        <p:spPr>
          <a:xfrm>
            <a:off x="3261213" y="1382370"/>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ADD EXPENSE </a:t>
            </a:r>
            <a:endParaRPr lang="en-IN" sz="1800" dirty="0">
              <a:solidFill>
                <a:srgbClr val="0070C0"/>
              </a:solidFill>
              <a:latin typeface="Broadway" panose="04040905080B02020502" pitchFamily="82" charset="0"/>
            </a:endParaRPr>
          </a:p>
          <a:p>
            <a:r>
              <a:rPr lang="en-IN" sz="1800" dirty="0">
                <a:solidFill>
                  <a:srgbClr val="0070C0"/>
                </a:solidFill>
                <a:latin typeface="Broadway" panose="04040905080B02020502" pitchFamily="82" charset="0"/>
              </a:rPr>
              <a:t>FUNCTIONALITY</a:t>
            </a:r>
            <a:endParaRPr lang="en-IN" sz="1800" dirty="0">
              <a:solidFill>
                <a:srgbClr val="0070C0"/>
              </a:solidFill>
              <a:latin typeface="Broadway" panose="04040905080B02020502" pitchFamily="82" charset="0"/>
            </a:endParaRPr>
          </a:p>
        </p:txBody>
      </p:sp>
      <p:sp>
        <p:nvSpPr>
          <p:cNvPr id="10" name="TextBox 9"/>
          <p:cNvSpPr txBox="1"/>
          <p:nvPr/>
        </p:nvSpPr>
        <p:spPr>
          <a:xfrm>
            <a:off x="5487445" y="1446272"/>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DISPLAY EXPENSES </a:t>
            </a:r>
            <a:endParaRPr lang="en-IN" sz="1800" dirty="0">
              <a:solidFill>
                <a:srgbClr val="0070C0"/>
              </a:solidFill>
              <a:latin typeface="Broadway" panose="04040905080B02020502" pitchFamily="82" charset="0"/>
            </a:endParaRPr>
          </a:p>
          <a:p>
            <a:r>
              <a:rPr lang="en-IN" sz="1800" dirty="0">
                <a:solidFill>
                  <a:srgbClr val="0070C0"/>
                </a:solidFill>
                <a:latin typeface="Broadway" panose="04040905080B02020502" pitchFamily="82" charset="0"/>
              </a:rPr>
              <a:t>FUNCTIONALITY</a:t>
            </a:r>
            <a:endParaRPr lang="en-IN" sz="1800" dirty="0">
              <a:solidFill>
                <a:srgbClr val="0070C0"/>
              </a:solidFill>
              <a:latin typeface="Broadway" panose="04040905080B02020502" pitchFamily="82" charset="0"/>
            </a:endParaRPr>
          </a:p>
        </p:txBody>
      </p:sp>
      <p:sp>
        <p:nvSpPr>
          <p:cNvPr id="12" name="TextBox 11"/>
          <p:cNvSpPr txBox="1"/>
          <p:nvPr/>
        </p:nvSpPr>
        <p:spPr>
          <a:xfrm>
            <a:off x="7967381" y="1599327"/>
            <a:ext cx="6424862" cy="369332"/>
          </a:xfrm>
          <a:prstGeom prst="rect">
            <a:avLst/>
          </a:prstGeom>
          <a:noFill/>
        </p:spPr>
        <p:txBody>
          <a:bodyPr wrap="square">
            <a:spAutoFit/>
          </a:bodyPr>
          <a:lstStyle/>
          <a:p>
            <a:r>
              <a:rPr lang="en-IN" sz="1800" dirty="0">
                <a:solidFill>
                  <a:srgbClr val="0070C0"/>
                </a:solidFill>
                <a:latin typeface="Broadway" panose="04040905080B02020502" pitchFamily="82" charset="0"/>
              </a:rPr>
              <a:t>VISUALISATION</a:t>
            </a:r>
            <a:endParaRPr lang="en-IN" sz="1800" dirty="0">
              <a:solidFill>
                <a:srgbClr val="0070C0"/>
              </a:solidFill>
              <a:latin typeface="Broadway" panose="04040905080B02020502" pitchFamily="82" charset="0"/>
            </a:endParaRPr>
          </a:p>
        </p:txBody>
      </p:sp>
      <p:sp>
        <p:nvSpPr>
          <p:cNvPr id="14" name="TextBox 13"/>
          <p:cNvSpPr txBox="1"/>
          <p:nvPr/>
        </p:nvSpPr>
        <p:spPr>
          <a:xfrm>
            <a:off x="10035829" y="1595378"/>
            <a:ext cx="7459316" cy="369332"/>
          </a:xfrm>
          <a:prstGeom prst="rect">
            <a:avLst/>
          </a:prstGeom>
          <a:noFill/>
        </p:spPr>
        <p:txBody>
          <a:bodyPr wrap="square">
            <a:spAutoFit/>
          </a:bodyPr>
          <a:lstStyle/>
          <a:p>
            <a:r>
              <a:rPr lang="en-IN" sz="1800" dirty="0">
                <a:solidFill>
                  <a:srgbClr val="0070C0"/>
                </a:solidFill>
                <a:latin typeface="Broadway" panose="04040905080B02020502" pitchFamily="82" charset="0"/>
              </a:rPr>
              <a:t>CONCLUSION </a:t>
            </a:r>
            <a:endParaRPr lang="en-IN" sz="1800" dirty="0">
              <a:solidFill>
                <a:srgbClr val="0070C0"/>
              </a:solidFill>
              <a:latin typeface="Broadway" panose="04040905080B02020502" pitchFamily="82" charset="0"/>
            </a:endParaRPr>
          </a:p>
        </p:txBody>
      </p:sp>
      <p:sp>
        <p:nvSpPr>
          <p:cNvPr id="24" name="TextBox 23"/>
          <p:cNvSpPr txBox="1"/>
          <p:nvPr/>
        </p:nvSpPr>
        <p:spPr>
          <a:xfrm>
            <a:off x="193928" y="7628907"/>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p:cNvSpPr txBox="1"/>
          <p:nvPr/>
        </p:nvSpPr>
        <p:spPr>
          <a:xfrm>
            <a:off x="258662" y="7577840"/>
            <a:ext cx="7135825" cy="4204356"/>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 which is impossible in the rigorous methods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13" name="TextBox 12"/>
          <p:cNvSpPr txBox="1"/>
          <p:nvPr/>
        </p:nvSpPr>
        <p:spPr>
          <a:xfrm>
            <a:off x="106718" y="2846559"/>
            <a:ext cx="7860663" cy="3788858"/>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Logging: Users can log their daily expenses by specifying the expense category and amount. The application will store this information securely for future reference.</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Categorization: Expenses will be categorized into different predefined categories such as groceries, utilities, transportation, entertainment, etc.</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Visualization: The application will generate visual representations of users' expenditure patterns using charts or graphs. </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Data Analysis: The application will offer basic data analysis features such as calculating total expenses, average spending per category</a:t>
            </a:r>
            <a:r>
              <a:rPr lang="en-US" b="1" dirty="0">
                <a:solidFill>
                  <a:schemeClr val="tx2">
                    <a:lumMod val="60000"/>
                    <a:lumOff val="40000"/>
                  </a:schemeClr>
                </a:solidFill>
                <a:latin typeface="Calibri" panose="020F0502020204030204" pitchFamily="34" charset="0"/>
                <a:cs typeface="Calibri" panose="020F0502020204030204" pitchFamily="34" charset="0"/>
              </a:rPr>
              <a:t>.</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514230" y="-7664"/>
            <a:ext cx="1409700" cy="96097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2103456" y="5615610"/>
            <a:ext cx="5059017" cy="3622344"/>
            <a:chOff x="7460066" y="2704903"/>
            <a:chExt cx="6258786" cy="4843398"/>
          </a:xfrm>
        </p:grpSpPr>
        <p:sp>
          <p:nvSpPr>
            <p:cNvPr id="21" name="Oval 20"/>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7460066" y="4671391"/>
              <a:ext cx="6258786" cy="102881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grpSp>
        <p:nvGrpSpPr>
          <p:cNvPr id="5" name="Group 4"/>
          <p:cNvGrpSpPr/>
          <p:nvPr/>
        </p:nvGrpSpPr>
        <p:grpSpPr>
          <a:xfrm>
            <a:off x="12038722" y="5570043"/>
            <a:ext cx="17768510" cy="3990706"/>
            <a:chOff x="-2667" y="378343"/>
            <a:chExt cx="6097604" cy="1470990"/>
          </a:xfrm>
        </p:grpSpPr>
        <p:sp>
          <p:nvSpPr>
            <p:cNvPr id="15" name="Oval 14"/>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2667" y="838945"/>
              <a:ext cx="6097604" cy="428252"/>
            </a:xfrm>
            <a:prstGeom prst="rect">
              <a:avLst/>
            </a:prstGeom>
            <a:noFill/>
          </p:spPr>
          <p:txBody>
            <a:bodyPr wrap="square">
              <a:spAutoFit/>
            </a:bodyPr>
            <a:lstStyle/>
            <a:p>
              <a:r>
                <a:rPr lang="en-IN" sz="4000" dirty="0">
                  <a:solidFill>
                    <a:srgbClr val="0070C0"/>
                  </a:solidFill>
                  <a:latin typeface="Broadway" panose="04040905080B02020502" pitchFamily="82" charset="0"/>
                </a:rPr>
                <a:t>PROBLEM  </a:t>
              </a:r>
              <a:endParaRPr lang="en-IN" sz="4000" dirty="0">
                <a:solidFill>
                  <a:srgbClr val="0070C0"/>
                </a:solidFill>
                <a:latin typeface="Broadway" panose="04040905080B02020502" pitchFamily="82" charset="0"/>
              </a:endParaRPr>
            </a:p>
            <a:p>
              <a:r>
                <a:rPr lang="en-IN" sz="4000" dirty="0">
                  <a:solidFill>
                    <a:srgbClr val="0070C0"/>
                  </a:solidFill>
                  <a:latin typeface="Broadway" panose="04040905080B02020502" pitchFamily="82" charset="0"/>
                </a:rPr>
                <a:t>STATEMENT</a:t>
              </a:r>
              <a:endParaRPr lang="en-IN" sz="4000" dirty="0">
                <a:solidFill>
                  <a:srgbClr val="0070C0"/>
                </a:solidFill>
                <a:latin typeface="Broadway" panose="04040905080B02020502" pitchFamily="82" charset="0"/>
              </a:endParaRPr>
            </a:p>
          </p:txBody>
        </p:sp>
      </p:grpSp>
      <p:sp>
        <p:nvSpPr>
          <p:cNvPr id="20" name="Oval 19"/>
          <p:cNvSpPr/>
          <p:nvPr/>
        </p:nvSpPr>
        <p:spPr>
          <a:xfrm>
            <a:off x="10348288" y="875299"/>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p:cNvSpPr/>
          <p:nvPr/>
        </p:nvSpPr>
        <p:spPr>
          <a:xfrm>
            <a:off x="8299454" y="865990"/>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p:cNvSpPr/>
          <p:nvPr/>
        </p:nvSpPr>
        <p:spPr>
          <a:xfrm>
            <a:off x="5926464" y="626166"/>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p:cNvGrpSpPr/>
          <p:nvPr/>
        </p:nvGrpSpPr>
        <p:grpSpPr>
          <a:xfrm>
            <a:off x="12044102" y="5552779"/>
            <a:ext cx="19115666" cy="4605990"/>
            <a:chOff x="1768812" y="378342"/>
            <a:chExt cx="6097604" cy="1470991"/>
          </a:xfrm>
        </p:grpSpPr>
        <p:sp>
          <p:nvSpPr>
            <p:cNvPr id="16" name="Oval 15"/>
            <p:cNvSpPr/>
            <p:nvPr/>
          </p:nvSpPr>
          <p:spPr>
            <a:xfrm>
              <a:off x="1919350" y="378342"/>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1768812" y="868689"/>
              <a:ext cx="6097604" cy="422660"/>
            </a:xfrm>
            <a:prstGeom prst="rect">
              <a:avLst/>
            </a:prstGeom>
            <a:noFill/>
          </p:spPr>
          <p:txBody>
            <a:bodyPr wrap="square">
              <a:spAutoFit/>
            </a:bodyPr>
            <a:lstStyle/>
            <a:p>
              <a:r>
                <a:rPr lang="en-IN" sz="4000" dirty="0">
                  <a:solidFill>
                    <a:srgbClr val="0070C0"/>
                  </a:solidFill>
                  <a:latin typeface="Broadway" panose="04040905080B02020502" pitchFamily="82" charset="0"/>
                </a:rPr>
                <a:t>PROGRAM </a:t>
              </a:r>
              <a:endParaRPr lang="en-IN" sz="4000" dirty="0">
                <a:solidFill>
                  <a:srgbClr val="0070C0"/>
                </a:solidFill>
                <a:latin typeface="Broadway" panose="04040905080B02020502" pitchFamily="82" charset="0"/>
              </a:endParaRPr>
            </a:p>
            <a:p>
              <a:r>
                <a:rPr lang="en-IN" sz="4000" dirty="0">
                  <a:solidFill>
                    <a:srgbClr val="0070C0"/>
                  </a:solidFill>
                  <a:latin typeface="Broadway" panose="04040905080B02020502" pitchFamily="82" charset="0"/>
                </a:rPr>
                <a:t>FEATURES</a:t>
              </a:r>
              <a:endParaRPr lang="en-IN" sz="4000" dirty="0">
                <a:solidFill>
                  <a:srgbClr val="0070C0"/>
                </a:solidFill>
                <a:latin typeface="Broadway" panose="04040905080B02020502" pitchFamily="82" charset="0"/>
              </a:endParaRPr>
            </a:p>
          </p:txBody>
        </p:sp>
      </p:grpSp>
      <p:grpSp>
        <p:nvGrpSpPr>
          <p:cNvPr id="11" name="Group 10"/>
          <p:cNvGrpSpPr/>
          <p:nvPr/>
        </p:nvGrpSpPr>
        <p:grpSpPr>
          <a:xfrm>
            <a:off x="7969034" y="2719050"/>
            <a:ext cx="14909699" cy="4743484"/>
            <a:chOff x="3380483" y="238540"/>
            <a:chExt cx="6097604" cy="1838738"/>
          </a:xfrm>
        </p:grpSpPr>
        <p:sp>
          <p:nvSpPr>
            <p:cNvPr id="17" name="Oval 16"/>
            <p:cNvSpPr/>
            <p:nvPr/>
          </p:nvSpPr>
          <p:spPr>
            <a:xfrm>
              <a:off x="3714766" y="238540"/>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3380483" y="766144"/>
              <a:ext cx="6097604" cy="393706"/>
            </a:xfrm>
            <a:prstGeom prst="rect">
              <a:avLst/>
            </a:prstGeom>
            <a:noFill/>
          </p:spPr>
          <p:txBody>
            <a:bodyPr wrap="square">
              <a:spAutoFit/>
            </a:bodyPr>
            <a:lstStyle/>
            <a:p>
              <a:r>
                <a:rPr lang="en-IN" sz="3000" dirty="0">
                  <a:solidFill>
                    <a:srgbClr val="0070C0"/>
                  </a:solidFill>
                  <a:latin typeface="Broadway" panose="04040905080B02020502" pitchFamily="82" charset="0"/>
                </a:rPr>
                <a:t>ADD EXPENSE </a:t>
              </a:r>
              <a:endParaRPr lang="en-IN" sz="3000" dirty="0">
                <a:solidFill>
                  <a:srgbClr val="0070C0"/>
                </a:solidFill>
                <a:latin typeface="Broadway" panose="04040905080B02020502" pitchFamily="82" charset="0"/>
              </a:endParaRPr>
            </a:p>
            <a:p>
              <a:r>
                <a:rPr lang="en-IN" sz="3000" dirty="0">
                  <a:solidFill>
                    <a:srgbClr val="0070C0"/>
                  </a:solidFill>
                  <a:latin typeface="Broadway" panose="04040905080B02020502" pitchFamily="82" charset="0"/>
                </a:rPr>
                <a:t>FUNCTIONALITY</a:t>
              </a:r>
              <a:endParaRPr lang="en-IN" sz="3000" dirty="0">
                <a:solidFill>
                  <a:srgbClr val="0070C0"/>
                </a:solidFill>
                <a:latin typeface="Broadway" panose="04040905080B02020502" pitchFamily="82" charset="0"/>
              </a:endParaRPr>
            </a:p>
          </p:txBody>
        </p:sp>
      </p:grpSp>
      <p:sp>
        <p:nvSpPr>
          <p:cNvPr id="10" name="TextBox 9"/>
          <p:cNvSpPr txBox="1"/>
          <p:nvPr/>
        </p:nvSpPr>
        <p:spPr>
          <a:xfrm>
            <a:off x="5507323" y="1327003"/>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DISPLAY EXPENSES </a:t>
            </a:r>
            <a:endParaRPr lang="en-IN" sz="1800" dirty="0">
              <a:solidFill>
                <a:srgbClr val="0070C0"/>
              </a:solidFill>
              <a:latin typeface="Broadway" panose="04040905080B02020502" pitchFamily="82" charset="0"/>
            </a:endParaRPr>
          </a:p>
          <a:p>
            <a:r>
              <a:rPr lang="en-IN" sz="1800" dirty="0">
                <a:solidFill>
                  <a:srgbClr val="0070C0"/>
                </a:solidFill>
                <a:latin typeface="Broadway" panose="04040905080B02020502" pitchFamily="82" charset="0"/>
              </a:rPr>
              <a:t>FUNCTIONALITY</a:t>
            </a:r>
            <a:endParaRPr lang="en-IN" sz="1800" dirty="0">
              <a:solidFill>
                <a:srgbClr val="0070C0"/>
              </a:solidFill>
              <a:latin typeface="Broadway" panose="04040905080B02020502" pitchFamily="82" charset="0"/>
            </a:endParaRPr>
          </a:p>
        </p:txBody>
      </p:sp>
      <p:sp>
        <p:nvSpPr>
          <p:cNvPr id="12" name="TextBox 11"/>
          <p:cNvSpPr txBox="1"/>
          <p:nvPr/>
        </p:nvSpPr>
        <p:spPr>
          <a:xfrm>
            <a:off x="7987259" y="1480058"/>
            <a:ext cx="6424862" cy="369332"/>
          </a:xfrm>
          <a:prstGeom prst="rect">
            <a:avLst/>
          </a:prstGeom>
          <a:noFill/>
        </p:spPr>
        <p:txBody>
          <a:bodyPr wrap="square">
            <a:spAutoFit/>
          </a:bodyPr>
          <a:lstStyle/>
          <a:p>
            <a:r>
              <a:rPr lang="en-IN" sz="1800" dirty="0">
                <a:solidFill>
                  <a:srgbClr val="0070C0"/>
                </a:solidFill>
                <a:latin typeface="Broadway" panose="04040905080B02020502" pitchFamily="82" charset="0"/>
              </a:rPr>
              <a:t>VISUALISATION</a:t>
            </a:r>
            <a:endParaRPr lang="en-IN" sz="1800" dirty="0">
              <a:solidFill>
                <a:srgbClr val="0070C0"/>
              </a:solidFill>
              <a:latin typeface="Broadway" panose="04040905080B02020502" pitchFamily="82" charset="0"/>
            </a:endParaRPr>
          </a:p>
        </p:txBody>
      </p:sp>
      <p:sp>
        <p:nvSpPr>
          <p:cNvPr id="14" name="TextBox 13"/>
          <p:cNvSpPr txBox="1"/>
          <p:nvPr/>
        </p:nvSpPr>
        <p:spPr>
          <a:xfrm>
            <a:off x="10055707" y="1476109"/>
            <a:ext cx="7459316" cy="369332"/>
          </a:xfrm>
          <a:prstGeom prst="rect">
            <a:avLst/>
          </a:prstGeom>
          <a:noFill/>
        </p:spPr>
        <p:txBody>
          <a:bodyPr wrap="square">
            <a:spAutoFit/>
          </a:bodyPr>
          <a:lstStyle/>
          <a:p>
            <a:r>
              <a:rPr lang="en-IN" sz="1800" dirty="0">
                <a:solidFill>
                  <a:srgbClr val="0070C0"/>
                </a:solidFill>
                <a:latin typeface="Broadway" panose="04040905080B02020502" pitchFamily="82" charset="0"/>
              </a:rPr>
              <a:t>CONCLUSION </a:t>
            </a:r>
            <a:endParaRPr lang="en-IN" sz="1800" dirty="0">
              <a:solidFill>
                <a:srgbClr val="0070C0"/>
              </a:solidFill>
              <a:latin typeface="Broadway" panose="04040905080B02020502" pitchFamily="82" charset="0"/>
            </a:endParaRPr>
          </a:p>
        </p:txBody>
      </p:sp>
      <p:sp>
        <p:nvSpPr>
          <p:cNvPr id="24" name="TextBox 23"/>
          <p:cNvSpPr txBox="1"/>
          <p:nvPr/>
        </p:nvSpPr>
        <p:spPr>
          <a:xfrm>
            <a:off x="213806" y="7509638"/>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p:cNvSpPr txBox="1"/>
          <p:nvPr/>
        </p:nvSpPr>
        <p:spPr>
          <a:xfrm>
            <a:off x="278540" y="7458571"/>
            <a:ext cx="7135825" cy="4204356"/>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 which is impossible in the rigorous methods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13" name="TextBox 12"/>
          <p:cNvSpPr txBox="1"/>
          <p:nvPr/>
        </p:nvSpPr>
        <p:spPr>
          <a:xfrm>
            <a:off x="118789" y="2832091"/>
            <a:ext cx="7860663" cy="3788858"/>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Category: Users are prompted to enter the category of the expense. This could include categories such as groceries, utilities, transportation, entertainment, etc. The input can be entered through a text field, dropdown menu, or any other user interface component.</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Amount: Users are prompted to enter the amount spent for the expense. The amount can be entered as a numerical value</a:t>
            </a:r>
            <a:r>
              <a:rPr lang="en-US" b="1" dirty="0">
                <a:solidFill>
                  <a:schemeClr val="tx2">
                    <a:lumMod val="60000"/>
                    <a:lumOff val="40000"/>
                  </a:schemeClr>
                </a:solidFill>
                <a:latin typeface="Calibri" panose="020F0502020204030204" pitchFamily="34" charset="0"/>
                <a:cs typeface="Calibri" panose="020F0502020204030204" pitchFamily="34" charset="0"/>
              </a:rPr>
              <a:t>.</a:t>
            </a:r>
            <a:endParaRPr lang="en-US" b="1" dirty="0">
              <a:solidFill>
                <a:schemeClr val="tx2">
                  <a:lumMod val="60000"/>
                  <a:lumOff val="40000"/>
                </a:schemeClr>
              </a:solidFill>
              <a:latin typeface="Calibri" panose="020F0502020204030204" pitchFamily="34" charset="0"/>
              <a:cs typeface="Calibri" panose="020F0502020204030204" pitchFamily="34" charset="0"/>
            </a:endParaRP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Validate Input: The application validates the user input to ensure it is in the correct format and within acceptable ranges. Checks may include verifying that the expense category is valid and that the amount is a positive numerical value.</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p:txBody>
      </p:sp>
      <p:sp>
        <p:nvSpPr>
          <p:cNvPr id="23" name="TextBox 22"/>
          <p:cNvSpPr txBox="1"/>
          <p:nvPr/>
        </p:nvSpPr>
        <p:spPr>
          <a:xfrm>
            <a:off x="233423" y="7458571"/>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Logging: Users can log their daily expenses by specifying the expense category and amount. The application will store this information securely for future reference.</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Categorization: Expenses will be categorized into different predefined categories such as groceries, utilities, transportation, entertainment, etc.</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Visualization: The application will generate visual representations of users' expenditure patterns using charts or graphs. </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Data Analysis: The application will offer basic data analysis features such as calculating total expenses, average spending per category, and identifying trends over time.</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p:txBody>
      </p:sp>
      <p:pic>
        <p:nvPicPr>
          <p:cNvPr id="22" name="Picture 2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97148" y="-79428"/>
            <a:ext cx="1409700" cy="96097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2202848" y="5118653"/>
            <a:ext cx="5059017" cy="3622344"/>
            <a:chOff x="7460066" y="2704903"/>
            <a:chExt cx="6258786" cy="4843398"/>
          </a:xfrm>
        </p:grpSpPr>
        <p:sp>
          <p:nvSpPr>
            <p:cNvPr id="21" name="Oval 20"/>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7460066" y="4671391"/>
              <a:ext cx="6258786" cy="102881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grpSp>
        <p:nvGrpSpPr>
          <p:cNvPr id="5" name="Group 4"/>
          <p:cNvGrpSpPr/>
          <p:nvPr/>
        </p:nvGrpSpPr>
        <p:grpSpPr>
          <a:xfrm>
            <a:off x="12138114" y="5073086"/>
            <a:ext cx="17768510" cy="3990706"/>
            <a:chOff x="-2667" y="378343"/>
            <a:chExt cx="6097604" cy="1470990"/>
          </a:xfrm>
        </p:grpSpPr>
        <p:sp>
          <p:nvSpPr>
            <p:cNvPr id="15" name="Oval 14"/>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2667" y="838945"/>
              <a:ext cx="6097604" cy="428252"/>
            </a:xfrm>
            <a:prstGeom prst="rect">
              <a:avLst/>
            </a:prstGeom>
            <a:noFill/>
          </p:spPr>
          <p:txBody>
            <a:bodyPr wrap="square">
              <a:spAutoFit/>
            </a:bodyPr>
            <a:lstStyle/>
            <a:p>
              <a:r>
                <a:rPr lang="en-IN" sz="4000" dirty="0">
                  <a:solidFill>
                    <a:srgbClr val="0070C0"/>
                  </a:solidFill>
                  <a:latin typeface="Broadway" panose="04040905080B02020502" pitchFamily="82" charset="0"/>
                </a:rPr>
                <a:t>PROBLEM  </a:t>
              </a:r>
              <a:endParaRPr lang="en-IN" sz="4000" dirty="0">
                <a:solidFill>
                  <a:srgbClr val="0070C0"/>
                </a:solidFill>
                <a:latin typeface="Broadway" panose="04040905080B02020502" pitchFamily="82" charset="0"/>
              </a:endParaRPr>
            </a:p>
            <a:p>
              <a:r>
                <a:rPr lang="en-IN" sz="4000" dirty="0">
                  <a:solidFill>
                    <a:srgbClr val="0070C0"/>
                  </a:solidFill>
                  <a:latin typeface="Broadway" panose="04040905080B02020502" pitchFamily="82" charset="0"/>
                </a:rPr>
                <a:t>STATEMENT</a:t>
              </a:r>
              <a:endParaRPr lang="en-IN" sz="4000" dirty="0">
                <a:solidFill>
                  <a:srgbClr val="0070C0"/>
                </a:solidFill>
                <a:latin typeface="Broadway" panose="04040905080B02020502" pitchFamily="82" charset="0"/>
              </a:endParaRPr>
            </a:p>
          </p:txBody>
        </p:sp>
      </p:grpSp>
      <p:sp>
        <p:nvSpPr>
          <p:cNvPr id="20" name="Oval 19"/>
          <p:cNvSpPr/>
          <p:nvPr/>
        </p:nvSpPr>
        <p:spPr>
          <a:xfrm>
            <a:off x="10278275" y="781504"/>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p:cNvSpPr/>
          <p:nvPr/>
        </p:nvSpPr>
        <p:spPr>
          <a:xfrm>
            <a:off x="8275124" y="853786"/>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p:cNvGrpSpPr/>
          <p:nvPr/>
        </p:nvGrpSpPr>
        <p:grpSpPr>
          <a:xfrm>
            <a:off x="12143494" y="5055822"/>
            <a:ext cx="19115666" cy="4605990"/>
            <a:chOff x="1768812" y="378342"/>
            <a:chExt cx="6097604" cy="1470991"/>
          </a:xfrm>
        </p:grpSpPr>
        <p:sp>
          <p:nvSpPr>
            <p:cNvPr id="16" name="Oval 15"/>
            <p:cNvSpPr/>
            <p:nvPr/>
          </p:nvSpPr>
          <p:spPr>
            <a:xfrm>
              <a:off x="1919350" y="378342"/>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1768812" y="868689"/>
              <a:ext cx="6097604" cy="422660"/>
            </a:xfrm>
            <a:prstGeom prst="rect">
              <a:avLst/>
            </a:prstGeom>
            <a:noFill/>
          </p:spPr>
          <p:txBody>
            <a:bodyPr wrap="square">
              <a:spAutoFit/>
            </a:bodyPr>
            <a:lstStyle/>
            <a:p>
              <a:r>
                <a:rPr lang="en-IN" sz="4000" dirty="0">
                  <a:solidFill>
                    <a:srgbClr val="0070C0"/>
                  </a:solidFill>
                  <a:latin typeface="Broadway" panose="04040905080B02020502" pitchFamily="82" charset="0"/>
                </a:rPr>
                <a:t>PROGRAM </a:t>
              </a:r>
              <a:endParaRPr lang="en-IN" sz="4000" dirty="0">
                <a:solidFill>
                  <a:srgbClr val="0070C0"/>
                </a:solidFill>
                <a:latin typeface="Broadway" panose="04040905080B02020502" pitchFamily="82" charset="0"/>
              </a:endParaRPr>
            </a:p>
            <a:p>
              <a:r>
                <a:rPr lang="en-IN" sz="4000" dirty="0">
                  <a:solidFill>
                    <a:srgbClr val="0070C0"/>
                  </a:solidFill>
                  <a:latin typeface="Broadway" panose="04040905080B02020502" pitchFamily="82" charset="0"/>
                </a:rPr>
                <a:t>FEATURES</a:t>
              </a:r>
              <a:endParaRPr lang="en-IN" sz="4000" dirty="0">
                <a:solidFill>
                  <a:srgbClr val="0070C0"/>
                </a:solidFill>
                <a:latin typeface="Broadway" panose="04040905080B02020502" pitchFamily="82" charset="0"/>
              </a:endParaRPr>
            </a:p>
          </p:txBody>
        </p:sp>
      </p:grpSp>
      <p:grpSp>
        <p:nvGrpSpPr>
          <p:cNvPr id="11" name="Group 10"/>
          <p:cNvGrpSpPr/>
          <p:nvPr/>
        </p:nvGrpSpPr>
        <p:grpSpPr>
          <a:xfrm>
            <a:off x="12175419" y="4913407"/>
            <a:ext cx="14909699" cy="4743484"/>
            <a:chOff x="5020190" y="1054659"/>
            <a:chExt cx="6097604" cy="1838738"/>
          </a:xfrm>
        </p:grpSpPr>
        <p:sp>
          <p:nvSpPr>
            <p:cNvPr id="17" name="Oval 16"/>
            <p:cNvSpPr/>
            <p:nvPr/>
          </p:nvSpPr>
          <p:spPr>
            <a:xfrm>
              <a:off x="5200138" y="1054659"/>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5020190" y="1618130"/>
              <a:ext cx="6097604" cy="513011"/>
            </a:xfrm>
            <a:prstGeom prst="rect">
              <a:avLst/>
            </a:prstGeom>
            <a:noFill/>
          </p:spPr>
          <p:txBody>
            <a:bodyPr wrap="square">
              <a:spAutoFit/>
            </a:bodyPr>
            <a:lstStyle/>
            <a:p>
              <a:r>
                <a:rPr lang="en-IN" sz="4000" dirty="0">
                  <a:solidFill>
                    <a:srgbClr val="0070C0"/>
                  </a:solidFill>
                  <a:latin typeface="Broadway" panose="04040905080B02020502" pitchFamily="82" charset="0"/>
                </a:rPr>
                <a:t>ADD EXPENSE </a:t>
              </a:r>
              <a:endParaRPr lang="en-IN" sz="4000" dirty="0">
                <a:solidFill>
                  <a:srgbClr val="0070C0"/>
                </a:solidFill>
                <a:latin typeface="Broadway" panose="04040905080B02020502" pitchFamily="82" charset="0"/>
              </a:endParaRPr>
            </a:p>
            <a:p>
              <a:r>
                <a:rPr lang="en-IN" sz="4000" dirty="0">
                  <a:solidFill>
                    <a:srgbClr val="0070C0"/>
                  </a:solidFill>
                  <a:latin typeface="Broadway" panose="04040905080B02020502" pitchFamily="82" charset="0"/>
                </a:rPr>
                <a:t>FUNCTIONALITY</a:t>
              </a:r>
              <a:endParaRPr lang="en-IN" sz="4000" dirty="0">
                <a:solidFill>
                  <a:srgbClr val="0070C0"/>
                </a:solidFill>
                <a:latin typeface="Broadway" panose="04040905080B02020502" pitchFamily="82" charset="0"/>
              </a:endParaRPr>
            </a:p>
          </p:txBody>
        </p:sp>
      </p:grpSp>
      <p:grpSp>
        <p:nvGrpSpPr>
          <p:cNvPr id="22" name="Group 21"/>
          <p:cNvGrpSpPr/>
          <p:nvPr/>
        </p:nvGrpSpPr>
        <p:grpSpPr>
          <a:xfrm>
            <a:off x="8238595" y="2577502"/>
            <a:ext cx="14850774" cy="5360594"/>
            <a:chOff x="5906420" y="129209"/>
            <a:chExt cx="6097604" cy="2057401"/>
          </a:xfrm>
        </p:grpSpPr>
        <p:sp>
          <p:nvSpPr>
            <p:cNvPr id="18" name="Oval 17"/>
            <p:cNvSpPr/>
            <p:nvPr/>
          </p:nvSpPr>
          <p:spPr>
            <a:xfrm>
              <a:off x="6025856" y="129209"/>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5906420" y="855768"/>
              <a:ext cx="6097604" cy="389812"/>
            </a:xfrm>
            <a:prstGeom prst="rect">
              <a:avLst/>
            </a:prstGeom>
            <a:noFill/>
          </p:spPr>
          <p:txBody>
            <a:bodyPr wrap="square">
              <a:spAutoFit/>
            </a:bodyPr>
            <a:lstStyle/>
            <a:p>
              <a:r>
                <a:rPr lang="en-IN" sz="3000" dirty="0">
                  <a:solidFill>
                    <a:srgbClr val="0070C0"/>
                  </a:solidFill>
                  <a:latin typeface="Broadway" panose="04040905080B02020502" pitchFamily="82" charset="0"/>
                </a:rPr>
                <a:t>DISPLAY EXPENSES </a:t>
              </a:r>
              <a:endParaRPr lang="en-IN" sz="3000" dirty="0">
                <a:solidFill>
                  <a:srgbClr val="0070C0"/>
                </a:solidFill>
                <a:latin typeface="Broadway" panose="04040905080B02020502" pitchFamily="82" charset="0"/>
              </a:endParaRPr>
            </a:p>
            <a:p>
              <a:r>
                <a:rPr lang="en-IN" sz="3000" dirty="0">
                  <a:solidFill>
                    <a:srgbClr val="0070C0"/>
                  </a:solidFill>
                  <a:latin typeface="Broadway" panose="04040905080B02020502" pitchFamily="82" charset="0"/>
                </a:rPr>
                <a:t>FUNCTIONALITY</a:t>
              </a:r>
              <a:endParaRPr lang="en-IN" sz="3000" dirty="0">
                <a:solidFill>
                  <a:srgbClr val="0070C0"/>
                </a:solidFill>
                <a:latin typeface="Broadway" panose="04040905080B02020502" pitchFamily="82" charset="0"/>
              </a:endParaRPr>
            </a:p>
          </p:txBody>
        </p:sp>
      </p:grpSp>
      <p:sp>
        <p:nvSpPr>
          <p:cNvPr id="12" name="TextBox 11"/>
          <p:cNvSpPr txBox="1"/>
          <p:nvPr/>
        </p:nvSpPr>
        <p:spPr>
          <a:xfrm>
            <a:off x="7838173" y="1537883"/>
            <a:ext cx="6424862" cy="369332"/>
          </a:xfrm>
          <a:prstGeom prst="rect">
            <a:avLst/>
          </a:prstGeom>
          <a:noFill/>
        </p:spPr>
        <p:txBody>
          <a:bodyPr wrap="square">
            <a:spAutoFit/>
          </a:bodyPr>
          <a:lstStyle/>
          <a:p>
            <a:r>
              <a:rPr lang="en-IN" sz="1800" dirty="0">
                <a:solidFill>
                  <a:srgbClr val="0070C0"/>
                </a:solidFill>
                <a:latin typeface="Broadway" panose="04040905080B02020502" pitchFamily="82" charset="0"/>
              </a:rPr>
              <a:t>VISUALISATION</a:t>
            </a:r>
            <a:endParaRPr lang="en-IN" sz="1800" dirty="0">
              <a:solidFill>
                <a:srgbClr val="0070C0"/>
              </a:solidFill>
              <a:latin typeface="Broadway" panose="04040905080B02020502" pitchFamily="82" charset="0"/>
            </a:endParaRPr>
          </a:p>
        </p:txBody>
      </p:sp>
      <p:sp>
        <p:nvSpPr>
          <p:cNvPr id="14" name="TextBox 13"/>
          <p:cNvSpPr txBox="1"/>
          <p:nvPr/>
        </p:nvSpPr>
        <p:spPr>
          <a:xfrm>
            <a:off x="10012293" y="1480740"/>
            <a:ext cx="7459316" cy="369332"/>
          </a:xfrm>
          <a:prstGeom prst="rect">
            <a:avLst/>
          </a:prstGeom>
          <a:noFill/>
        </p:spPr>
        <p:txBody>
          <a:bodyPr wrap="square">
            <a:spAutoFit/>
          </a:bodyPr>
          <a:lstStyle/>
          <a:p>
            <a:r>
              <a:rPr lang="en-IN" sz="1800" dirty="0">
                <a:solidFill>
                  <a:srgbClr val="0070C0"/>
                </a:solidFill>
                <a:latin typeface="Broadway" panose="04040905080B02020502" pitchFamily="82" charset="0"/>
              </a:rPr>
              <a:t>CONCLUSION </a:t>
            </a:r>
            <a:endParaRPr lang="en-IN" sz="1800" dirty="0">
              <a:solidFill>
                <a:srgbClr val="0070C0"/>
              </a:solidFill>
              <a:latin typeface="Broadway" panose="04040905080B02020502" pitchFamily="82" charset="0"/>
            </a:endParaRPr>
          </a:p>
        </p:txBody>
      </p:sp>
      <p:sp>
        <p:nvSpPr>
          <p:cNvPr id="24" name="TextBox 23"/>
          <p:cNvSpPr txBox="1"/>
          <p:nvPr/>
        </p:nvSpPr>
        <p:spPr>
          <a:xfrm>
            <a:off x="313198" y="7012681"/>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p:cNvSpPr txBox="1"/>
          <p:nvPr/>
        </p:nvSpPr>
        <p:spPr>
          <a:xfrm>
            <a:off x="377932" y="6961614"/>
            <a:ext cx="7135825" cy="4204356"/>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 which is impossible in the rigorous methods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13" name="TextBox 12"/>
          <p:cNvSpPr txBox="1"/>
          <p:nvPr/>
        </p:nvSpPr>
        <p:spPr>
          <a:xfrm>
            <a:off x="490893" y="7371170"/>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Category: Users are prompted to enter the category of the expense. This could include categories such as groceries, utilities, transportation, entertainment, etc. The input can be entered through a text field, dropdown menu, or any other user interface component.</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Amount: Users are prompted to enter the amount spent for the expense. The amount can be entered as a numerical value, possibly with options for currency selection or formatting.</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Validate Input: The application validates the user input to ensure it is in the correct format and within acceptable ranges. Checks may include verifying that the expense category is valid and that the amount is a positive numerical value.</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p:txBody>
      </p:sp>
      <p:sp>
        <p:nvSpPr>
          <p:cNvPr id="23" name="TextBox 22"/>
          <p:cNvSpPr txBox="1"/>
          <p:nvPr/>
        </p:nvSpPr>
        <p:spPr>
          <a:xfrm>
            <a:off x="332815" y="6961614"/>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Logging: Users can log their daily expenses by specifying the expense category and amount. The application will store this information securely for future reference.</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Categorization: Expenses will be categorized into different predefined categories such as groceries, utilities, transportation, entertainment, etc.</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Visualization: The application will generate visual representations of users' expenditure patterns using charts or graphs. </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Data Analysis: The application will offer basic data analysis features such as calculating total expenses, average spending per category, and identifying trends over time.</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p:txBody>
      </p:sp>
      <p:sp>
        <p:nvSpPr>
          <p:cNvPr id="25" name="TextBox 24"/>
          <p:cNvSpPr txBox="1"/>
          <p:nvPr/>
        </p:nvSpPr>
        <p:spPr>
          <a:xfrm>
            <a:off x="378388" y="2390077"/>
            <a:ext cx="7860663" cy="464871"/>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p:txBody>
      </p:sp>
      <p:sp>
        <p:nvSpPr>
          <p:cNvPr id="26" name="TextBox 25"/>
          <p:cNvSpPr txBox="1"/>
          <p:nvPr/>
        </p:nvSpPr>
        <p:spPr>
          <a:xfrm>
            <a:off x="225988" y="2518407"/>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Category: Users are prompted to enter the category of the expense. This could include categories such as groceries, utilities, transportation, entertainment, etc. The input can be entered through a text field, dropdown menu, or any other user interface component.</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Amount: Users are prompted to enter the amount spent for the expense. The amount can be entered as a numerical value, possibly with options for currency selection or formatting.</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Validate Input: The application validates the user input to ensure it is in the correct format and within acceptable ranges. Checks may include verifying that the expense category is valid and that the amount is a positive numerical value.</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p:txBody>
      </p:sp>
      <p:pic>
        <p:nvPicPr>
          <p:cNvPr id="27" name="Picture 2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362600" y="-47581"/>
            <a:ext cx="1272270" cy="86728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2202848" y="5118653"/>
            <a:ext cx="5059017" cy="3622344"/>
            <a:chOff x="7460066" y="2704903"/>
            <a:chExt cx="6258786" cy="4843398"/>
          </a:xfrm>
        </p:grpSpPr>
        <p:sp>
          <p:nvSpPr>
            <p:cNvPr id="21" name="Oval 20"/>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7460066" y="4671391"/>
              <a:ext cx="6258786" cy="102881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grpSp>
        <p:nvGrpSpPr>
          <p:cNvPr id="5" name="Group 4"/>
          <p:cNvGrpSpPr/>
          <p:nvPr/>
        </p:nvGrpSpPr>
        <p:grpSpPr>
          <a:xfrm>
            <a:off x="12138114" y="5073086"/>
            <a:ext cx="17768510" cy="3990706"/>
            <a:chOff x="-2667" y="378343"/>
            <a:chExt cx="6097604" cy="1470990"/>
          </a:xfrm>
        </p:grpSpPr>
        <p:sp>
          <p:nvSpPr>
            <p:cNvPr id="15" name="Oval 14"/>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2667" y="838945"/>
              <a:ext cx="6097604" cy="428252"/>
            </a:xfrm>
            <a:prstGeom prst="rect">
              <a:avLst/>
            </a:prstGeom>
            <a:noFill/>
          </p:spPr>
          <p:txBody>
            <a:bodyPr wrap="square">
              <a:spAutoFit/>
            </a:bodyPr>
            <a:lstStyle/>
            <a:p>
              <a:r>
                <a:rPr lang="en-IN" sz="4000" dirty="0">
                  <a:solidFill>
                    <a:srgbClr val="0070C0"/>
                  </a:solidFill>
                  <a:latin typeface="Broadway" panose="04040905080B02020502" pitchFamily="82" charset="0"/>
                </a:rPr>
                <a:t>PROBLEM  </a:t>
              </a:r>
              <a:endParaRPr lang="en-IN" sz="4000" dirty="0">
                <a:solidFill>
                  <a:srgbClr val="0070C0"/>
                </a:solidFill>
                <a:latin typeface="Broadway" panose="04040905080B02020502" pitchFamily="82" charset="0"/>
              </a:endParaRPr>
            </a:p>
            <a:p>
              <a:r>
                <a:rPr lang="en-IN" sz="4000" dirty="0">
                  <a:solidFill>
                    <a:srgbClr val="0070C0"/>
                  </a:solidFill>
                  <a:latin typeface="Broadway" panose="04040905080B02020502" pitchFamily="82" charset="0"/>
                </a:rPr>
                <a:t>STATEMENT</a:t>
              </a:r>
              <a:endParaRPr lang="en-IN" sz="4000" dirty="0">
                <a:solidFill>
                  <a:srgbClr val="0070C0"/>
                </a:solidFill>
                <a:latin typeface="Broadway" panose="04040905080B02020502" pitchFamily="82" charset="0"/>
              </a:endParaRPr>
            </a:p>
          </p:txBody>
        </p:sp>
      </p:grpSp>
      <p:sp>
        <p:nvSpPr>
          <p:cNvPr id="20" name="Oval 19"/>
          <p:cNvSpPr/>
          <p:nvPr/>
        </p:nvSpPr>
        <p:spPr>
          <a:xfrm>
            <a:off x="9763899" y="1063384"/>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p:cNvGrpSpPr/>
          <p:nvPr/>
        </p:nvGrpSpPr>
        <p:grpSpPr>
          <a:xfrm>
            <a:off x="12143494" y="5055822"/>
            <a:ext cx="19115666" cy="4605990"/>
            <a:chOff x="1768812" y="378342"/>
            <a:chExt cx="6097604" cy="1470991"/>
          </a:xfrm>
        </p:grpSpPr>
        <p:sp>
          <p:nvSpPr>
            <p:cNvPr id="16" name="Oval 15"/>
            <p:cNvSpPr/>
            <p:nvPr/>
          </p:nvSpPr>
          <p:spPr>
            <a:xfrm>
              <a:off x="1919350" y="378342"/>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1768812" y="868689"/>
              <a:ext cx="6097604" cy="422660"/>
            </a:xfrm>
            <a:prstGeom prst="rect">
              <a:avLst/>
            </a:prstGeom>
            <a:noFill/>
          </p:spPr>
          <p:txBody>
            <a:bodyPr wrap="square">
              <a:spAutoFit/>
            </a:bodyPr>
            <a:lstStyle/>
            <a:p>
              <a:r>
                <a:rPr lang="en-IN" sz="4000" dirty="0">
                  <a:solidFill>
                    <a:srgbClr val="0070C0"/>
                  </a:solidFill>
                  <a:latin typeface="Broadway" panose="04040905080B02020502" pitchFamily="82" charset="0"/>
                </a:rPr>
                <a:t>PROGRAM </a:t>
              </a:r>
              <a:endParaRPr lang="en-IN" sz="4000" dirty="0">
                <a:solidFill>
                  <a:srgbClr val="0070C0"/>
                </a:solidFill>
                <a:latin typeface="Broadway" panose="04040905080B02020502" pitchFamily="82" charset="0"/>
              </a:endParaRPr>
            </a:p>
            <a:p>
              <a:r>
                <a:rPr lang="en-IN" sz="4000" dirty="0">
                  <a:solidFill>
                    <a:srgbClr val="0070C0"/>
                  </a:solidFill>
                  <a:latin typeface="Broadway" panose="04040905080B02020502" pitchFamily="82" charset="0"/>
                </a:rPr>
                <a:t>FEATURES</a:t>
              </a:r>
              <a:endParaRPr lang="en-IN" sz="4000" dirty="0">
                <a:solidFill>
                  <a:srgbClr val="0070C0"/>
                </a:solidFill>
                <a:latin typeface="Broadway" panose="04040905080B02020502" pitchFamily="82" charset="0"/>
              </a:endParaRPr>
            </a:p>
          </p:txBody>
        </p:sp>
      </p:grpSp>
      <p:grpSp>
        <p:nvGrpSpPr>
          <p:cNvPr id="11" name="Group 10"/>
          <p:cNvGrpSpPr/>
          <p:nvPr/>
        </p:nvGrpSpPr>
        <p:grpSpPr>
          <a:xfrm>
            <a:off x="12175419" y="4913407"/>
            <a:ext cx="14909699" cy="4743484"/>
            <a:chOff x="5020190" y="1054659"/>
            <a:chExt cx="6097604" cy="1838738"/>
          </a:xfrm>
        </p:grpSpPr>
        <p:sp>
          <p:nvSpPr>
            <p:cNvPr id="17" name="Oval 16"/>
            <p:cNvSpPr/>
            <p:nvPr/>
          </p:nvSpPr>
          <p:spPr>
            <a:xfrm>
              <a:off x="5200138" y="1054659"/>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5020190" y="1618130"/>
              <a:ext cx="6097604" cy="513011"/>
            </a:xfrm>
            <a:prstGeom prst="rect">
              <a:avLst/>
            </a:prstGeom>
            <a:noFill/>
          </p:spPr>
          <p:txBody>
            <a:bodyPr wrap="square">
              <a:spAutoFit/>
            </a:bodyPr>
            <a:lstStyle/>
            <a:p>
              <a:r>
                <a:rPr lang="en-IN" sz="4000" dirty="0">
                  <a:solidFill>
                    <a:srgbClr val="0070C0"/>
                  </a:solidFill>
                  <a:latin typeface="Broadway" panose="04040905080B02020502" pitchFamily="82" charset="0"/>
                </a:rPr>
                <a:t>ADD EXPENSE </a:t>
              </a:r>
              <a:endParaRPr lang="en-IN" sz="4000" dirty="0">
                <a:solidFill>
                  <a:srgbClr val="0070C0"/>
                </a:solidFill>
                <a:latin typeface="Broadway" panose="04040905080B02020502" pitchFamily="82" charset="0"/>
              </a:endParaRPr>
            </a:p>
            <a:p>
              <a:r>
                <a:rPr lang="en-IN" sz="4000" dirty="0">
                  <a:solidFill>
                    <a:srgbClr val="0070C0"/>
                  </a:solidFill>
                  <a:latin typeface="Broadway" panose="04040905080B02020502" pitchFamily="82" charset="0"/>
                </a:rPr>
                <a:t>FUNCTIONALITY</a:t>
              </a:r>
              <a:endParaRPr lang="en-IN" sz="4000" dirty="0">
                <a:solidFill>
                  <a:srgbClr val="0070C0"/>
                </a:solidFill>
                <a:latin typeface="Broadway" panose="04040905080B02020502" pitchFamily="82" charset="0"/>
              </a:endParaRPr>
            </a:p>
          </p:txBody>
        </p:sp>
      </p:grpSp>
      <p:grpSp>
        <p:nvGrpSpPr>
          <p:cNvPr id="22" name="Group 21"/>
          <p:cNvGrpSpPr/>
          <p:nvPr/>
        </p:nvGrpSpPr>
        <p:grpSpPr>
          <a:xfrm>
            <a:off x="11966012" y="5118653"/>
            <a:ext cx="14149346" cy="5360594"/>
            <a:chOff x="5906420" y="129209"/>
            <a:chExt cx="6097604" cy="2057401"/>
          </a:xfrm>
        </p:grpSpPr>
        <p:sp>
          <p:nvSpPr>
            <p:cNvPr id="18" name="Oval 17"/>
            <p:cNvSpPr/>
            <p:nvPr/>
          </p:nvSpPr>
          <p:spPr>
            <a:xfrm>
              <a:off x="6025856" y="129209"/>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5906420" y="855768"/>
              <a:ext cx="6097604" cy="389812"/>
            </a:xfrm>
            <a:prstGeom prst="rect">
              <a:avLst/>
            </a:prstGeom>
            <a:noFill/>
          </p:spPr>
          <p:txBody>
            <a:bodyPr wrap="square">
              <a:spAutoFit/>
            </a:bodyPr>
            <a:lstStyle/>
            <a:p>
              <a:r>
                <a:rPr lang="en-IN" sz="3000" dirty="0">
                  <a:solidFill>
                    <a:srgbClr val="0070C0"/>
                  </a:solidFill>
                  <a:latin typeface="Broadway" panose="04040905080B02020502" pitchFamily="82" charset="0"/>
                </a:rPr>
                <a:t>DISPLAY EXPENSES </a:t>
              </a:r>
              <a:endParaRPr lang="en-IN" sz="3000" dirty="0">
                <a:solidFill>
                  <a:srgbClr val="0070C0"/>
                </a:solidFill>
                <a:latin typeface="Broadway" panose="04040905080B02020502" pitchFamily="82" charset="0"/>
              </a:endParaRPr>
            </a:p>
            <a:p>
              <a:r>
                <a:rPr lang="en-IN" sz="3000" dirty="0">
                  <a:solidFill>
                    <a:srgbClr val="0070C0"/>
                  </a:solidFill>
                  <a:latin typeface="Broadway" panose="04040905080B02020502" pitchFamily="82" charset="0"/>
                </a:rPr>
                <a:t>FUNCTIONALITY</a:t>
              </a:r>
              <a:endParaRPr lang="en-IN" sz="3000" dirty="0">
                <a:solidFill>
                  <a:srgbClr val="0070C0"/>
                </a:solidFill>
                <a:latin typeface="Broadway" panose="04040905080B02020502" pitchFamily="82" charset="0"/>
              </a:endParaRPr>
            </a:p>
          </p:txBody>
        </p:sp>
      </p:grpSp>
      <p:grpSp>
        <p:nvGrpSpPr>
          <p:cNvPr id="27" name="Group 26"/>
          <p:cNvGrpSpPr/>
          <p:nvPr/>
        </p:nvGrpSpPr>
        <p:grpSpPr>
          <a:xfrm>
            <a:off x="8383294" y="2862586"/>
            <a:ext cx="17652279" cy="5213637"/>
            <a:chOff x="8249440" y="369033"/>
            <a:chExt cx="6424862" cy="1698935"/>
          </a:xfrm>
        </p:grpSpPr>
        <p:sp>
          <p:nvSpPr>
            <p:cNvPr id="19" name="Oval 18"/>
            <p:cNvSpPr/>
            <p:nvPr/>
          </p:nvSpPr>
          <p:spPr>
            <a:xfrm>
              <a:off x="8398846" y="369033"/>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8249440" y="1057889"/>
              <a:ext cx="6424862" cy="205601"/>
            </a:xfrm>
            <a:prstGeom prst="rect">
              <a:avLst/>
            </a:prstGeom>
            <a:noFill/>
          </p:spPr>
          <p:txBody>
            <a:bodyPr wrap="square">
              <a:spAutoFit/>
            </a:bodyPr>
            <a:lstStyle/>
            <a:p>
              <a:r>
                <a:rPr lang="en-IN" sz="3500" dirty="0">
                  <a:solidFill>
                    <a:srgbClr val="0070C0"/>
                  </a:solidFill>
                  <a:latin typeface="Broadway" panose="04040905080B02020502" pitchFamily="82" charset="0"/>
                </a:rPr>
                <a:t>VISUALISATION</a:t>
              </a:r>
              <a:endParaRPr lang="en-IN" sz="3500" dirty="0">
                <a:solidFill>
                  <a:srgbClr val="0070C0"/>
                </a:solidFill>
                <a:latin typeface="Broadway" panose="04040905080B02020502" pitchFamily="82" charset="0"/>
              </a:endParaRPr>
            </a:p>
          </p:txBody>
        </p:sp>
      </p:grpSp>
      <p:sp>
        <p:nvSpPr>
          <p:cNvPr id="14" name="TextBox 13"/>
          <p:cNvSpPr txBox="1"/>
          <p:nvPr/>
        </p:nvSpPr>
        <p:spPr>
          <a:xfrm>
            <a:off x="9300334" y="1778050"/>
            <a:ext cx="7459316" cy="369332"/>
          </a:xfrm>
          <a:prstGeom prst="rect">
            <a:avLst/>
          </a:prstGeom>
          <a:noFill/>
        </p:spPr>
        <p:txBody>
          <a:bodyPr wrap="square">
            <a:spAutoFit/>
          </a:bodyPr>
          <a:lstStyle/>
          <a:p>
            <a:r>
              <a:rPr lang="en-IN" sz="1800" dirty="0">
                <a:solidFill>
                  <a:srgbClr val="0070C0"/>
                </a:solidFill>
                <a:latin typeface="Broadway" panose="04040905080B02020502" pitchFamily="82" charset="0"/>
              </a:rPr>
              <a:t>CONCLUSION </a:t>
            </a:r>
            <a:endParaRPr lang="en-IN" sz="1800" dirty="0">
              <a:solidFill>
                <a:srgbClr val="0070C0"/>
              </a:solidFill>
              <a:latin typeface="Broadway" panose="04040905080B02020502" pitchFamily="82" charset="0"/>
            </a:endParaRPr>
          </a:p>
        </p:txBody>
      </p:sp>
      <p:sp>
        <p:nvSpPr>
          <p:cNvPr id="24" name="TextBox 23"/>
          <p:cNvSpPr txBox="1"/>
          <p:nvPr/>
        </p:nvSpPr>
        <p:spPr>
          <a:xfrm>
            <a:off x="313198" y="7012681"/>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p:cNvSpPr txBox="1"/>
          <p:nvPr/>
        </p:nvSpPr>
        <p:spPr>
          <a:xfrm>
            <a:off x="377932" y="6961614"/>
            <a:ext cx="7135825" cy="4204356"/>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 which is impossible in the rigorous methods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13" name="TextBox 12"/>
          <p:cNvSpPr txBox="1"/>
          <p:nvPr/>
        </p:nvSpPr>
        <p:spPr>
          <a:xfrm>
            <a:off x="490893" y="7371170"/>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Category: Users are prompted to enter the category of the expense. This could include categories such as groceries, utilities, transportation, entertainment, etc. The input can be entered through a text field, dropdown menu, or any other user interface component.</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Amount: Users are prompted to enter the amount spent for the expense. The amount can be entered as a numerical value, possibly with options for currency selection or formatting.</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Validate Input: The application validates the user input to ensure it is in the correct format and within acceptable ranges. Checks may include verifying that the expense category is valid and that the amount is a positive numerical value.</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p:txBody>
      </p:sp>
      <p:sp>
        <p:nvSpPr>
          <p:cNvPr id="23" name="TextBox 22"/>
          <p:cNvSpPr txBox="1"/>
          <p:nvPr/>
        </p:nvSpPr>
        <p:spPr>
          <a:xfrm>
            <a:off x="332815" y="6961614"/>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Logging: Users can log their daily expenses by specifying the expense category and amount. The application will store this information securely for future reference.</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Categorization: Expenses will be categorized into different predefined categories such as groceries, utilities, transportation, entertainment, etc.</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Visualization: The application will generate visual representations of users' expenditure patterns using charts or graphs. </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Data Analysis: The application will offer basic data analysis features such as calculating total expenses, average spending per category, and identifying trends over time.</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p:txBody>
      </p:sp>
      <p:sp>
        <p:nvSpPr>
          <p:cNvPr id="25" name="TextBox 24"/>
          <p:cNvSpPr txBox="1"/>
          <p:nvPr/>
        </p:nvSpPr>
        <p:spPr>
          <a:xfrm>
            <a:off x="378388" y="2390077"/>
            <a:ext cx="7860663" cy="464871"/>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p:txBody>
      </p:sp>
      <p:sp>
        <p:nvSpPr>
          <p:cNvPr id="26" name="TextBox 25"/>
          <p:cNvSpPr txBox="1"/>
          <p:nvPr/>
        </p:nvSpPr>
        <p:spPr>
          <a:xfrm>
            <a:off x="365248" y="232791"/>
            <a:ext cx="7860663" cy="6281848"/>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the `Expense Tracker` program, three types of graphs are used for visualization:</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Bar Chart (Matplotlib):</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The `display expenses` method includes code to create a bar chart using Matplotlib. It plots the expense categories on the x-axis and their corresponding amounts on the y-axis, representing the expenses in a graphical format.</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a:p>
            <a:pPr algn="just">
              <a:lnSpc>
                <a:spcPct val="150000"/>
              </a:lnSpc>
            </a:pPr>
            <a:r>
              <a:rPr lang="en-US" b="1" dirty="0">
                <a:solidFill>
                  <a:schemeClr val="tx2">
                    <a:lumMod val="60000"/>
                    <a:lumOff val="40000"/>
                  </a:schemeClr>
                </a:solidFill>
                <a:latin typeface="Calibri" panose="020F0502020204030204" pitchFamily="34" charset="0"/>
                <a:cs typeface="Calibri" panose="020F0502020204030204" pitchFamily="34" charset="0"/>
              </a:rPr>
              <a:t>2.</a:t>
            </a:r>
            <a:r>
              <a:rPr lang="en-US" b="1" i="0" dirty="0">
                <a:solidFill>
                  <a:schemeClr val="tx2">
                    <a:lumMod val="60000"/>
                    <a:lumOff val="40000"/>
                  </a:schemeClr>
                </a:solidFill>
                <a:effectLst/>
                <a:latin typeface="Calibri" panose="020F0502020204030204" pitchFamily="34" charset="0"/>
                <a:cs typeface="Calibri" panose="020F0502020204030204" pitchFamily="34" charset="0"/>
              </a:rPr>
              <a:t>Bar Chart (Plotly Express):</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It utilizes Plotly Express to create another bar chart. This chart provides an alternative visualization of the expense categories and amounts, offering interactive features such as hover information and zoom capabilities.</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a:p>
            <a:pPr algn="just">
              <a:lnSpc>
                <a:spcPct val="150000"/>
              </a:lnSpc>
            </a:pPr>
            <a:r>
              <a:rPr lang="en-US" b="1" dirty="0">
                <a:solidFill>
                  <a:schemeClr val="tx2">
                    <a:lumMod val="60000"/>
                    <a:lumOff val="40000"/>
                  </a:schemeClr>
                </a:solidFill>
                <a:latin typeface="Calibri" panose="020F0502020204030204" pitchFamily="34" charset="0"/>
                <a:cs typeface="Calibri" panose="020F0502020204030204" pitchFamily="34" charset="0"/>
              </a:rPr>
              <a:t>3.</a:t>
            </a:r>
            <a:r>
              <a:rPr lang="en-US" b="1" i="0" dirty="0">
                <a:solidFill>
                  <a:schemeClr val="tx2">
                    <a:lumMod val="60000"/>
                    <a:lumOff val="40000"/>
                  </a:schemeClr>
                </a:solidFill>
                <a:effectLst/>
                <a:latin typeface="Calibri" panose="020F0502020204030204" pitchFamily="34" charset="0"/>
                <a:cs typeface="Calibri" panose="020F0502020204030204" pitchFamily="34" charset="0"/>
              </a:rPr>
              <a:t>Heatmap (Seaborn):</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This heatmap visualizes the expenses by representing the amount spent in each expense category as a color-coded cell. The x-axis represents the expense categories, and the y-axis represents the total amount spent, providing a comprehensive overview of expenses.</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p:txBody>
      </p:sp>
      <p:pic>
        <p:nvPicPr>
          <p:cNvPr id="28" name="Picture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19700</Words>
  <Application>WPS Presentation</Application>
  <PresentationFormat>Widescreen</PresentationFormat>
  <Paragraphs>302</Paragraphs>
  <Slides>17</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17</vt:i4>
      </vt:variant>
    </vt:vector>
  </HeadingPairs>
  <TitlesOfParts>
    <vt:vector size="32" baseType="lpstr">
      <vt:lpstr>Arial</vt:lpstr>
      <vt:lpstr>SimSun</vt:lpstr>
      <vt:lpstr>Wingdings</vt:lpstr>
      <vt:lpstr>Wingdings 3</vt:lpstr>
      <vt:lpstr>Symbol</vt:lpstr>
      <vt:lpstr>Arial</vt:lpstr>
      <vt:lpstr>Broadway</vt:lpstr>
      <vt:lpstr>Gabriola</vt:lpstr>
      <vt:lpstr>Söhne</vt:lpstr>
      <vt:lpstr>Calibri</vt:lpstr>
      <vt:lpstr>Trebuchet MS</vt:lpstr>
      <vt:lpstr>Segoe Print</vt:lpstr>
      <vt:lpstr>Microsoft YaHei</vt:lpstr>
      <vt:lpstr>Arial Unicode MS</vt:lpstr>
      <vt:lpstr>Facet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Gupta, Geetika (Cognizant)</dc:creator>
  <cp:lastModifiedBy>user</cp:lastModifiedBy>
  <cp:revision>6</cp:revision>
  <dcterms:created xsi:type="dcterms:W3CDTF">2024-03-18T04:55:00Z</dcterms:created>
  <dcterms:modified xsi:type="dcterms:W3CDTF">2024-03-20T08:36:57Z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277553A654E64B9295896A704E324180_12</vt:lpwstr>
  </property>
  <property fmtid="{D5CDD505-2E9C-101B-9397-08002B2CF9AE}" pid="3" name="KSOProductBuildVer">
    <vt:lpwstr>1033-12.2.0.13472</vt:lpwstr>
  </property>
</Properties>
</file>