
<file path=[Content_Types].xml><?xml version="1.0" encoding="utf-8"?>
<Types xmlns="http://schemas.openxmlformats.org/package/2006/content-types">
  <Default ContentType="application/vnd.openxmlformats-officedocument.spreadsheetml.sheet" Extension="xlsx"/>
  <Default ContentType="application/vnd.openxmlformats-officedocument.vmlDrawing" Extension="vml"/>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spreadsheetml.sheet" PartName="/ppt/embeddings/Microsoft_Excel_Sheet1.xlsx"/>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6858000" cx="12192000"/>
  <p:notesSz cx="6858000" cy="9144000"/>
  <p:embeddedFontLst>
    <p:embeddedFont>
      <p:font typeface="Nuni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5" roundtripDataSignature="AMtx7mg7u/MWYSbsXrTNK7FjfgBsofja6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A87014F-FA5B-4268-B535-4C94A95FB7AF}">
  <a:tblStyle styleId="{AA87014F-FA5B-4268-B535-4C94A95FB7AF}" styleName="Table_0">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 styleId="{C1C45C17-9B38-4544-A265-3B9433E1F924}"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Nunito-bold.fntdata"/><Relationship Id="rId21" Type="http://schemas.openxmlformats.org/officeDocument/2006/relationships/font" Target="fonts/Nunito-regular.fntdata"/><Relationship Id="rId24" Type="http://schemas.openxmlformats.org/officeDocument/2006/relationships/font" Target="fonts/Nunito-boldItalic.fntdata"/><Relationship Id="rId23" Type="http://schemas.openxmlformats.org/officeDocument/2006/relationships/font" Target="fonts/Nunito-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5"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7" name="Google Shape;87;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IN"/>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7" name="Google Shape;207;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0" name="Google Shape;220;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0" name="Google Shape;230;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0" name="Google Shape;240;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0" name="Google Shape;250;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3029c4d738c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3029c4d738c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1" name="Google Shape;261;g3029c4d738c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9" name="Google Shape;99;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1" name="Google Shape;111;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2" name="Google Shape;122;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4" name="Google Shape;134;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4" name="Google Shape;144;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4" name="Google Shape;154;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4" name="Google Shape;164;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4" name="Google Shape;174;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16"/>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16"/>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25"/>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26"/>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26"/>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1" name="Shape 21"/>
        <p:cNvGrpSpPr/>
        <p:nvPr/>
      </p:nvGrpSpPr>
      <p:grpSpPr>
        <a:xfrm>
          <a:off x="0" y="0"/>
          <a:ext cx="0" cy="0"/>
          <a:chOff x="0" y="0"/>
          <a:chExt cx="0" cy="0"/>
        </a:xfrm>
      </p:grpSpPr>
      <p:sp>
        <p:nvSpPr>
          <p:cNvPr id="22" name="Google Shape;22;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6" name="Shape 26"/>
        <p:cNvGrpSpPr/>
        <p:nvPr/>
      </p:nvGrpSpPr>
      <p:grpSpPr>
        <a:xfrm>
          <a:off x="0" y="0"/>
          <a:ext cx="0" cy="0"/>
          <a:chOff x="0" y="0"/>
          <a:chExt cx="0" cy="0"/>
        </a:xfrm>
      </p:grpSpPr>
      <p:sp>
        <p:nvSpPr>
          <p:cNvPr id="27" name="Google Shape;27;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0" name="Shape 30"/>
        <p:cNvGrpSpPr/>
        <p:nvPr/>
      </p:nvGrpSpPr>
      <p:grpSpPr>
        <a:xfrm>
          <a:off x="0" y="0"/>
          <a:ext cx="0" cy="0"/>
          <a:chOff x="0" y="0"/>
          <a:chExt cx="0" cy="0"/>
        </a:xfrm>
      </p:grpSpPr>
      <p:sp>
        <p:nvSpPr>
          <p:cNvPr id="31" name="Google Shape;31;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1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6" name="Shape 36"/>
        <p:cNvGrpSpPr/>
        <p:nvPr/>
      </p:nvGrpSpPr>
      <p:grpSpPr>
        <a:xfrm>
          <a:off x="0" y="0"/>
          <a:ext cx="0" cy="0"/>
          <a:chOff x="0" y="0"/>
          <a:chExt cx="0" cy="0"/>
        </a:xfrm>
      </p:grpSpPr>
      <p:sp>
        <p:nvSpPr>
          <p:cNvPr id="37" name="Google Shape;37;p19"/>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9"/>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9" name="Google Shape;39;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2" name="Shape 42"/>
        <p:cNvGrpSpPr/>
        <p:nvPr/>
      </p:nvGrpSpPr>
      <p:grpSpPr>
        <a:xfrm>
          <a:off x="0" y="0"/>
          <a:ext cx="0" cy="0"/>
          <a:chOff x="0" y="0"/>
          <a:chExt cx="0" cy="0"/>
        </a:xfrm>
      </p:grpSpPr>
      <p:sp>
        <p:nvSpPr>
          <p:cNvPr id="43" name="Google Shape;43;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20"/>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5" name="Google Shape;45;p20"/>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9" name="Shape 49"/>
        <p:cNvGrpSpPr/>
        <p:nvPr/>
      </p:nvGrpSpPr>
      <p:grpSpPr>
        <a:xfrm>
          <a:off x="0" y="0"/>
          <a:ext cx="0" cy="0"/>
          <a:chOff x="0" y="0"/>
          <a:chExt cx="0" cy="0"/>
        </a:xfrm>
      </p:grpSpPr>
      <p:sp>
        <p:nvSpPr>
          <p:cNvPr id="50" name="Google Shape;50;p21"/>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21"/>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2" name="Google Shape;52;p21"/>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3" name="Google Shape;53;p21"/>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4" name="Google Shape;54;p21"/>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5" name="Google Shape;55;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2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23"/>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23"/>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2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24"/>
          <p:cNvSpPr/>
          <p:nvPr>
            <p:ph idx="2" type="pic"/>
          </p:nvPr>
        </p:nvSpPr>
        <p:spPr>
          <a:xfrm>
            <a:off x="5183188" y="987425"/>
            <a:ext cx="6172200" cy="4873625"/>
          </a:xfrm>
          <a:prstGeom prst="rect">
            <a:avLst/>
          </a:prstGeom>
          <a:noFill/>
          <a:ln>
            <a:noFill/>
          </a:ln>
        </p:spPr>
      </p:sp>
      <p:sp>
        <p:nvSpPr>
          <p:cNvPr id="68" name="Google Shape;68;p24"/>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7.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hyperlink" Target="https://www.espressif.com/sites/default/files/documentation/esp32_datasheet_en.pdf" TargetMode="External"/><Relationship Id="rId4" Type="http://schemas.openxmlformats.org/officeDocument/2006/relationships/hyperlink" Target="https://www.titan-cd.com/en/product/TFD-12025KW-Series.html" TargetMode="External"/><Relationship Id="rId5" Type="http://schemas.openxmlformats.org/officeDocument/2006/relationships/hyperlink" Target="https://pdf.indiamart.com/impdf/22677713788/MY-1071431/ptc-ceramic-heating-element.pdf" TargetMode="External"/><Relationship Id="rId6" Type="http://schemas.openxmlformats.org/officeDocument/2006/relationships/hyperlink" Target="https://components101.com/sensors/ultrasonic-sensor-working-pinout-datasheet" TargetMode="External"/><Relationship Id="rId7" Type="http://schemas.openxmlformats.org/officeDocument/2006/relationships/hyperlink" Target="https://www.amazon.in/DVM-Adapter-Charger-12V-Size/dp/B0B6PQDP7C"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vmlDrawing" Target="../drawings/vmlDrawing1.vml"/><Relationship Id="rId4" Type="http://schemas.openxmlformats.org/officeDocument/2006/relationships/hyperlink" Target="https://ieeexplore.ieee.org/xpl/conhome/9601161/proceeding" TargetMode="External"/><Relationship Id="rId5" Type="http://schemas.openxmlformats.org/officeDocument/2006/relationships/package" Target="../embeddings/Microsoft_Excel_Sheet1.xlsx"/><Relationship Id="rId6" Type="http://schemas.openxmlformats.org/officeDocument/2006/relationships/package" Target="../embeddings/Microsoft_Excel_Sheet1.xlsx"/><Relationship Id="rId7"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drpress.org/ojs/index.php/HSET/issue/view/v15" TargetMode="External"/><Relationship Id="rId4" Type="http://schemas.openxmlformats.org/officeDocument/2006/relationships/hyperlink" Target="https://drpress.org/ojs/index.php/HSET/issue/view/v15"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ieeexplore.ieee.org/xpl/conhome/8385064/proceeding" TargetMode="External"/><Relationship Id="rId4" Type="http://schemas.openxmlformats.org/officeDocument/2006/relationships/hyperlink" Target="https://ieeexplore.ieee.org/xpl/conhome/8385064/proceeding"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IN"/>
              <a:t>21-09-2024</a:t>
            </a:r>
            <a:endParaRPr/>
          </a:p>
        </p:txBody>
      </p:sp>
      <p:sp>
        <p:nvSpPr>
          <p:cNvPr id="90" name="Google Shape;90;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IN"/>
              <a:t>Project Review 2: EXTC</a:t>
            </a:r>
            <a:endParaRPr/>
          </a:p>
        </p:txBody>
      </p:sp>
      <p:sp>
        <p:nvSpPr>
          <p:cNvPr id="91" name="Google Shape;91;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IN"/>
              <a:t>‹#›</a:t>
            </a:fld>
            <a:endParaRPr/>
          </a:p>
        </p:txBody>
      </p:sp>
      <p:sp>
        <p:nvSpPr>
          <p:cNvPr id="92" name="Google Shape;92;p1"/>
          <p:cNvSpPr txBox="1"/>
          <p:nvPr>
            <p:ph type="ctrTitle"/>
          </p:nvPr>
        </p:nvSpPr>
        <p:spPr>
          <a:xfrm>
            <a:off x="1309849" y="278723"/>
            <a:ext cx="9595716" cy="8391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Clr>
                <a:srgbClr val="000000"/>
              </a:buClr>
              <a:buSzPts val="5200"/>
              <a:buFont typeface="Cambria"/>
              <a:buNone/>
            </a:pPr>
            <a:r>
              <a:rPr b="1" lang="en-IN" sz="2900">
                <a:solidFill>
                  <a:srgbClr val="000000"/>
                </a:solidFill>
                <a:latin typeface="Cambria"/>
                <a:ea typeface="Cambria"/>
                <a:cs typeface="Cambria"/>
                <a:sym typeface="Cambria"/>
              </a:rPr>
              <a:t>Project Review-2 </a:t>
            </a:r>
            <a:endParaRPr b="1" sz="2900">
              <a:solidFill>
                <a:srgbClr val="000000"/>
              </a:solidFill>
              <a:latin typeface="Cambria"/>
              <a:ea typeface="Cambria"/>
              <a:cs typeface="Cambria"/>
              <a:sym typeface="Cambria"/>
            </a:endParaRPr>
          </a:p>
          <a:p>
            <a:pPr indent="0" lvl="0" marL="0" rtl="0" algn="ctr">
              <a:lnSpc>
                <a:spcPct val="100000"/>
              </a:lnSpc>
              <a:spcBef>
                <a:spcPts val="0"/>
              </a:spcBef>
              <a:spcAft>
                <a:spcPts val="0"/>
              </a:spcAft>
              <a:buClr>
                <a:srgbClr val="000000"/>
              </a:buClr>
              <a:buSzPts val="5200"/>
              <a:buFont typeface="Cambria"/>
              <a:buNone/>
            </a:pPr>
            <a:r>
              <a:rPr b="1" lang="en-IN" sz="2900">
                <a:solidFill>
                  <a:srgbClr val="000000"/>
                </a:solidFill>
                <a:latin typeface="Cambria"/>
                <a:ea typeface="Cambria"/>
                <a:cs typeface="Cambria"/>
                <a:sym typeface="Cambria"/>
              </a:rPr>
              <a:t>(Semester VII)</a:t>
            </a:r>
            <a:endParaRPr b="1" sz="2900">
              <a:solidFill>
                <a:srgbClr val="000000"/>
              </a:solidFill>
              <a:latin typeface="Cambria"/>
              <a:ea typeface="Cambria"/>
              <a:cs typeface="Cambria"/>
              <a:sym typeface="Cambria"/>
            </a:endParaRPr>
          </a:p>
        </p:txBody>
      </p:sp>
      <p:sp>
        <p:nvSpPr>
          <p:cNvPr id="93" name="Google Shape;93;p1"/>
          <p:cNvSpPr txBox="1"/>
          <p:nvPr/>
        </p:nvSpPr>
        <p:spPr>
          <a:xfrm>
            <a:off x="22650" y="1341775"/>
            <a:ext cx="12169350" cy="1210774"/>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1"/>
              </a:buClr>
              <a:buSzPts val="1100"/>
              <a:buFont typeface="Arial"/>
              <a:buNone/>
            </a:pPr>
            <a:r>
              <a:rPr b="1" i="0" lang="en-IN" sz="1700" u="none" cap="none" strike="noStrike">
                <a:solidFill>
                  <a:schemeClr val="dk1"/>
                </a:solidFill>
                <a:latin typeface="Arial"/>
                <a:ea typeface="Arial"/>
                <a:cs typeface="Arial"/>
                <a:sym typeface="Arial"/>
              </a:rPr>
              <a:t>Vivekanand Education Society's Institute of Technology</a:t>
            </a:r>
            <a:endParaRPr b="1" i="0" sz="1700" u="none" cap="none" strike="noStrike">
              <a:solidFill>
                <a:schemeClr val="dk1"/>
              </a:solidFill>
              <a:latin typeface="Arial"/>
              <a:ea typeface="Arial"/>
              <a:cs typeface="Arial"/>
              <a:sym typeface="Arial"/>
            </a:endParaRPr>
          </a:p>
          <a:p>
            <a:pPr indent="0" lvl="0" marL="0" marR="0" rtl="0" algn="ctr">
              <a:lnSpc>
                <a:spcPct val="115000"/>
              </a:lnSpc>
              <a:spcBef>
                <a:spcPts val="0"/>
              </a:spcBef>
              <a:spcAft>
                <a:spcPts val="0"/>
              </a:spcAft>
              <a:buClr>
                <a:schemeClr val="dk1"/>
              </a:buClr>
              <a:buSzPts val="1100"/>
              <a:buFont typeface="Arial"/>
              <a:buNone/>
            </a:pPr>
            <a:r>
              <a:rPr b="1" i="0" lang="en-IN" sz="1400" u="none" cap="none" strike="noStrike">
                <a:solidFill>
                  <a:schemeClr val="dk1"/>
                </a:solidFill>
                <a:latin typeface="Arial"/>
                <a:ea typeface="Arial"/>
                <a:cs typeface="Arial"/>
                <a:sym typeface="Arial"/>
              </a:rPr>
              <a:t>An Autonomous Institute Affiliated to University of Mumbai</a:t>
            </a:r>
            <a:endParaRPr b="1" i="0" sz="1400" u="none" cap="none" strike="noStrike">
              <a:solidFill>
                <a:schemeClr val="dk1"/>
              </a:solidFill>
              <a:latin typeface="Arial"/>
              <a:ea typeface="Arial"/>
              <a:cs typeface="Arial"/>
              <a:sym typeface="Arial"/>
            </a:endParaRPr>
          </a:p>
          <a:p>
            <a:pPr indent="0" lvl="0" marL="0" marR="0" rtl="0" algn="ctr">
              <a:lnSpc>
                <a:spcPct val="115000"/>
              </a:lnSpc>
              <a:spcBef>
                <a:spcPts val="1600"/>
              </a:spcBef>
              <a:spcAft>
                <a:spcPts val="0"/>
              </a:spcAft>
              <a:buClr>
                <a:srgbClr val="000000"/>
              </a:buClr>
              <a:buSzPts val="1900"/>
              <a:buFont typeface="Arial"/>
              <a:buNone/>
            </a:pPr>
            <a:r>
              <a:rPr b="1" i="0" lang="en-IN" sz="2400" u="none" cap="none" strike="noStrike">
                <a:solidFill>
                  <a:schemeClr val="dk1"/>
                </a:solidFill>
                <a:latin typeface="Times New Roman"/>
                <a:ea typeface="Times New Roman"/>
                <a:cs typeface="Times New Roman"/>
                <a:sym typeface="Times New Roman"/>
              </a:rPr>
              <a:t>Smart Umbrella Stand</a:t>
            </a:r>
            <a:endParaRPr b="1" i="0" sz="2400" u="none" cap="none" strike="noStrike">
              <a:solidFill>
                <a:schemeClr val="dk1"/>
              </a:solidFill>
              <a:latin typeface="Times New Roman"/>
              <a:ea typeface="Times New Roman"/>
              <a:cs typeface="Times New Roman"/>
              <a:sym typeface="Times New Roman"/>
            </a:endParaRPr>
          </a:p>
          <a:p>
            <a:pPr indent="0" lvl="0" marL="0" marR="0" rtl="0" algn="l">
              <a:lnSpc>
                <a:spcPct val="115000"/>
              </a:lnSpc>
              <a:spcBef>
                <a:spcPts val="1600"/>
              </a:spcBef>
              <a:spcAft>
                <a:spcPts val="0"/>
              </a:spcAft>
              <a:buClr>
                <a:schemeClr val="dk1"/>
              </a:buClr>
              <a:buSzPts val="1100"/>
              <a:buFont typeface="Arial"/>
              <a:buNone/>
            </a:pPr>
            <a:r>
              <a:t/>
            </a:r>
            <a:endParaRPr b="1" i="0" sz="1600" u="none" cap="none" strike="noStrike">
              <a:solidFill>
                <a:srgbClr val="FFFFFF"/>
              </a:solidFill>
              <a:latin typeface="Nunito"/>
              <a:ea typeface="Nunito"/>
              <a:cs typeface="Nunito"/>
              <a:sym typeface="Nunito"/>
            </a:endParaRPr>
          </a:p>
        </p:txBody>
      </p:sp>
      <p:sp>
        <p:nvSpPr>
          <p:cNvPr id="94" name="Google Shape;94;p1"/>
          <p:cNvSpPr txBox="1"/>
          <p:nvPr/>
        </p:nvSpPr>
        <p:spPr>
          <a:xfrm>
            <a:off x="0" y="2776501"/>
            <a:ext cx="12192000" cy="3063859"/>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IN" sz="1800" u="none" cap="none" strike="noStrike">
                <a:solidFill>
                  <a:srgbClr val="000000"/>
                </a:solidFill>
                <a:latin typeface="Cambria"/>
                <a:ea typeface="Cambria"/>
                <a:cs typeface="Cambria"/>
                <a:sym typeface="Cambria"/>
              </a:rPr>
              <a:t>Group Name: TECHNOPHILE</a:t>
            </a:r>
            <a:endParaRPr/>
          </a:p>
          <a:p>
            <a:pPr indent="0" lvl="0" marL="0" marR="0" rtl="0" algn="ctr">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Cambria"/>
              <a:ea typeface="Cambria"/>
              <a:cs typeface="Cambria"/>
              <a:sym typeface="Cambria"/>
            </a:endParaRPr>
          </a:p>
          <a:p>
            <a:pPr indent="0" lvl="0" marL="0" marR="0" rtl="0" algn="ctr">
              <a:lnSpc>
                <a:spcPct val="100000"/>
              </a:lnSpc>
              <a:spcBef>
                <a:spcPts val="0"/>
              </a:spcBef>
              <a:spcAft>
                <a:spcPts val="0"/>
              </a:spcAft>
              <a:buClr>
                <a:srgbClr val="000000"/>
              </a:buClr>
              <a:buSzPts val="1400"/>
              <a:buFont typeface="Arial"/>
              <a:buNone/>
            </a:pPr>
            <a:br>
              <a:rPr b="1" i="0" lang="en-IN" sz="1400" u="none" cap="none" strike="noStrike">
                <a:solidFill>
                  <a:srgbClr val="000000"/>
                </a:solidFill>
                <a:latin typeface="Cambria"/>
                <a:ea typeface="Cambria"/>
                <a:cs typeface="Cambria"/>
                <a:sym typeface="Cambria"/>
              </a:rPr>
            </a:br>
            <a:r>
              <a:rPr b="1" i="0" lang="en-IN" sz="1400" u="none" cap="none" strike="noStrike">
                <a:solidFill>
                  <a:srgbClr val="000000"/>
                </a:solidFill>
                <a:latin typeface="Cambria"/>
                <a:ea typeface="Cambria"/>
                <a:cs typeface="Cambria"/>
                <a:sym typeface="Cambria"/>
              </a:rPr>
              <a:t>    </a:t>
            </a:r>
            <a:r>
              <a:rPr b="0" i="0" lang="en-IN" sz="1800" u="none" cap="none" strike="noStrike">
                <a:solidFill>
                  <a:srgbClr val="000000"/>
                </a:solidFill>
                <a:latin typeface="Times New Roman"/>
                <a:ea typeface="Times New Roman"/>
                <a:cs typeface="Times New Roman"/>
                <a:sym typeface="Times New Roman"/>
              </a:rPr>
              <a:t> Jatin Vaity (23/D19B)</a:t>
            </a:r>
            <a:endParaRPr b="0" i="0" sz="1400" u="none" cap="none" strike="noStrike">
              <a:solidFill>
                <a:srgbClr val="000000"/>
              </a:solidFill>
              <a:latin typeface="Arial"/>
              <a:ea typeface="Arial"/>
              <a:cs typeface="Arial"/>
              <a:sym typeface="Arial"/>
            </a:endParaRPr>
          </a:p>
          <a:p>
            <a:pPr indent="0" lvl="0" marL="457200" marR="0" rtl="0" algn="ctr">
              <a:lnSpc>
                <a:spcPct val="100000"/>
              </a:lnSpc>
              <a:spcBef>
                <a:spcPts val="0"/>
              </a:spcBef>
              <a:spcAft>
                <a:spcPts val="0"/>
              </a:spcAft>
              <a:buNone/>
            </a:pPr>
            <a:r>
              <a:rPr b="0" i="0" lang="en-IN" sz="1800" u="none" cap="none" strike="noStrike">
                <a:solidFill>
                  <a:srgbClr val="000000"/>
                </a:solidFill>
                <a:latin typeface="Times New Roman"/>
                <a:ea typeface="Times New Roman"/>
                <a:cs typeface="Times New Roman"/>
                <a:sym typeface="Times New Roman"/>
              </a:rPr>
              <a:t>  Chirag Naskar  (39/D19B)</a:t>
            </a:r>
            <a:endParaRPr b="0" i="0" sz="1400" u="none" cap="none" strike="noStrike">
              <a:solidFill>
                <a:srgbClr val="000000"/>
              </a:solidFill>
              <a:latin typeface="Arial"/>
              <a:ea typeface="Arial"/>
              <a:cs typeface="Arial"/>
              <a:sym typeface="Arial"/>
            </a:endParaRPr>
          </a:p>
          <a:p>
            <a:pPr indent="0" lvl="0" marL="457200" marR="0" rtl="0" algn="ctr">
              <a:lnSpc>
                <a:spcPct val="100000"/>
              </a:lnSpc>
              <a:spcBef>
                <a:spcPts val="0"/>
              </a:spcBef>
              <a:spcAft>
                <a:spcPts val="0"/>
              </a:spcAft>
              <a:buNone/>
            </a:pPr>
            <a:r>
              <a:rPr b="0" i="0" lang="en-IN" sz="1800" u="none" cap="none" strike="noStrike">
                <a:solidFill>
                  <a:srgbClr val="000000"/>
                </a:solidFill>
                <a:latin typeface="Times New Roman"/>
                <a:ea typeface="Times New Roman"/>
                <a:cs typeface="Times New Roman"/>
                <a:sym typeface="Times New Roman"/>
              </a:rPr>
              <a:t>     Parul Pritamwani (43/D19B)</a:t>
            </a:r>
            <a:endParaRPr b="0" i="0" sz="1400" u="none" cap="none" strike="noStrike">
              <a:solidFill>
                <a:srgbClr val="000000"/>
              </a:solidFill>
              <a:latin typeface="Arial"/>
              <a:ea typeface="Arial"/>
              <a:cs typeface="Arial"/>
              <a:sym typeface="Arial"/>
            </a:endParaRPr>
          </a:p>
          <a:p>
            <a:pPr indent="0" lvl="0" marL="457200" marR="0" rtl="0" algn="ctr">
              <a:lnSpc>
                <a:spcPct val="100000"/>
              </a:lnSpc>
              <a:spcBef>
                <a:spcPts val="0"/>
              </a:spcBef>
              <a:spcAft>
                <a:spcPts val="0"/>
              </a:spcAft>
              <a:buNone/>
            </a:pPr>
            <a:r>
              <a:rPr b="0" i="0" lang="en-IN" sz="1800" u="none" cap="none" strike="noStrike">
                <a:solidFill>
                  <a:srgbClr val="000000"/>
                </a:solidFill>
                <a:latin typeface="Times New Roman"/>
                <a:ea typeface="Times New Roman"/>
                <a:cs typeface="Times New Roman"/>
                <a:sym typeface="Times New Roman"/>
              </a:rPr>
              <a:t>Piyush Tambe (63/D19B)</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IN" sz="1400" u="none" cap="none" strike="noStrike">
                <a:solidFill>
                  <a:srgbClr val="000000"/>
                </a:solidFill>
                <a:latin typeface="Arial"/>
                <a:ea typeface="Arial"/>
                <a:cs typeface="Arial"/>
                <a:sym typeface="Arial"/>
              </a:rPr>
              <a:t>	</a:t>
            </a:r>
            <a:br>
              <a:rPr b="0" i="0" lang="en-IN" sz="1400" u="none" cap="none" strike="noStrike">
                <a:solidFill>
                  <a:srgbClr val="000000"/>
                </a:solidFill>
                <a:latin typeface="Arial"/>
                <a:ea typeface="Arial"/>
                <a:cs typeface="Arial"/>
                <a:sym typeface="Arial"/>
              </a:rPr>
            </a:br>
            <a:r>
              <a:rPr b="1" i="0" lang="en-IN" sz="1800" u="none" cap="none" strike="noStrike">
                <a:solidFill>
                  <a:srgbClr val="000000"/>
                </a:solidFill>
                <a:latin typeface="Times New Roman"/>
                <a:ea typeface="Times New Roman"/>
                <a:cs typeface="Times New Roman"/>
                <a:sym typeface="Times New Roman"/>
              </a:rPr>
              <a:t>       Name of Mentor : Mrs. Anuradha Jadiya</a:t>
            </a:r>
            <a:endParaRPr b="1" i="0" sz="1500" u="none" cap="none" strike="noStrike">
              <a:solidFill>
                <a:schemeClr val="dk1"/>
              </a:solidFill>
              <a:latin typeface="Calibri"/>
              <a:ea typeface="Calibri"/>
              <a:cs typeface="Calibri"/>
              <a:sym typeface="Calibri"/>
            </a:endParaRPr>
          </a:p>
          <a:p>
            <a:pPr indent="0" lvl="0" marL="0" marR="0" rtl="0" algn="ctr">
              <a:lnSpc>
                <a:spcPct val="115000"/>
              </a:lnSpc>
              <a:spcBef>
                <a:spcPts val="1600"/>
              </a:spcBef>
              <a:spcAft>
                <a:spcPts val="0"/>
              </a:spcAft>
              <a:buClr>
                <a:schemeClr val="dk1"/>
              </a:buClr>
              <a:buSzPts val="1900"/>
              <a:buFont typeface="Arial"/>
              <a:buNone/>
            </a:pPr>
            <a:r>
              <a:t/>
            </a:r>
            <a:endParaRPr b="1" i="0" sz="19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800" u="none" cap="none" strike="noStrike">
              <a:solidFill>
                <a:schemeClr val="dk1"/>
              </a:solidFill>
              <a:latin typeface="Calibri"/>
              <a:ea typeface="Calibri"/>
              <a:cs typeface="Calibri"/>
              <a:sym typeface="Calibri"/>
            </a:endParaRPr>
          </a:p>
        </p:txBody>
      </p:sp>
      <p:pic>
        <p:nvPicPr>
          <p:cNvPr id="95" name="Google Shape;95;p1"/>
          <p:cNvPicPr preferRelativeResize="0"/>
          <p:nvPr/>
        </p:nvPicPr>
        <p:blipFill rotWithShape="1">
          <a:blip r:embed="rId3">
            <a:alphaModFix/>
          </a:blip>
          <a:srcRect b="0" l="0" r="0" t="0"/>
          <a:stretch/>
        </p:blipFill>
        <p:spPr>
          <a:xfrm>
            <a:off x="11034650" y="81938"/>
            <a:ext cx="638300" cy="1043900"/>
          </a:xfrm>
          <a:prstGeom prst="rect">
            <a:avLst/>
          </a:prstGeom>
          <a:noFill/>
          <a:ln>
            <a:noFill/>
          </a:ln>
        </p:spPr>
      </p:pic>
      <p:pic>
        <p:nvPicPr>
          <p:cNvPr id="96" name="Google Shape;96;p1"/>
          <p:cNvPicPr preferRelativeResize="0"/>
          <p:nvPr/>
        </p:nvPicPr>
        <p:blipFill rotWithShape="1">
          <a:blip r:embed="rId4">
            <a:alphaModFix/>
          </a:blip>
          <a:srcRect b="0" l="0" r="0" t="0"/>
          <a:stretch/>
        </p:blipFill>
        <p:spPr>
          <a:xfrm>
            <a:off x="366550" y="81938"/>
            <a:ext cx="943299" cy="10439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9"/>
          <p:cNvSpPr txBox="1"/>
          <p:nvPr>
            <p:ph type="title"/>
          </p:nvPr>
        </p:nvSpPr>
        <p:spPr>
          <a:xfrm>
            <a:off x="0" y="0"/>
            <a:ext cx="12192000" cy="833718"/>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rgbClr val="000000"/>
              </a:buClr>
              <a:buSzPts val="2800"/>
              <a:buFont typeface="Times New Roman"/>
              <a:buNone/>
            </a:pPr>
            <a:r>
              <a:rPr lang="en-IN">
                <a:solidFill>
                  <a:srgbClr val="0070C0"/>
                </a:solidFill>
                <a:latin typeface="Times New Roman"/>
                <a:ea typeface="Times New Roman"/>
                <a:cs typeface="Times New Roman"/>
                <a:sym typeface="Times New Roman"/>
              </a:rPr>
              <a:t>Flow Diagram</a:t>
            </a:r>
            <a:endParaRPr b="0" i="0" u="none" cap="none" strike="noStrike">
              <a:solidFill>
                <a:srgbClr val="0070C0"/>
              </a:solidFill>
              <a:latin typeface="Times New Roman"/>
              <a:ea typeface="Times New Roman"/>
              <a:cs typeface="Times New Roman"/>
              <a:sym typeface="Times New Roman"/>
            </a:endParaRPr>
          </a:p>
        </p:txBody>
      </p:sp>
      <p:sp>
        <p:nvSpPr>
          <p:cNvPr id="210" name="Google Shape;21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IN"/>
              <a:t>‹#›</a:t>
            </a:fld>
            <a:endParaRPr/>
          </a:p>
        </p:txBody>
      </p:sp>
      <p:pic>
        <p:nvPicPr>
          <p:cNvPr id="211" name="Google Shape;211;p9"/>
          <p:cNvPicPr preferRelativeResize="0"/>
          <p:nvPr/>
        </p:nvPicPr>
        <p:blipFill>
          <a:blip r:embed="rId3">
            <a:alphaModFix/>
          </a:blip>
          <a:stretch>
            <a:fillRect/>
          </a:stretch>
        </p:blipFill>
        <p:spPr>
          <a:xfrm>
            <a:off x="107575" y="1008525"/>
            <a:ext cx="6672901" cy="4878326"/>
          </a:xfrm>
          <a:prstGeom prst="rect">
            <a:avLst/>
          </a:prstGeom>
          <a:noFill/>
          <a:ln>
            <a:noFill/>
          </a:ln>
        </p:spPr>
      </p:pic>
      <p:pic>
        <p:nvPicPr>
          <p:cNvPr id="212" name="Google Shape;212;p9"/>
          <p:cNvPicPr preferRelativeResize="0"/>
          <p:nvPr/>
        </p:nvPicPr>
        <p:blipFill>
          <a:blip r:embed="rId4">
            <a:alphaModFix/>
          </a:blip>
          <a:stretch>
            <a:fillRect/>
          </a:stretch>
        </p:blipFill>
        <p:spPr>
          <a:xfrm>
            <a:off x="6970125" y="971150"/>
            <a:ext cx="4618100" cy="4792575"/>
          </a:xfrm>
          <a:prstGeom prst="rect">
            <a:avLst/>
          </a:prstGeom>
          <a:noFill/>
          <a:ln>
            <a:noFill/>
          </a:ln>
        </p:spPr>
      </p:pic>
      <p:sp>
        <p:nvSpPr>
          <p:cNvPr id="213" name="Google Shape;213;p9"/>
          <p:cNvSpPr txBox="1"/>
          <p:nvPr/>
        </p:nvSpPr>
        <p:spPr>
          <a:xfrm>
            <a:off x="8022225" y="5688775"/>
            <a:ext cx="24483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IN" sz="2000">
                <a:solidFill>
                  <a:srgbClr val="000000"/>
                </a:solidFill>
                <a:latin typeface="Times New Roman"/>
                <a:ea typeface="Times New Roman"/>
                <a:cs typeface="Times New Roman"/>
                <a:sym typeface="Times New Roman"/>
              </a:rPr>
              <a:t>Umbrella Dryer</a:t>
            </a:r>
            <a:endParaRPr b="1" sz="2000">
              <a:solidFill>
                <a:srgbClr val="000000"/>
              </a:solidFill>
              <a:latin typeface="Times New Roman"/>
              <a:ea typeface="Times New Roman"/>
              <a:cs typeface="Times New Roman"/>
              <a:sym typeface="Times New Roman"/>
            </a:endParaRPr>
          </a:p>
        </p:txBody>
      </p:sp>
      <p:sp>
        <p:nvSpPr>
          <p:cNvPr id="214" name="Google Shape;214;p9"/>
          <p:cNvSpPr txBox="1"/>
          <p:nvPr/>
        </p:nvSpPr>
        <p:spPr>
          <a:xfrm>
            <a:off x="1883225" y="5688775"/>
            <a:ext cx="28662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IN" sz="2000">
                <a:solidFill>
                  <a:srgbClr val="000000"/>
                </a:solidFill>
                <a:latin typeface="Times New Roman"/>
                <a:ea typeface="Times New Roman"/>
                <a:cs typeface="Times New Roman"/>
                <a:sym typeface="Times New Roman"/>
              </a:rPr>
              <a:t>Weather Forecasting </a:t>
            </a:r>
            <a:endParaRPr b="1" sz="2000">
              <a:solidFill>
                <a:srgbClr val="000000"/>
              </a:solidFill>
              <a:latin typeface="Times New Roman"/>
              <a:ea typeface="Times New Roman"/>
              <a:cs typeface="Times New Roman"/>
              <a:sym typeface="Times New Roman"/>
            </a:endParaRPr>
          </a:p>
        </p:txBody>
      </p:sp>
      <p:sp>
        <p:nvSpPr>
          <p:cNvPr id="215" name="Google Shape;215;p9"/>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SzPts val="1400"/>
              <a:buNone/>
            </a:pPr>
            <a:r>
              <a:rPr lang="en-IN"/>
              <a:t>21-09-2024</a:t>
            </a:r>
            <a:endParaRPr/>
          </a:p>
        </p:txBody>
      </p:sp>
      <p:sp>
        <p:nvSpPr>
          <p:cNvPr id="216" name="Google Shape;216;p9"/>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IN"/>
              <a:t>Project Review 2 : EXTC</a:t>
            </a:r>
            <a:endParaRPr/>
          </a:p>
        </p:txBody>
      </p:sp>
      <p:sp>
        <p:nvSpPr>
          <p:cNvPr id="217" name="Google Shape;217;p9"/>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IN"/>
              <a:t>21-09-2024</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10"/>
          <p:cNvSpPr txBox="1"/>
          <p:nvPr>
            <p:ph type="title"/>
          </p:nvPr>
        </p:nvSpPr>
        <p:spPr>
          <a:xfrm>
            <a:off x="0" y="0"/>
            <a:ext cx="12192000" cy="833718"/>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rgbClr val="000000"/>
              </a:buClr>
              <a:buSzPts val="2800"/>
              <a:buFont typeface="Times New Roman"/>
              <a:buNone/>
            </a:pPr>
            <a:r>
              <a:rPr lang="en-IN">
                <a:solidFill>
                  <a:srgbClr val="0070C0"/>
                </a:solidFill>
                <a:latin typeface="Times New Roman"/>
                <a:ea typeface="Times New Roman"/>
                <a:cs typeface="Times New Roman"/>
                <a:sym typeface="Times New Roman"/>
              </a:rPr>
              <a:t>Proposed Project Components and Expenditure</a:t>
            </a:r>
            <a:endParaRPr b="0" i="0" u="none" cap="none" strike="noStrike">
              <a:solidFill>
                <a:srgbClr val="0070C0"/>
              </a:solidFill>
              <a:latin typeface="Times New Roman"/>
              <a:ea typeface="Times New Roman"/>
              <a:cs typeface="Times New Roman"/>
              <a:sym typeface="Times New Roman"/>
            </a:endParaRPr>
          </a:p>
        </p:txBody>
      </p:sp>
      <p:sp>
        <p:nvSpPr>
          <p:cNvPr id="223" name="Google Shape;223;p1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IN"/>
              <a:t>‹#›</a:t>
            </a:fld>
            <a:endParaRPr/>
          </a:p>
        </p:txBody>
      </p:sp>
      <p:graphicFrame>
        <p:nvGraphicFramePr>
          <p:cNvPr id="224" name="Google Shape;224;p10"/>
          <p:cNvGraphicFramePr/>
          <p:nvPr/>
        </p:nvGraphicFramePr>
        <p:xfrm>
          <a:off x="183776" y="748896"/>
          <a:ext cx="3000000" cy="3000000"/>
        </p:xfrm>
        <a:graphic>
          <a:graphicData uri="http://schemas.openxmlformats.org/drawingml/2006/table">
            <a:tbl>
              <a:tblPr>
                <a:noFill/>
                <a:tableStyleId>{C1C45C17-9B38-4544-A265-3B9433E1F924}</a:tableStyleId>
              </a:tblPr>
              <a:tblGrid>
                <a:gridCol w="670950"/>
                <a:gridCol w="4045200"/>
                <a:gridCol w="2100400"/>
                <a:gridCol w="2100400"/>
                <a:gridCol w="2907500"/>
              </a:tblGrid>
              <a:tr h="635700">
                <a:tc>
                  <a:txBody>
                    <a:bodyPr/>
                    <a:lstStyle/>
                    <a:p>
                      <a:pPr indent="0" lvl="0" marL="0" marR="0" rtl="0" algn="ctr">
                        <a:lnSpc>
                          <a:spcPct val="100000"/>
                        </a:lnSpc>
                        <a:spcBef>
                          <a:spcPts val="0"/>
                        </a:spcBef>
                        <a:spcAft>
                          <a:spcPts val="0"/>
                        </a:spcAft>
                        <a:buNone/>
                      </a:pPr>
                      <a:r>
                        <a:rPr b="1" i="0" lang="en-IN" sz="1800" u="none" cap="none" strike="noStrike">
                          <a:solidFill>
                            <a:srgbClr val="000000"/>
                          </a:solidFill>
                          <a:latin typeface="Times New Roman"/>
                          <a:ea typeface="Times New Roman"/>
                          <a:cs typeface="Times New Roman"/>
                          <a:sym typeface="Times New Roman"/>
                        </a:rPr>
                        <a:t>Sr. no</a:t>
                      </a:r>
                      <a:endParaRPr sz="1800" u="none" cap="none" strike="noStrike"/>
                    </a:p>
                  </a:txBody>
                  <a:tcPr marT="61775" marB="61775" marR="61775" marL="617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FE2F3"/>
                    </a:solidFill>
                  </a:tcPr>
                </a:tc>
                <a:tc>
                  <a:txBody>
                    <a:bodyPr/>
                    <a:lstStyle/>
                    <a:p>
                      <a:pPr indent="0" lvl="0" marL="0" marR="0" rtl="0" algn="ctr">
                        <a:lnSpc>
                          <a:spcPct val="100000"/>
                        </a:lnSpc>
                        <a:spcBef>
                          <a:spcPts val="0"/>
                        </a:spcBef>
                        <a:spcAft>
                          <a:spcPts val="0"/>
                        </a:spcAft>
                        <a:buNone/>
                      </a:pPr>
                      <a:r>
                        <a:rPr b="1" i="0" lang="en-IN" sz="1800" u="none" cap="none" strike="noStrike">
                          <a:solidFill>
                            <a:srgbClr val="000000"/>
                          </a:solidFill>
                          <a:latin typeface="Times New Roman"/>
                          <a:ea typeface="Times New Roman"/>
                          <a:cs typeface="Times New Roman"/>
                          <a:sym typeface="Times New Roman"/>
                        </a:rPr>
                        <a:t>Name of Component</a:t>
                      </a:r>
                      <a:endParaRPr sz="1800" u="none" cap="none" strike="noStrike"/>
                    </a:p>
                  </a:txBody>
                  <a:tcPr marT="61775" marB="61775" marR="61775" marL="617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FE2F3"/>
                    </a:solidFill>
                  </a:tcPr>
                </a:tc>
                <a:tc>
                  <a:txBody>
                    <a:bodyPr/>
                    <a:lstStyle/>
                    <a:p>
                      <a:pPr indent="0" lvl="0" marL="0" marR="0" rtl="0" algn="ctr">
                        <a:lnSpc>
                          <a:spcPct val="100000"/>
                        </a:lnSpc>
                        <a:spcBef>
                          <a:spcPts val="0"/>
                        </a:spcBef>
                        <a:spcAft>
                          <a:spcPts val="0"/>
                        </a:spcAft>
                        <a:buNone/>
                      </a:pPr>
                      <a:r>
                        <a:rPr b="1" i="0" lang="en-IN" sz="1800" u="none" cap="none" strike="noStrike">
                          <a:solidFill>
                            <a:srgbClr val="000000"/>
                          </a:solidFill>
                          <a:latin typeface="Times New Roman"/>
                          <a:ea typeface="Times New Roman"/>
                          <a:cs typeface="Times New Roman"/>
                          <a:sym typeface="Times New Roman"/>
                        </a:rPr>
                        <a:t>Quantity</a:t>
                      </a:r>
                      <a:endParaRPr sz="1800" u="none" cap="none" strike="noStrike"/>
                    </a:p>
                  </a:txBody>
                  <a:tcPr marT="61775" marB="61775" marR="61775" marL="617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FE2F3"/>
                    </a:solidFill>
                  </a:tcPr>
                </a:tc>
                <a:tc>
                  <a:txBody>
                    <a:bodyPr/>
                    <a:lstStyle/>
                    <a:p>
                      <a:pPr indent="0" lvl="0" marL="0" marR="0" rtl="0" algn="ctr">
                        <a:lnSpc>
                          <a:spcPct val="100000"/>
                        </a:lnSpc>
                        <a:spcBef>
                          <a:spcPts val="0"/>
                        </a:spcBef>
                        <a:spcAft>
                          <a:spcPts val="0"/>
                        </a:spcAft>
                        <a:buNone/>
                      </a:pPr>
                      <a:r>
                        <a:rPr b="1" i="0" lang="en-IN" sz="1800" u="none" cap="none" strike="noStrike">
                          <a:solidFill>
                            <a:srgbClr val="000000"/>
                          </a:solidFill>
                          <a:latin typeface="Times New Roman"/>
                          <a:ea typeface="Times New Roman"/>
                          <a:cs typeface="Times New Roman"/>
                          <a:sym typeface="Times New Roman"/>
                        </a:rPr>
                        <a:t>Cost in Rupees</a:t>
                      </a:r>
                      <a:endParaRPr sz="1800" u="none" cap="none" strike="noStrike"/>
                    </a:p>
                  </a:txBody>
                  <a:tcPr marT="61775" marB="61775" marR="61775" marL="617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FE2F3"/>
                    </a:solidFill>
                  </a:tcPr>
                </a:tc>
                <a:tc>
                  <a:txBody>
                    <a:bodyPr/>
                    <a:lstStyle/>
                    <a:p>
                      <a:pPr indent="0" lvl="0" marL="0" marR="0" rtl="0" algn="ctr">
                        <a:lnSpc>
                          <a:spcPct val="100000"/>
                        </a:lnSpc>
                        <a:spcBef>
                          <a:spcPts val="0"/>
                        </a:spcBef>
                        <a:spcAft>
                          <a:spcPts val="0"/>
                        </a:spcAft>
                        <a:buNone/>
                      </a:pPr>
                      <a:r>
                        <a:rPr b="1" i="0" lang="en-IN" sz="1800" u="none" cap="none" strike="noStrike">
                          <a:solidFill>
                            <a:srgbClr val="000000"/>
                          </a:solidFill>
                          <a:latin typeface="Times New Roman"/>
                          <a:ea typeface="Times New Roman"/>
                          <a:cs typeface="Times New Roman"/>
                          <a:sym typeface="Times New Roman"/>
                        </a:rPr>
                        <a:t>Reference(datasheet of boards/processors)</a:t>
                      </a:r>
                      <a:endParaRPr sz="1800" u="none" cap="none" strike="noStrike"/>
                    </a:p>
                  </a:txBody>
                  <a:tcPr marT="61775" marB="61775" marR="61775" marL="617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FE2F3"/>
                    </a:solidFill>
                  </a:tcPr>
                </a:tc>
              </a:tr>
              <a:tr h="895125">
                <a:tc>
                  <a:txBody>
                    <a:bodyPr/>
                    <a:lstStyle/>
                    <a:p>
                      <a:pPr indent="0" lvl="0" marL="0" marR="0" rtl="0" algn="l">
                        <a:lnSpc>
                          <a:spcPct val="100000"/>
                        </a:lnSpc>
                        <a:spcBef>
                          <a:spcPts val="0"/>
                        </a:spcBef>
                        <a:spcAft>
                          <a:spcPts val="0"/>
                        </a:spcAft>
                        <a:buNone/>
                      </a:pPr>
                      <a:r>
                        <a:rPr lang="en-IN" sz="1800" u="none" cap="none" strike="noStrike"/>
                        <a:t> </a:t>
                      </a:r>
                      <a:r>
                        <a:rPr lang="en-IN" sz="1800" u="none" cap="none" strike="noStrike">
                          <a:latin typeface="Times New Roman"/>
                          <a:ea typeface="Times New Roman"/>
                          <a:cs typeface="Times New Roman"/>
                          <a:sym typeface="Times New Roman"/>
                        </a:rPr>
                        <a:t>1.</a:t>
                      </a:r>
                      <a:endParaRPr sz="1800" u="none" cap="none" strike="noStrike"/>
                    </a:p>
                  </a:txBody>
                  <a:tcPr marT="61775" marB="61775" marR="61775" marL="617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en-IN" sz="1800" u="none" cap="none" strike="noStrike">
                          <a:solidFill>
                            <a:srgbClr val="000000"/>
                          </a:solidFill>
                          <a:latin typeface="Times New Roman"/>
                          <a:ea typeface="Times New Roman"/>
                          <a:cs typeface="Times New Roman"/>
                          <a:sym typeface="Times New Roman"/>
                        </a:rPr>
                        <a:t>ESP8266- Board</a:t>
                      </a:r>
                      <a:endParaRPr sz="1800" u="none" cap="none" strike="noStrike"/>
                    </a:p>
                  </a:txBody>
                  <a:tcPr marT="61775" marB="61775" marR="61775" marL="617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en-IN" sz="1800" u="none" cap="none" strike="noStrike">
                          <a:solidFill>
                            <a:srgbClr val="000000"/>
                          </a:solidFill>
                          <a:latin typeface="Times New Roman"/>
                          <a:ea typeface="Times New Roman"/>
                          <a:cs typeface="Times New Roman"/>
                          <a:sym typeface="Times New Roman"/>
                        </a:rPr>
                        <a:t>1</a:t>
                      </a:r>
                      <a:endParaRPr sz="1800" u="none" cap="none" strike="noStrike"/>
                    </a:p>
                  </a:txBody>
                  <a:tcPr marT="61775" marB="61775" marR="61775" marL="617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en-IN" sz="1800" u="none" cap="none" strike="noStrike">
                          <a:solidFill>
                            <a:srgbClr val="000000"/>
                          </a:solidFill>
                          <a:latin typeface="Times New Roman"/>
                          <a:ea typeface="Times New Roman"/>
                          <a:cs typeface="Times New Roman"/>
                          <a:sym typeface="Times New Roman"/>
                        </a:rPr>
                        <a:t>600/-</a:t>
                      </a:r>
                      <a:endParaRPr sz="1800" u="none" cap="none" strike="noStrike"/>
                    </a:p>
                  </a:txBody>
                  <a:tcPr marT="61775" marB="61775" marR="61775" marL="617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en-IN" sz="1800" u="sng" cap="none" strike="noStrike">
                          <a:solidFill>
                            <a:srgbClr val="0563C1"/>
                          </a:solidFill>
                          <a:latin typeface="Times New Roman"/>
                          <a:ea typeface="Times New Roman"/>
                          <a:cs typeface="Times New Roman"/>
                          <a:sym typeface="Times New Roman"/>
                          <a:hlinkClick r:id="rId3">
                            <a:extLst>
                              <a:ext uri="{A12FA001-AC4F-418D-AE19-62706E023703}">
                                <ahyp:hlinkClr val="tx"/>
                              </a:ext>
                            </a:extLst>
                          </a:hlinkClick>
                        </a:rPr>
                        <a:t>https://www.espressif.com/sites/default/files/documentation/esp32_datasheet_en.pdf</a:t>
                      </a:r>
                      <a:endParaRPr sz="1800" u="none" cap="none" strike="noStrike"/>
                    </a:p>
                  </a:txBody>
                  <a:tcPr marT="61775" marB="61775" marR="61775" marL="617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895125">
                <a:tc>
                  <a:txBody>
                    <a:bodyPr/>
                    <a:lstStyle/>
                    <a:p>
                      <a:pPr indent="0" lvl="0" marL="0" marR="204686" rtl="0" algn="ctr">
                        <a:lnSpc>
                          <a:spcPct val="100000"/>
                        </a:lnSpc>
                        <a:spcBef>
                          <a:spcPts val="0"/>
                        </a:spcBef>
                        <a:spcAft>
                          <a:spcPts val="0"/>
                        </a:spcAft>
                        <a:buNone/>
                      </a:pPr>
                      <a:r>
                        <a:rPr b="0" i="0" lang="en-IN" sz="1800" u="none" cap="none" strike="noStrike">
                          <a:solidFill>
                            <a:srgbClr val="000000"/>
                          </a:solidFill>
                          <a:latin typeface="Times New Roman"/>
                          <a:ea typeface="Times New Roman"/>
                          <a:cs typeface="Times New Roman"/>
                          <a:sym typeface="Times New Roman"/>
                        </a:rPr>
                        <a:t>  2. </a:t>
                      </a:r>
                      <a:endParaRPr sz="1800" u="none" cap="none" strike="noStrike"/>
                    </a:p>
                  </a:txBody>
                  <a:tcPr marT="61775" marB="61775" marR="61775" marL="617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en-IN" sz="1800" u="none" cap="none" strike="noStrike">
                          <a:solidFill>
                            <a:srgbClr val="0F1111"/>
                          </a:solidFill>
                          <a:latin typeface="Times New Roman"/>
                          <a:ea typeface="Times New Roman"/>
                          <a:cs typeface="Times New Roman"/>
                          <a:sym typeface="Times New Roman"/>
                        </a:rPr>
                        <a:t> Cooling Fan </a:t>
                      </a:r>
                      <a:endParaRPr sz="1800" u="none" cap="none" strike="noStrike"/>
                    </a:p>
                    <a:p>
                      <a:pPr indent="0" lvl="0" marL="0" marR="0" rtl="0" algn="l">
                        <a:lnSpc>
                          <a:spcPct val="100000"/>
                        </a:lnSpc>
                        <a:spcBef>
                          <a:spcPts val="0"/>
                        </a:spcBef>
                        <a:spcAft>
                          <a:spcPts val="0"/>
                        </a:spcAft>
                        <a:buNone/>
                      </a:pPr>
                      <a:br>
                        <a:rPr lang="en-IN" sz="1800" u="none" cap="none" strike="noStrike"/>
                      </a:br>
                      <a:endParaRPr sz="1800" u="none" cap="none" strike="noStrike"/>
                    </a:p>
                  </a:txBody>
                  <a:tcPr marT="61775" marB="61775" marR="61775" marL="617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IN" sz="1800">
                          <a:latin typeface="Times New Roman"/>
                          <a:ea typeface="Times New Roman"/>
                          <a:cs typeface="Times New Roman"/>
                          <a:sym typeface="Times New Roman"/>
                        </a:rPr>
                        <a:t>3</a:t>
                      </a:r>
                      <a:endParaRPr sz="1800" u="none" cap="none" strike="noStrike"/>
                    </a:p>
                  </a:txBody>
                  <a:tcPr marT="61775" marB="61775" marR="61775" marL="617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en-IN" sz="1800" u="none" cap="none" strike="noStrike">
                          <a:solidFill>
                            <a:srgbClr val="000000"/>
                          </a:solidFill>
                          <a:latin typeface="Times New Roman"/>
                          <a:ea typeface="Times New Roman"/>
                          <a:cs typeface="Times New Roman"/>
                          <a:sym typeface="Times New Roman"/>
                        </a:rPr>
                        <a:t>100/-</a:t>
                      </a:r>
                      <a:endParaRPr sz="1800" u="none" cap="none" strike="noStrike"/>
                    </a:p>
                  </a:txBody>
                  <a:tcPr marT="61775" marB="61775" marR="61775" marL="617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en-IN" sz="1800" u="sng" cap="none" strike="noStrike">
                          <a:solidFill>
                            <a:srgbClr val="0563C1"/>
                          </a:solidFill>
                          <a:latin typeface="Times New Roman"/>
                          <a:ea typeface="Times New Roman"/>
                          <a:cs typeface="Times New Roman"/>
                          <a:sym typeface="Times New Roman"/>
                          <a:hlinkClick r:id="rId4">
                            <a:extLst>
                              <a:ext uri="{A12FA001-AC4F-418D-AE19-62706E023703}">
                                <ahyp:hlinkClr val="tx"/>
                              </a:ext>
                            </a:extLst>
                          </a:hlinkClick>
                        </a:rPr>
                        <a:t>https://www.titan-cd.com/en/product/TFD-12025KW-Series.html</a:t>
                      </a:r>
                      <a:endParaRPr sz="1800" u="none" cap="none" strike="noStrike"/>
                    </a:p>
                  </a:txBody>
                  <a:tcPr marT="61775" marB="61775" marR="61775" marL="617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154575">
                <a:tc>
                  <a:txBody>
                    <a:bodyPr/>
                    <a:lstStyle/>
                    <a:p>
                      <a:pPr indent="89992" lvl="0" marL="0" marR="204686" rtl="0" algn="ctr">
                        <a:lnSpc>
                          <a:spcPct val="100000"/>
                        </a:lnSpc>
                        <a:spcBef>
                          <a:spcPts val="0"/>
                        </a:spcBef>
                        <a:spcAft>
                          <a:spcPts val="0"/>
                        </a:spcAft>
                        <a:buNone/>
                      </a:pPr>
                      <a:r>
                        <a:rPr b="0" i="0" lang="en-IN" sz="1800" u="none" cap="none" strike="noStrike">
                          <a:solidFill>
                            <a:srgbClr val="000000"/>
                          </a:solidFill>
                          <a:latin typeface="Times New Roman"/>
                          <a:ea typeface="Times New Roman"/>
                          <a:cs typeface="Times New Roman"/>
                          <a:sym typeface="Times New Roman"/>
                        </a:rPr>
                        <a:t>3. </a:t>
                      </a:r>
                      <a:endParaRPr sz="1800" u="none" cap="none" strike="noStrike"/>
                    </a:p>
                  </a:txBody>
                  <a:tcPr marT="61775" marB="61775" marR="61775" marL="617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en-IN" sz="1800" u="none" cap="none" strike="noStrike">
                          <a:solidFill>
                            <a:srgbClr val="000000"/>
                          </a:solidFill>
                          <a:latin typeface="Times New Roman"/>
                          <a:ea typeface="Times New Roman"/>
                          <a:cs typeface="Times New Roman"/>
                          <a:sym typeface="Times New Roman"/>
                        </a:rPr>
                        <a:t>PTC Ceramic Heating Element</a:t>
                      </a:r>
                      <a:endParaRPr sz="1800" u="none" cap="none" strike="noStrike"/>
                    </a:p>
                    <a:p>
                      <a:pPr indent="0" lvl="0" marL="0" marR="0" rtl="0" algn="l">
                        <a:lnSpc>
                          <a:spcPct val="100000"/>
                        </a:lnSpc>
                        <a:spcBef>
                          <a:spcPts val="0"/>
                        </a:spcBef>
                        <a:spcAft>
                          <a:spcPts val="0"/>
                        </a:spcAft>
                        <a:buNone/>
                      </a:pPr>
                      <a:br>
                        <a:rPr lang="en-IN" sz="1800" u="none" cap="none" strike="noStrike"/>
                      </a:br>
                      <a:endParaRPr sz="1800" u="none" cap="none" strike="noStrike"/>
                    </a:p>
                  </a:txBody>
                  <a:tcPr marT="61775" marB="61775" marR="61775" marL="617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en-IN" sz="1800" u="none" cap="none" strike="noStrike">
                          <a:solidFill>
                            <a:srgbClr val="000000"/>
                          </a:solidFill>
                          <a:latin typeface="Times New Roman"/>
                          <a:ea typeface="Times New Roman"/>
                          <a:cs typeface="Times New Roman"/>
                          <a:sym typeface="Times New Roman"/>
                        </a:rPr>
                        <a:t>5-6</a:t>
                      </a:r>
                      <a:endParaRPr sz="1800" u="none" cap="none" strike="noStrike"/>
                    </a:p>
                  </a:txBody>
                  <a:tcPr marT="61775" marB="61775" marR="61775" marL="617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en-IN" sz="1800" u="none" cap="none" strike="noStrike">
                          <a:solidFill>
                            <a:srgbClr val="000000"/>
                          </a:solidFill>
                          <a:latin typeface="Times New Roman"/>
                          <a:ea typeface="Times New Roman"/>
                          <a:cs typeface="Times New Roman"/>
                          <a:sym typeface="Times New Roman"/>
                        </a:rPr>
                        <a:t>150/-</a:t>
                      </a:r>
                      <a:endParaRPr sz="1800" u="none" cap="none" strike="noStrike"/>
                    </a:p>
                  </a:txBody>
                  <a:tcPr marT="61775" marB="61775" marR="61775" marL="617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en-IN" sz="1800" u="sng" cap="none" strike="noStrike">
                          <a:solidFill>
                            <a:srgbClr val="0563C1"/>
                          </a:solidFill>
                          <a:latin typeface="Times New Roman"/>
                          <a:ea typeface="Times New Roman"/>
                          <a:cs typeface="Times New Roman"/>
                          <a:sym typeface="Times New Roman"/>
                          <a:hlinkClick r:id="rId5">
                            <a:extLst>
                              <a:ext uri="{A12FA001-AC4F-418D-AE19-62706E023703}">
                                <ahyp:hlinkClr val="tx"/>
                              </a:ext>
                            </a:extLst>
                          </a:hlinkClick>
                        </a:rPr>
                        <a:t>https://pdf.indiamart.com/impdf/22677713788/MY-1071431/ptc-ceramic-heating-element.pdf</a:t>
                      </a:r>
                      <a:endParaRPr sz="1800" u="none" cap="none" strike="noStrike"/>
                    </a:p>
                  </a:txBody>
                  <a:tcPr marT="61775" marB="61775" marR="61775" marL="617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998575">
                <a:tc>
                  <a:txBody>
                    <a:bodyPr/>
                    <a:lstStyle/>
                    <a:p>
                      <a:pPr indent="89992" lvl="0" marL="0" marR="204686" rtl="0" algn="ctr">
                        <a:lnSpc>
                          <a:spcPct val="100000"/>
                        </a:lnSpc>
                        <a:spcBef>
                          <a:spcPts val="0"/>
                        </a:spcBef>
                        <a:spcAft>
                          <a:spcPts val="0"/>
                        </a:spcAft>
                        <a:buNone/>
                      </a:pPr>
                      <a:r>
                        <a:rPr b="0" i="0" lang="en-IN" sz="1800" u="none" cap="none" strike="noStrike">
                          <a:solidFill>
                            <a:srgbClr val="000000"/>
                          </a:solidFill>
                          <a:latin typeface="Times New Roman"/>
                          <a:ea typeface="Times New Roman"/>
                          <a:cs typeface="Times New Roman"/>
                          <a:sym typeface="Times New Roman"/>
                        </a:rPr>
                        <a:t>4. </a:t>
                      </a:r>
                      <a:endParaRPr sz="1800" u="none" cap="none" strike="noStrike"/>
                    </a:p>
                  </a:txBody>
                  <a:tcPr marT="61775" marB="61775" marR="61775" marL="617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IN" sz="1800">
                          <a:latin typeface="Times New Roman"/>
                          <a:ea typeface="Times New Roman"/>
                          <a:cs typeface="Times New Roman"/>
                          <a:sym typeface="Times New Roman"/>
                        </a:rPr>
                        <a:t>Ultrasonic Sensor</a:t>
                      </a:r>
                      <a:endParaRPr sz="1800" u="none" cap="none" strike="noStrike"/>
                    </a:p>
                    <a:p>
                      <a:pPr indent="0" lvl="0" marL="0" marR="0" rtl="0" algn="l">
                        <a:lnSpc>
                          <a:spcPct val="100000"/>
                        </a:lnSpc>
                        <a:spcBef>
                          <a:spcPts val="500"/>
                        </a:spcBef>
                        <a:spcAft>
                          <a:spcPts val="0"/>
                        </a:spcAft>
                        <a:buNone/>
                      </a:pPr>
                      <a:br>
                        <a:rPr lang="en-IN" sz="1800" u="none" cap="none" strike="noStrike"/>
                      </a:br>
                      <a:endParaRPr sz="1800" u="none" cap="none" strike="noStrike"/>
                    </a:p>
                  </a:txBody>
                  <a:tcPr marT="61775" marB="61775" marR="61775" marL="617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en-IN" sz="1800" u="none" cap="none" strike="noStrike">
                          <a:solidFill>
                            <a:srgbClr val="000000"/>
                          </a:solidFill>
                          <a:latin typeface="Times New Roman"/>
                          <a:ea typeface="Times New Roman"/>
                          <a:cs typeface="Times New Roman"/>
                          <a:sym typeface="Times New Roman"/>
                        </a:rPr>
                        <a:t>2</a:t>
                      </a:r>
                      <a:endParaRPr sz="1800" u="none" cap="none" strike="noStrike"/>
                    </a:p>
                  </a:txBody>
                  <a:tcPr marT="61775" marB="61775" marR="61775" marL="617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en-IN" sz="1800" u="none" cap="none" strike="noStrike">
                          <a:solidFill>
                            <a:srgbClr val="000000"/>
                          </a:solidFill>
                          <a:latin typeface="Times New Roman"/>
                          <a:ea typeface="Times New Roman"/>
                          <a:cs typeface="Times New Roman"/>
                          <a:sym typeface="Times New Roman"/>
                        </a:rPr>
                        <a:t>61/-</a:t>
                      </a:r>
                      <a:endParaRPr sz="1800" u="none" cap="none" strike="noStrike"/>
                    </a:p>
                  </a:txBody>
                  <a:tcPr marT="61775" marB="61775" marR="61775" marL="617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IN" sz="1800" u="sng">
                          <a:solidFill>
                            <a:schemeClr val="hlink"/>
                          </a:solidFill>
                          <a:hlinkClick r:id="rId6"/>
                        </a:rPr>
                        <a:t>https://components101.com/sensors/ultrasonic-sensor-working-pinout-datasheet</a:t>
                      </a:r>
                      <a:endParaRPr sz="1800" u="none" cap="none" strike="noStrike"/>
                    </a:p>
                  </a:txBody>
                  <a:tcPr marT="61775" marB="61775" marR="61775" marL="617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807375">
                <a:tc>
                  <a:txBody>
                    <a:bodyPr/>
                    <a:lstStyle/>
                    <a:p>
                      <a:pPr indent="89992" lvl="0" marL="0" marR="204685" rtl="0" algn="ctr">
                        <a:lnSpc>
                          <a:spcPct val="100000"/>
                        </a:lnSpc>
                        <a:spcBef>
                          <a:spcPts val="0"/>
                        </a:spcBef>
                        <a:spcAft>
                          <a:spcPts val="0"/>
                        </a:spcAft>
                        <a:buNone/>
                      </a:pPr>
                      <a:r>
                        <a:rPr lang="en-IN" sz="1800">
                          <a:latin typeface="Times New Roman"/>
                          <a:ea typeface="Times New Roman"/>
                          <a:cs typeface="Times New Roman"/>
                          <a:sym typeface="Times New Roman"/>
                        </a:rPr>
                        <a:t>5</a:t>
                      </a:r>
                      <a:endParaRPr b="0" i="0" sz="1800" u="none" cap="none" strike="noStrike">
                        <a:solidFill>
                          <a:srgbClr val="000000"/>
                        </a:solidFill>
                        <a:latin typeface="Times New Roman"/>
                        <a:ea typeface="Times New Roman"/>
                        <a:cs typeface="Times New Roman"/>
                        <a:sym typeface="Times New Roman"/>
                      </a:endParaRPr>
                    </a:p>
                  </a:txBody>
                  <a:tcPr marT="61775" marB="61775" marR="61775" marL="617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IN" sz="1800">
                          <a:latin typeface="Times New Roman"/>
                          <a:ea typeface="Times New Roman"/>
                          <a:cs typeface="Times New Roman"/>
                          <a:sym typeface="Times New Roman"/>
                        </a:rPr>
                        <a:t>12v adaptor 220 AC to 12v</a:t>
                      </a:r>
                      <a:endParaRPr b="0" i="0" sz="1800" u="none" cap="none" strike="noStrike">
                        <a:solidFill>
                          <a:srgbClr val="000000"/>
                        </a:solidFill>
                        <a:latin typeface="Times New Roman"/>
                        <a:ea typeface="Times New Roman"/>
                        <a:cs typeface="Times New Roman"/>
                        <a:sym typeface="Times New Roman"/>
                      </a:endParaRPr>
                    </a:p>
                  </a:txBody>
                  <a:tcPr marT="61775" marB="61775" marR="61775" marL="617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IN" sz="1800">
                          <a:latin typeface="Times New Roman"/>
                          <a:ea typeface="Times New Roman"/>
                          <a:cs typeface="Times New Roman"/>
                          <a:sym typeface="Times New Roman"/>
                        </a:rPr>
                        <a:t>1</a:t>
                      </a:r>
                      <a:endParaRPr b="0" i="0" sz="1800" u="none" cap="none" strike="noStrike">
                        <a:solidFill>
                          <a:srgbClr val="000000"/>
                        </a:solidFill>
                        <a:latin typeface="Times New Roman"/>
                        <a:ea typeface="Times New Roman"/>
                        <a:cs typeface="Times New Roman"/>
                        <a:sym typeface="Times New Roman"/>
                      </a:endParaRPr>
                    </a:p>
                  </a:txBody>
                  <a:tcPr marT="61775" marB="61775" marR="61775" marL="617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IN" sz="1800">
                          <a:latin typeface="Times New Roman"/>
                          <a:ea typeface="Times New Roman"/>
                          <a:cs typeface="Times New Roman"/>
                          <a:sym typeface="Times New Roman"/>
                        </a:rPr>
                        <a:t>600/-</a:t>
                      </a:r>
                      <a:endParaRPr b="0" i="0" sz="1800" u="none" cap="none" strike="noStrike">
                        <a:solidFill>
                          <a:srgbClr val="000000"/>
                        </a:solidFill>
                        <a:latin typeface="Times New Roman"/>
                        <a:ea typeface="Times New Roman"/>
                        <a:cs typeface="Times New Roman"/>
                        <a:sym typeface="Times New Roman"/>
                      </a:endParaRPr>
                    </a:p>
                  </a:txBody>
                  <a:tcPr marT="61775" marB="61775" marR="61775" marL="617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Clr>
                          <a:schemeClr val="dk1"/>
                        </a:buClr>
                        <a:buFont typeface="Arial"/>
                        <a:buNone/>
                      </a:pPr>
                      <a:r>
                        <a:rPr lang="en-IN" sz="1800" u="sng">
                          <a:solidFill>
                            <a:schemeClr val="hlink"/>
                          </a:solidFill>
                          <a:hlinkClick r:id="rId7"/>
                        </a:rPr>
                        <a:t>https://www.amazon.in/DVM-Adapter-Charger-12V-Size/dp/B0B6PQDP7C</a:t>
                      </a:r>
                      <a:endParaRPr b="0" i="0" sz="1800" cap="none" strike="noStrike">
                        <a:latin typeface="Times New Roman"/>
                        <a:ea typeface="Times New Roman"/>
                        <a:cs typeface="Times New Roman"/>
                        <a:sym typeface="Times New Roman"/>
                      </a:endParaRPr>
                    </a:p>
                  </a:txBody>
                  <a:tcPr marT="61775" marB="61775" marR="61775" marL="617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225" name="Google Shape;225;p10"/>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SzPts val="1400"/>
              <a:buNone/>
            </a:pPr>
            <a:r>
              <a:rPr lang="en-IN"/>
              <a:t>21-09-2024</a:t>
            </a:r>
            <a:endParaRPr/>
          </a:p>
        </p:txBody>
      </p:sp>
      <p:sp>
        <p:nvSpPr>
          <p:cNvPr id="226" name="Google Shape;226;p10"/>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IN"/>
              <a:t>Project Review 2 : EXTC</a:t>
            </a:r>
            <a:endParaRPr/>
          </a:p>
        </p:txBody>
      </p:sp>
      <p:sp>
        <p:nvSpPr>
          <p:cNvPr id="227" name="Google Shape;227;p10"/>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IN"/>
              <a:t>21-09-2024</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11"/>
          <p:cNvSpPr txBox="1"/>
          <p:nvPr>
            <p:ph type="title"/>
          </p:nvPr>
        </p:nvSpPr>
        <p:spPr>
          <a:xfrm>
            <a:off x="0" y="0"/>
            <a:ext cx="12192000" cy="833718"/>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rgbClr val="000000"/>
              </a:buClr>
              <a:buSzPts val="2800"/>
              <a:buFont typeface="Times New Roman"/>
              <a:buNone/>
            </a:pPr>
            <a:r>
              <a:rPr lang="en-IN">
                <a:solidFill>
                  <a:srgbClr val="0070C0"/>
                </a:solidFill>
                <a:latin typeface="Times New Roman"/>
                <a:ea typeface="Times New Roman"/>
                <a:cs typeface="Times New Roman"/>
                <a:sym typeface="Times New Roman"/>
              </a:rPr>
              <a:t>Time Chart </a:t>
            </a:r>
            <a:endParaRPr b="0" i="0" u="none" cap="none" strike="noStrike">
              <a:solidFill>
                <a:srgbClr val="0070C0"/>
              </a:solidFill>
              <a:latin typeface="Times New Roman"/>
              <a:ea typeface="Times New Roman"/>
              <a:cs typeface="Times New Roman"/>
              <a:sym typeface="Times New Roman"/>
            </a:endParaRPr>
          </a:p>
        </p:txBody>
      </p:sp>
      <p:sp>
        <p:nvSpPr>
          <p:cNvPr id="233" name="Google Shape;23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IN"/>
              <a:t>‹#›</a:t>
            </a:fld>
            <a:endParaRPr/>
          </a:p>
        </p:txBody>
      </p:sp>
      <p:pic>
        <p:nvPicPr>
          <p:cNvPr id="234" name="Google Shape;234;p11"/>
          <p:cNvPicPr preferRelativeResize="0"/>
          <p:nvPr/>
        </p:nvPicPr>
        <p:blipFill rotWithShape="1">
          <a:blip r:embed="rId3">
            <a:alphaModFix/>
          </a:blip>
          <a:srcRect b="42564" l="3305" r="2798" t="13953"/>
          <a:stretch/>
        </p:blipFill>
        <p:spPr>
          <a:xfrm>
            <a:off x="133400" y="1281700"/>
            <a:ext cx="11860124" cy="4654925"/>
          </a:xfrm>
          <a:prstGeom prst="rect">
            <a:avLst/>
          </a:prstGeom>
          <a:noFill/>
          <a:ln>
            <a:noFill/>
          </a:ln>
        </p:spPr>
      </p:pic>
      <p:sp>
        <p:nvSpPr>
          <p:cNvPr id="235" name="Google Shape;235;p11"/>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SzPts val="1400"/>
              <a:buNone/>
            </a:pPr>
            <a:r>
              <a:rPr lang="en-IN"/>
              <a:t>21-09-2024</a:t>
            </a:r>
            <a:endParaRPr/>
          </a:p>
        </p:txBody>
      </p:sp>
      <p:sp>
        <p:nvSpPr>
          <p:cNvPr id="236" name="Google Shape;236;p11"/>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IN"/>
              <a:t>Project Review 2 : EXTC</a:t>
            </a:r>
            <a:endParaRPr/>
          </a:p>
        </p:txBody>
      </p:sp>
      <p:sp>
        <p:nvSpPr>
          <p:cNvPr id="237" name="Google Shape;237;p11"/>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IN"/>
              <a:t>21-09-2024</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13"/>
          <p:cNvSpPr txBox="1"/>
          <p:nvPr>
            <p:ph type="title"/>
          </p:nvPr>
        </p:nvSpPr>
        <p:spPr>
          <a:xfrm>
            <a:off x="0" y="0"/>
            <a:ext cx="12192000" cy="833718"/>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rgbClr val="000000"/>
              </a:buClr>
              <a:buSzPts val="2800"/>
              <a:buFont typeface="Calibri"/>
              <a:buNone/>
            </a:pPr>
            <a:r>
              <a:rPr lang="en-IN">
                <a:solidFill>
                  <a:srgbClr val="0070C0"/>
                </a:solidFill>
              </a:rPr>
              <a:t>Observations / Results</a:t>
            </a:r>
            <a:endParaRPr b="0" i="0" u="none" cap="none" strike="noStrike">
              <a:solidFill>
                <a:srgbClr val="0070C0"/>
              </a:solidFill>
              <a:latin typeface="Times New Roman"/>
              <a:ea typeface="Times New Roman"/>
              <a:cs typeface="Times New Roman"/>
              <a:sym typeface="Times New Roman"/>
            </a:endParaRPr>
          </a:p>
        </p:txBody>
      </p:sp>
      <p:sp>
        <p:nvSpPr>
          <p:cNvPr id="243" name="Google Shape;243;p13"/>
          <p:cNvSpPr txBox="1"/>
          <p:nvPr>
            <p:ph idx="1" type="body"/>
          </p:nvPr>
        </p:nvSpPr>
        <p:spPr>
          <a:xfrm>
            <a:off x="1110000" y="1008525"/>
            <a:ext cx="10064100" cy="5168400"/>
          </a:xfrm>
          <a:prstGeom prst="rect">
            <a:avLst/>
          </a:prstGeom>
          <a:noFill/>
          <a:ln>
            <a:noFill/>
          </a:ln>
        </p:spPr>
        <p:txBody>
          <a:bodyPr anchorCtr="0" anchor="t" bIns="45700" lIns="91425" spcFirstLastPara="1" rIns="91425" wrap="square" tIns="45700">
            <a:normAutofit/>
          </a:bodyPr>
          <a:lstStyle/>
          <a:p>
            <a:pPr indent="0" lvl="0" marL="0" rtl="0" algn="just">
              <a:spcBef>
                <a:spcPts val="0"/>
              </a:spcBef>
              <a:spcAft>
                <a:spcPts val="0"/>
              </a:spcAft>
              <a:buClr>
                <a:schemeClr val="dk1"/>
              </a:buClr>
              <a:buSzPts val="1100"/>
              <a:buFont typeface="Arial"/>
              <a:buNone/>
            </a:pPr>
            <a:r>
              <a:t/>
            </a:r>
            <a:endParaRPr sz="2300"/>
          </a:p>
          <a:p>
            <a:pPr indent="0" lvl="0" marL="0" rtl="0" algn="just">
              <a:spcBef>
                <a:spcPts val="0"/>
              </a:spcBef>
              <a:spcAft>
                <a:spcPts val="0"/>
              </a:spcAft>
              <a:buClr>
                <a:schemeClr val="dk1"/>
              </a:buClr>
              <a:buSzPts val="1100"/>
              <a:buFont typeface="Arial"/>
              <a:buNone/>
            </a:pPr>
            <a:r>
              <a:rPr lang="en-IN" sz="2300">
                <a:latin typeface="Times New Roman"/>
                <a:ea typeface="Times New Roman"/>
                <a:cs typeface="Times New Roman"/>
                <a:sym typeface="Times New Roman"/>
              </a:rPr>
              <a:t>The drying fans ensure a safe and energy-efficient solution for drying umbrellas. Automation through ultrasonic sensor, NodeMCU, and real-time weather notifications enhances the system's user-friendliness and practicality. With minimal energy consumption, the smart umbrella stand is both eco-friendly and cost-effective.</a:t>
            </a:r>
            <a:endParaRPr sz="2300">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t/>
            </a:r>
            <a:endParaRPr sz="2300">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rPr lang="en-IN" sz="2300">
                <a:latin typeface="Times New Roman"/>
                <a:ea typeface="Times New Roman"/>
                <a:cs typeface="Times New Roman"/>
                <a:sym typeface="Times New Roman"/>
              </a:rPr>
              <a:t>The design achieves efficient drying while reducing power consumption and simplifying the system. Real-time weather updates improve user preparedness for rain, making the overall system practical, low-energy, and easy to maintain for managing wet umbrellas.</a:t>
            </a:r>
            <a:endParaRPr sz="2300">
              <a:latin typeface="Times New Roman"/>
              <a:ea typeface="Times New Roman"/>
              <a:cs typeface="Times New Roman"/>
              <a:sym typeface="Times New Roman"/>
            </a:endParaRPr>
          </a:p>
          <a:p>
            <a:pPr indent="0" lvl="0" marL="0" rtl="0" algn="just">
              <a:lnSpc>
                <a:spcPct val="90000"/>
              </a:lnSpc>
              <a:spcBef>
                <a:spcPts val="0"/>
              </a:spcBef>
              <a:spcAft>
                <a:spcPts val="0"/>
              </a:spcAft>
              <a:buClr>
                <a:schemeClr val="dk2"/>
              </a:buClr>
              <a:buSzPts val="2800"/>
              <a:buNone/>
            </a:pPr>
            <a:r>
              <a:t/>
            </a:r>
            <a:endParaRPr sz="2300"/>
          </a:p>
        </p:txBody>
      </p:sp>
      <p:sp>
        <p:nvSpPr>
          <p:cNvPr id="244" name="Google Shape;244;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IN"/>
              <a:t>‹#›</a:t>
            </a:fld>
            <a:endParaRPr/>
          </a:p>
        </p:txBody>
      </p:sp>
      <p:sp>
        <p:nvSpPr>
          <p:cNvPr id="245" name="Google Shape;245;p13"/>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SzPts val="1400"/>
              <a:buNone/>
            </a:pPr>
            <a:r>
              <a:rPr lang="en-IN"/>
              <a:t>21-09-2024</a:t>
            </a:r>
            <a:endParaRPr/>
          </a:p>
        </p:txBody>
      </p:sp>
      <p:sp>
        <p:nvSpPr>
          <p:cNvPr id="246" name="Google Shape;246;p13"/>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IN"/>
              <a:t>Project Review 2 : EXTC</a:t>
            </a:r>
            <a:endParaRPr/>
          </a:p>
        </p:txBody>
      </p:sp>
      <p:sp>
        <p:nvSpPr>
          <p:cNvPr id="247" name="Google Shape;247;p13"/>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IN"/>
              <a:t>21-09-2024</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14"/>
          <p:cNvSpPr txBox="1"/>
          <p:nvPr>
            <p:ph type="title"/>
          </p:nvPr>
        </p:nvSpPr>
        <p:spPr>
          <a:xfrm>
            <a:off x="0" y="0"/>
            <a:ext cx="12192000" cy="8337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rgbClr val="000000"/>
              </a:buClr>
              <a:buSzPts val="2800"/>
              <a:buFont typeface="Times New Roman"/>
              <a:buNone/>
            </a:pPr>
            <a:r>
              <a:rPr lang="en-IN">
                <a:solidFill>
                  <a:srgbClr val="0070C0"/>
                </a:solidFill>
                <a:latin typeface="Times New Roman"/>
                <a:ea typeface="Times New Roman"/>
                <a:cs typeface="Times New Roman"/>
                <a:sym typeface="Times New Roman"/>
              </a:rPr>
              <a:t>References</a:t>
            </a:r>
            <a:endParaRPr b="0" i="0" u="none" cap="none" strike="noStrike">
              <a:solidFill>
                <a:srgbClr val="0070C0"/>
              </a:solidFill>
              <a:latin typeface="Times New Roman"/>
              <a:ea typeface="Times New Roman"/>
              <a:cs typeface="Times New Roman"/>
              <a:sym typeface="Times New Roman"/>
            </a:endParaRPr>
          </a:p>
        </p:txBody>
      </p:sp>
      <p:sp>
        <p:nvSpPr>
          <p:cNvPr id="253" name="Google Shape;253;p14"/>
          <p:cNvSpPr txBox="1"/>
          <p:nvPr>
            <p:ph idx="1" type="body"/>
          </p:nvPr>
        </p:nvSpPr>
        <p:spPr>
          <a:xfrm>
            <a:off x="999875" y="833700"/>
            <a:ext cx="11047800" cy="4251000"/>
          </a:xfrm>
          <a:prstGeom prst="rect">
            <a:avLst/>
          </a:prstGeom>
          <a:noFill/>
          <a:ln>
            <a:noFill/>
          </a:ln>
        </p:spPr>
        <p:txBody>
          <a:bodyPr anchorCtr="0" anchor="t" bIns="45700" lIns="91425" spcFirstLastPara="1" rIns="91425" wrap="square" tIns="45700">
            <a:noAutofit/>
          </a:bodyPr>
          <a:lstStyle/>
          <a:p>
            <a:pPr indent="0" lvl="0" marL="0" marR="0" rtl="0" algn="just">
              <a:lnSpc>
                <a:spcPct val="90000"/>
              </a:lnSpc>
              <a:spcBef>
                <a:spcPts val="1000"/>
              </a:spcBef>
              <a:spcAft>
                <a:spcPts val="0"/>
              </a:spcAft>
              <a:buNone/>
            </a:pPr>
            <a:r>
              <a:rPr lang="en-IN" sz="2500">
                <a:latin typeface="Times New Roman"/>
                <a:ea typeface="Times New Roman"/>
                <a:cs typeface="Times New Roman"/>
                <a:sym typeface="Times New Roman"/>
              </a:rPr>
              <a:t>1] Y. -S. Lee, Y. Y. Fanjiang, C. -H. Hung and C. -Y. Huang, "Design and Implement a Smart Umbrella Stand System         with Instant Message Application," 2021 IEEE International Conference on Consumer Electronics-Taiwan (ICCE-TW), Penghu, Taiwan, 2021, pp. 1-2, doi: 10.1109/ICCE-TW52618.2021.9602908</a:t>
            </a:r>
            <a:endParaRPr sz="2500">
              <a:latin typeface="Times New Roman"/>
              <a:ea typeface="Times New Roman"/>
              <a:cs typeface="Times New Roman"/>
              <a:sym typeface="Times New Roman"/>
            </a:endParaRPr>
          </a:p>
          <a:p>
            <a:pPr indent="0" lvl="0" marL="0" marR="0" rtl="0" algn="just">
              <a:lnSpc>
                <a:spcPct val="90000"/>
              </a:lnSpc>
              <a:spcBef>
                <a:spcPts val="1000"/>
              </a:spcBef>
              <a:spcAft>
                <a:spcPts val="0"/>
              </a:spcAft>
              <a:buNone/>
            </a:pPr>
            <a:br>
              <a:rPr lang="en-IN" sz="2500">
                <a:latin typeface="Times New Roman"/>
                <a:ea typeface="Times New Roman"/>
                <a:cs typeface="Times New Roman"/>
                <a:sym typeface="Times New Roman"/>
              </a:rPr>
            </a:br>
            <a:r>
              <a:rPr lang="en-IN" sz="2500">
                <a:latin typeface="Times New Roman"/>
                <a:ea typeface="Times New Roman"/>
                <a:cs typeface="Times New Roman"/>
                <a:sym typeface="Times New Roman"/>
              </a:rPr>
              <a:t>2] </a:t>
            </a:r>
            <a:r>
              <a:rPr lang="en-IN" sz="2500">
                <a:latin typeface="Times New Roman"/>
                <a:ea typeface="Times New Roman"/>
                <a:cs typeface="Times New Roman"/>
                <a:sym typeface="Times New Roman"/>
              </a:rPr>
              <a:t>Long, Zijun. (2022). Research on a New Type of Self-adaptive and High-efficiency Umbrella Dryer. Highlights in Science, Engineering and Technology. 15. 53-60. 10.54097/hset.v15i.2203</a:t>
            </a:r>
            <a:endParaRPr sz="2500">
              <a:latin typeface="Times New Roman"/>
              <a:ea typeface="Times New Roman"/>
              <a:cs typeface="Times New Roman"/>
              <a:sym typeface="Times New Roman"/>
            </a:endParaRPr>
          </a:p>
          <a:p>
            <a:pPr indent="0" lvl="0" marL="0" marR="0" rtl="0" algn="just">
              <a:lnSpc>
                <a:spcPct val="90000"/>
              </a:lnSpc>
              <a:spcBef>
                <a:spcPts val="1000"/>
              </a:spcBef>
              <a:spcAft>
                <a:spcPts val="0"/>
              </a:spcAft>
              <a:buNone/>
            </a:pPr>
            <a:br>
              <a:rPr lang="en-IN" sz="2500">
                <a:latin typeface="Times New Roman"/>
                <a:ea typeface="Times New Roman"/>
                <a:cs typeface="Times New Roman"/>
                <a:sym typeface="Times New Roman"/>
              </a:rPr>
            </a:br>
            <a:r>
              <a:rPr lang="en-IN" sz="2500">
                <a:latin typeface="Times New Roman"/>
                <a:ea typeface="Times New Roman"/>
                <a:cs typeface="Times New Roman"/>
                <a:sym typeface="Times New Roman"/>
              </a:rPr>
              <a:t>3] </a:t>
            </a:r>
            <a:r>
              <a:rPr lang="en-IN" sz="2500">
                <a:latin typeface="Times New Roman"/>
                <a:ea typeface="Times New Roman"/>
                <a:cs typeface="Times New Roman"/>
                <a:sym typeface="Times New Roman"/>
              </a:rPr>
              <a:t>Kodali, Ravi &amp; Sahu, Archana. (2016). An IoT based weather information prototype using WeMos. 612-616. 10.1109/IC3I.2016.7918036</a:t>
            </a:r>
            <a:endParaRPr sz="2500">
              <a:latin typeface="Times New Roman"/>
              <a:ea typeface="Times New Roman"/>
              <a:cs typeface="Times New Roman"/>
              <a:sym typeface="Times New Roman"/>
            </a:endParaRPr>
          </a:p>
          <a:p>
            <a:pPr indent="0" lvl="0" marL="0" marR="0" rtl="0" algn="just">
              <a:lnSpc>
                <a:spcPct val="90000"/>
              </a:lnSpc>
              <a:spcBef>
                <a:spcPts val="1000"/>
              </a:spcBef>
              <a:spcAft>
                <a:spcPts val="0"/>
              </a:spcAft>
              <a:buNone/>
            </a:pPr>
            <a:br>
              <a:rPr lang="en-IN" sz="2500">
                <a:latin typeface="Times New Roman"/>
                <a:ea typeface="Times New Roman"/>
                <a:cs typeface="Times New Roman"/>
                <a:sym typeface="Times New Roman"/>
              </a:rPr>
            </a:br>
            <a:r>
              <a:rPr lang="en-IN" sz="2500">
                <a:latin typeface="Times New Roman"/>
                <a:ea typeface="Times New Roman"/>
                <a:cs typeface="Times New Roman"/>
                <a:sym typeface="Times New Roman"/>
              </a:rPr>
              <a:t>4] </a:t>
            </a:r>
            <a:r>
              <a:rPr lang="en-IN" sz="2500">
                <a:latin typeface="Times New Roman"/>
                <a:ea typeface="Times New Roman"/>
                <a:cs typeface="Times New Roman"/>
                <a:sym typeface="Times New Roman"/>
              </a:rPr>
              <a:t>K. Jayamani, O. I. Al-Sanjary, M. N. Mohammed and J. S. M. Alneamy, "Design and Development of Smart Umbrella Based on Iot Technology," 2022 IEEE 18th International Colloquium on Signal Processing &amp; Applications (CSPA), Selangor, Malaysia, 2022, pp. 210-213, doi: 10.1109/CSPA55076.2022.9782035.</a:t>
            </a:r>
            <a:endParaRPr sz="2500"/>
          </a:p>
          <a:p>
            <a:pPr indent="0" lvl="0" marL="0" rtl="0" algn="just">
              <a:lnSpc>
                <a:spcPct val="90000"/>
              </a:lnSpc>
              <a:spcBef>
                <a:spcPts val="1000"/>
              </a:spcBef>
              <a:spcAft>
                <a:spcPts val="0"/>
              </a:spcAft>
              <a:buNone/>
            </a:pPr>
            <a:br>
              <a:rPr b="0" lang="en-IN" sz="2500"/>
            </a:br>
            <a:br>
              <a:rPr b="0" lang="en-IN" sz="2500"/>
            </a:br>
            <a:endParaRPr sz="2500">
              <a:solidFill>
                <a:srgbClr val="000000"/>
              </a:solidFill>
              <a:latin typeface="Arial"/>
              <a:ea typeface="Arial"/>
              <a:cs typeface="Arial"/>
              <a:sym typeface="Arial"/>
            </a:endParaRPr>
          </a:p>
        </p:txBody>
      </p:sp>
      <p:sp>
        <p:nvSpPr>
          <p:cNvPr id="254" name="Google Shape;254;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IN"/>
              <a:t>‹#›</a:t>
            </a:fld>
            <a:endParaRPr/>
          </a:p>
        </p:txBody>
      </p:sp>
      <p:sp>
        <p:nvSpPr>
          <p:cNvPr id="255" name="Google Shape;255;p14"/>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SzPts val="1400"/>
              <a:buNone/>
            </a:pPr>
            <a:r>
              <a:rPr lang="en-IN"/>
              <a:t>21-09-2024</a:t>
            </a:r>
            <a:endParaRPr/>
          </a:p>
        </p:txBody>
      </p:sp>
      <p:sp>
        <p:nvSpPr>
          <p:cNvPr id="256" name="Google Shape;256;p14"/>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IN"/>
              <a:t>Project Review 2 : EXTC</a:t>
            </a:r>
            <a:endParaRPr/>
          </a:p>
        </p:txBody>
      </p:sp>
      <p:sp>
        <p:nvSpPr>
          <p:cNvPr id="257" name="Google Shape;257;p14"/>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IN"/>
              <a:t>21-09-2024</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g3029c4d738c_0_0"/>
          <p:cNvSpPr txBox="1"/>
          <p:nvPr>
            <p:ph type="title"/>
          </p:nvPr>
        </p:nvSpPr>
        <p:spPr>
          <a:xfrm>
            <a:off x="838200" y="365125"/>
            <a:ext cx="10515600" cy="1325700"/>
          </a:xfrm>
          <a:prstGeom prst="rect">
            <a:avLst/>
          </a:prstGeom>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SzPct val="59154"/>
              <a:buFont typeface="Times New Roman"/>
              <a:buNone/>
            </a:pPr>
            <a:r>
              <a:rPr lang="en-IN" sz="4733">
                <a:solidFill>
                  <a:srgbClr val="0070C0"/>
                </a:solidFill>
                <a:latin typeface="Times New Roman"/>
                <a:ea typeface="Times New Roman"/>
                <a:cs typeface="Times New Roman"/>
                <a:sym typeface="Times New Roman"/>
              </a:rPr>
              <a:t>References</a:t>
            </a:r>
            <a:endParaRPr sz="4733">
              <a:solidFill>
                <a:srgbClr val="0070C0"/>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264" name="Google Shape;264;g3029c4d738c_0_0"/>
          <p:cNvSpPr txBox="1"/>
          <p:nvPr>
            <p:ph idx="1" type="body"/>
          </p:nvPr>
        </p:nvSpPr>
        <p:spPr>
          <a:xfrm>
            <a:off x="1085225" y="1238200"/>
            <a:ext cx="11106900" cy="49386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IN" sz="2500">
                <a:latin typeface="Times New Roman"/>
                <a:ea typeface="Times New Roman"/>
                <a:cs typeface="Times New Roman"/>
                <a:sym typeface="Times New Roman"/>
              </a:rPr>
              <a:t>5] Nguyen Vu Lan, "Improvement of conventional solar drying system," 2017 International Conference on System Science and Engineering (ICSSE), Ho Chi Minh City, Vietnam, 2017, pp. 690-693, doi: 10.1109/ICSSE.2017.8030964.</a:t>
            </a:r>
            <a:endParaRPr sz="2500">
              <a:latin typeface="Times New Roman"/>
              <a:ea typeface="Times New Roman"/>
              <a:cs typeface="Times New Roman"/>
              <a:sym typeface="Times New Roman"/>
            </a:endParaRPr>
          </a:p>
          <a:p>
            <a:pPr indent="0" lvl="0" marL="0" rtl="0" algn="l">
              <a:spcBef>
                <a:spcPts val="1000"/>
              </a:spcBef>
              <a:spcAft>
                <a:spcPts val="0"/>
              </a:spcAft>
              <a:buNone/>
            </a:pPr>
            <a:r>
              <a:t/>
            </a:r>
            <a:endParaRPr sz="2500">
              <a:latin typeface="Times New Roman"/>
              <a:ea typeface="Times New Roman"/>
              <a:cs typeface="Times New Roman"/>
              <a:sym typeface="Times New Roman"/>
            </a:endParaRPr>
          </a:p>
          <a:p>
            <a:pPr indent="0" lvl="0" marL="0" rtl="0" algn="l">
              <a:spcBef>
                <a:spcPts val="1000"/>
              </a:spcBef>
              <a:spcAft>
                <a:spcPts val="0"/>
              </a:spcAft>
              <a:buNone/>
            </a:pPr>
            <a:r>
              <a:rPr lang="en-IN" sz="2500">
                <a:latin typeface="Times New Roman"/>
                <a:ea typeface="Times New Roman"/>
                <a:cs typeface="Times New Roman"/>
                <a:sym typeface="Times New Roman"/>
              </a:rPr>
              <a:t>6] </a:t>
            </a:r>
            <a:r>
              <a:rPr lang="en-IN" sz="2500">
                <a:latin typeface="Times New Roman"/>
                <a:ea typeface="Times New Roman"/>
                <a:cs typeface="Times New Roman"/>
                <a:sym typeface="Times New Roman"/>
              </a:rPr>
              <a:t>A. Shaji, A. R. Amritha and V. R. Rajalakshmi, "Weather Prediction Using Machine Learning Algorithms," 2022 International Conference on Intelligent Controller and Computing for Smart Power (ICICCSP), Hyderabad, India, 2022, pp. 1-5, doi: 10.1109/ICICCSP53532.2022.9862337</a:t>
            </a:r>
            <a:r>
              <a:rPr lang="en-IN" sz="2500">
                <a:latin typeface="Times New Roman"/>
                <a:ea typeface="Times New Roman"/>
                <a:cs typeface="Times New Roman"/>
                <a:sym typeface="Times New Roman"/>
              </a:rPr>
              <a:t>. </a:t>
            </a:r>
            <a:br>
              <a:rPr lang="en-IN" sz="2500">
                <a:latin typeface="Times New Roman"/>
                <a:ea typeface="Times New Roman"/>
                <a:cs typeface="Times New Roman"/>
                <a:sym typeface="Times New Roman"/>
              </a:rPr>
            </a:br>
            <a:endParaRPr sz="2500">
              <a:latin typeface="Times New Roman"/>
              <a:ea typeface="Times New Roman"/>
              <a:cs typeface="Times New Roman"/>
              <a:sym typeface="Times New Roman"/>
            </a:endParaRPr>
          </a:p>
          <a:p>
            <a:pPr indent="0" lvl="0" marL="0" rtl="0" algn="l">
              <a:spcBef>
                <a:spcPts val="1000"/>
              </a:spcBef>
              <a:spcAft>
                <a:spcPts val="0"/>
              </a:spcAft>
              <a:buNone/>
            </a:pPr>
            <a:r>
              <a:rPr lang="en-IN" sz="2500">
                <a:latin typeface="Times New Roman"/>
                <a:ea typeface="Times New Roman"/>
                <a:cs typeface="Times New Roman"/>
                <a:sym typeface="Times New Roman"/>
              </a:rPr>
              <a:t>7] </a:t>
            </a:r>
            <a:r>
              <a:rPr lang="en-IN" sz="2500">
                <a:latin typeface="Times New Roman"/>
                <a:ea typeface="Times New Roman"/>
                <a:cs typeface="Times New Roman"/>
                <a:sym typeface="Times New Roman"/>
              </a:rPr>
              <a:t>https://openweathermap.org/api.</a:t>
            </a:r>
            <a:endParaRPr sz="2500">
              <a:latin typeface="Times New Roman"/>
              <a:ea typeface="Times New Roman"/>
              <a:cs typeface="Times New Roman"/>
              <a:sym typeface="Times New Roman"/>
            </a:endParaRPr>
          </a:p>
        </p:txBody>
      </p:sp>
      <p:sp>
        <p:nvSpPr>
          <p:cNvPr id="265" name="Google Shape;265;g3029c4d738c_0_0"/>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
        <p:nvSpPr>
          <p:cNvPr id="266" name="Google Shape;266;g3029c4d738c_0_0"/>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SzPts val="1400"/>
              <a:buNone/>
            </a:pPr>
            <a:r>
              <a:rPr lang="en-IN"/>
              <a:t>21-09-2024</a:t>
            </a:r>
            <a:endParaRPr/>
          </a:p>
        </p:txBody>
      </p:sp>
      <p:sp>
        <p:nvSpPr>
          <p:cNvPr id="267" name="Google Shape;267;g3029c4d738c_0_0"/>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IN"/>
              <a:t>Project Review 2 : EXTC</a:t>
            </a:r>
            <a:endParaRPr/>
          </a:p>
        </p:txBody>
      </p:sp>
      <p:sp>
        <p:nvSpPr>
          <p:cNvPr id="268" name="Google Shape;268;g3029c4d738c_0_0"/>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IN"/>
              <a:t>21-09-2024</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SzPts val="1400"/>
              <a:buNone/>
            </a:pPr>
            <a:r>
              <a:rPr lang="en-IN"/>
              <a:t>21-09-2024</a:t>
            </a:r>
            <a:endParaRPr/>
          </a:p>
        </p:txBody>
      </p:sp>
      <p:sp>
        <p:nvSpPr>
          <p:cNvPr id="102" name="Google Shape;102;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IN"/>
              <a:t>Project Review 1 : EXTC</a:t>
            </a:r>
            <a:endParaRPr/>
          </a:p>
        </p:txBody>
      </p:sp>
      <p:sp>
        <p:nvSpPr>
          <p:cNvPr id="103" name="Google Shape;103;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IN"/>
              <a:t>‹#›</a:t>
            </a:fld>
            <a:endParaRPr/>
          </a:p>
        </p:txBody>
      </p:sp>
      <p:sp>
        <p:nvSpPr>
          <p:cNvPr id="104" name="Google Shape;104;p2"/>
          <p:cNvSpPr txBox="1"/>
          <p:nvPr>
            <p:ph type="title"/>
          </p:nvPr>
        </p:nvSpPr>
        <p:spPr>
          <a:xfrm>
            <a:off x="0" y="1"/>
            <a:ext cx="12192000" cy="712694"/>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Clr>
                <a:srgbClr val="0070C0"/>
              </a:buClr>
              <a:buSzPts val="2800"/>
              <a:buFont typeface="Times New Roman"/>
              <a:buNone/>
            </a:pPr>
            <a:r>
              <a:rPr b="1" lang="en-IN">
                <a:solidFill>
                  <a:srgbClr val="0070C0"/>
                </a:solidFill>
                <a:latin typeface="Times New Roman"/>
                <a:ea typeface="Times New Roman"/>
                <a:cs typeface="Times New Roman"/>
                <a:sym typeface="Times New Roman"/>
              </a:rPr>
              <a:t>Contents to be covered</a:t>
            </a:r>
            <a:endParaRPr/>
          </a:p>
        </p:txBody>
      </p:sp>
      <p:sp>
        <p:nvSpPr>
          <p:cNvPr id="105" name="Google Shape;105;p2"/>
          <p:cNvSpPr txBox="1"/>
          <p:nvPr/>
        </p:nvSpPr>
        <p:spPr>
          <a:xfrm>
            <a:off x="322729" y="712694"/>
            <a:ext cx="11658600" cy="5540187"/>
          </a:xfrm>
          <a:prstGeom prst="rect">
            <a:avLst/>
          </a:prstGeom>
          <a:noFill/>
          <a:ln>
            <a:noFill/>
          </a:ln>
        </p:spPr>
        <p:txBody>
          <a:bodyPr anchorCtr="0" anchor="t" bIns="91425" lIns="91425" spcFirstLastPara="1" rIns="91425" wrap="square" tIns="91425">
            <a:noAutofit/>
          </a:bodyPr>
          <a:lstStyle/>
          <a:p>
            <a:pPr indent="-336550" lvl="0" marL="457200" marR="0" rtl="0" algn="l">
              <a:lnSpc>
                <a:spcPct val="115000"/>
              </a:lnSpc>
              <a:spcBef>
                <a:spcPts val="0"/>
              </a:spcBef>
              <a:spcAft>
                <a:spcPts val="0"/>
              </a:spcAft>
              <a:buClr>
                <a:schemeClr val="dk1"/>
              </a:buClr>
              <a:buSzPts val="1700"/>
              <a:buFont typeface="Times New Roman"/>
              <a:buChar char="●"/>
            </a:pPr>
            <a:r>
              <a:rPr b="0" i="0" lang="en-IN" sz="2300" u="none" cap="none" strike="noStrike">
                <a:solidFill>
                  <a:schemeClr val="dk1"/>
                </a:solidFill>
                <a:latin typeface="Cambria"/>
                <a:ea typeface="Cambria"/>
                <a:cs typeface="Cambria"/>
                <a:sym typeface="Cambria"/>
              </a:rPr>
              <a:t>Problem Statement</a:t>
            </a:r>
            <a:endParaRPr b="0" i="0" sz="1300" u="none" cap="none" strike="noStrike">
              <a:solidFill>
                <a:schemeClr val="dk1"/>
              </a:solidFill>
              <a:latin typeface="Cambria"/>
              <a:ea typeface="Cambria"/>
              <a:cs typeface="Cambria"/>
              <a:sym typeface="Cambria"/>
            </a:endParaRPr>
          </a:p>
          <a:p>
            <a:pPr indent="-336550" lvl="0" marL="457200" marR="0" rtl="0" algn="l">
              <a:lnSpc>
                <a:spcPct val="115000"/>
              </a:lnSpc>
              <a:spcBef>
                <a:spcPts val="0"/>
              </a:spcBef>
              <a:spcAft>
                <a:spcPts val="0"/>
              </a:spcAft>
              <a:buClr>
                <a:schemeClr val="dk1"/>
              </a:buClr>
              <a:buSzPts val="1700"/>
              <a:buFont typeface="Times New Roman"/>
              <a:buChar char="●"/>
            </a:pPr>
            <a:r>
              <a:rPr b="0" i="0" lang="en-IN" sz="2300" u="none" cap="none" strike="noStrike">
                <a:solidFill>
                  <a:schemeClr val="dk1"/>
                </a:solidFill>
                <a:latin typeface="Cambria"/>
                <a:ea typeface="Cambria"/>
                <a:cs typeface="Cambria"/>
                <a:sym typeface="Cambria"/>
              </a:rPr>
              <a:t>Literature Survey</a:t>
            </a:r>
            <a:endParaRPr b="0" i="0" sz="1300" u="none" cap="none" strike="noStrike">
              <a:solidFill>
                <a:schemeClr val="dk1"/>
              </a:solidFill>
              <a:latin typeface="Cambria"/>
              <a:ea typeface="Cambria"/>
              <a:cs typeface="Cambria"/>
              <a:sym typeface="Cambria"/>
            </a:endParaRPr>
          </a:p>
          <a:p>
            <a:pPr indent="-336550" lvl="0" marL="457200" marR="0" rtl="0" algn="l">
              <a:lnSpc>
                <a:spcPct val="115000"/>
              </a:lnSpc>
              <a:spcBef>
                <a:spcPts val="0"/>
              </a:spcBef>
              <a:spcAft>
                <a:spcPts val="0"/>
              </a:spcAft>
              <a:buClr>
                <a:schemeClr val="dk1"/>
              </a:buClr>
              <a:buSzPts val="1700"/>
              <a:buFont typeface="Times New Roman"/>
              <a:buChar char="●"/>
            </a:pPr>
            <a:r>
              <a:rPr b="0" i="0" lang="en-IN" sz="2300" u="none" cap="none" strike="noStrike">
                <a:solidFill>
                  <a:schemeClr val="dk1"/>
                </a:solidFill>
                <a:latin typeface="Cambria"/>
                <a:ea typeface="Cambria"/>
                <a:cs typeface="Cambria"/>
                <a:sym typeface="Cambria"/>
              </a:rPr>
              <a:t>Research Gaps</a:t>
            </a:r>
            <a:endParaRPr b="0" i="0" sz="1300" u="none" cap="none" strike="noStrike">
              <a:solidFill>
                <a:srgbClr val="000000"/>
              </a:solidFill>
              <a:latin typeface="Arial"/>
              <a:ea typeface="Arial"/>
              <a:cs typeface="Arial"/>
              <a:sym typeface="Arial"/>
            </a:endParaRPr>
          </a:p>
          <a:p>
            <a:pPr indent="-336550" lvl="0" marL="457200" marR="0" rtl="0" algn="l">
              <a:lnSpc>
                <a:spcPct val="115000"/>
              </a:lnSpc>
              <a:spcBef>
                <a:spcPts val="0"/>
              </a:spcBef>
              <a:spcAft>
                <a:spcPts val="0"/>
              </a:spcAft>
              <a:buClr>
                <a:schemeClr val="dk1"/>
              </a:buClr>
              <a:buSzPts val="1700"/>
              <a:buFont typeface="Times New Roman"/>
              <a:buChar char="●"/>
            </a:pPr>
            <a:r>
              <a:rPr b="0" i="0" lang="en-IN" sz="2300" u="none" cap="none" strike="noStrike">
                <a:solidFill>
                  <a:schemeClr val="dk1"/>
                </a:solidFill>
                <a:latin typeface="Cambria"/>
                <a:ea typeface="Cambria"/>
                <a:cs typeface="Cambria"/>
                <a:sym typeface="Cambria"/>
              </a:rPr>
              <a:t>Proposed Solution</a:t>
            </a:r>
            <a:endParaRPr b="0" i="0" sz="1300" u="none" cap="none" strike="noStrike">
              <a:solidFill>
                <a:srgbClr val="000000"/>
              </a:solidFill>
              <a:latin typeface="Arial"/>
              <a:ea typeface="Arial"/>
              <a:cs typeface="Arial"/>
              <a:sym typeface="Arial"/>
            </a:endParaRPr>
          </a:p>
          <a:p>
            <a:pPr indent="-336550" lvl="0" marL="457200" marR="0" rtl="0" algn="l">
              <a:lnSpc>
                <a:spcPct val="115000"/>
              </a:lnSpc>
              <a:spcBef>
                <a:spcPts val="0"/>
              </a:spcBef>
              <a:spcAft>
                <a:spcPts val="0"/>
              </a:spcAft>
              <a:buClr>
                <a:schemeClr val="dk1"/>
              </a:buClr>
              <a:buSzPts val="1700"/>
              <a:buFont typeface="Times New Roman"/>
              <a:buChar char="●"/>
            </a:pPr>
            <a:r>
              <a:rPr b="0" i="0" lang="en-IN" sz="2300" u="none" cap="none" strike="noStrike">
                <a:solidFill>
                  <a:schemeClr val="dk1"/>
                </a:solidFill>
                <a:latin typeface="Cambria"/>
                <a:ea typeface="Cambria"/>
                <a:cs typeface="Cambria"/>
                <a:sym typeface="Cambria"/>
              </a:rPr>
              <a:t>Complete Block Diagram of Proposed System</a:t>
            </a:r>
            <a:endParaRPr b="0" i="0" sz="1300" u="none" cap="none" strike="noStrike">
              <a:solidFill>
                <a:srgbClr val="000000"/>
              </a:solidFill>
              <a:latin typeface="Arial"/>
              <a:ea typeface="Arial"/>
              <a:cs typeface="Arial"/>
              <a:sym typeface="Arial"/>
            </a:endParaRPr>
          </a:p>
          <a:p>
            <a:pPr indent="-336550" lvl="0" marL="457200" marR="0" rtl="0" algn="l">
              <a:lnSpc>
                <a:spcPct val="115000"/>
              </a:lnSpc>
              <a:spcBef>
                <a:spcPts val="0"/>
              </a:spcBef>
              <a:spcAft>
                <a:spcPts val="0"/>
              </a:spcAft>
              <a:buClr>
                <a:schemeClr val="dk1"/>
              </a:buClr>
              <a:buSzPts val="1700"/>
              <a:buFont typeface="Times New Roman"/>
              <a:buChar char="●"/>
            </a:pPr>
            <a:r>
              <a:rPr b="0" i="0" lang="en-IN" sz="2300" u="none" cap="none" strike="noStrike">
                <a:solidFill>
                  <a:schemeClr val="dk1"/>
                </a:solidFill>
                <a:latin typeface="Cambria"/>
                <a:ea typeface="Cambria"/>
                <a:cs typeface="Cambria"/>
                <a:sym typeface="Cambria"/>
              </a:rPr>
              <a:t>Methodology</a:t>
            </a:r>
            <a:endParaRPr b="0" i="0" sz="1300" u="none" cap="none" strike="noStrike">
              <a:solidFill>
                <a:srgbClr val="000000"/>
              </a:solidFill>
              <a:latin typeface="Arial"/>
              <a:ea typeface="Arial"/>
              <a:cs typeface="Arial"/>
              <a:sym typeface="Arial"/>
            </a:endParaRPr>
          </a:p>
          <a:p>
            <a:pPr indent="-336550" lvl="0" marL="457200" marR="0" rtl="0" algn="l">
              <a:lnSpc>
                <a:spcPct val="115000"/>
              </a:lnSpc>
              <a:spcBef>
                <a:spcPts val="0"/>
              </a:spcBef>
              <a:spcAft>
                <a:spcPts val="0"/>
              </a:spcAft>
              <a:buClr>
                <a:schemeClr val="dk1"/>
              </a:buClr>
              <a:buSzPts val="1700"/>
              <a:buFont typeface="Times New Roman"/>
              <a:buChar char="●"/>
            </a:pPr>
            <a:r>
              <a:rPr b="0" i="0" lang="en-IN" sz="2300" u="none" cap="none" strike="noStrike">
                <a:solidFill>
                  <a:schemeClr val="dk1"/>
                </a:solidFill>
                <a:latin typeface="Cambria"/>
                <a:ea typeface="Cambria"/>
                <a:cs typeface="Cambria"/>
                <a:sym typeface="Cambria"/>
              </a:rPr>
              <a:t>Components requirement</a:t>
            </a:r>
            <a:endParaRPr b="0" i="0" sz="1300" u="none" cap="none" strike="noStrike">
              <a:solidFill>
                <a:schemeClr val="dk1"/>
              </a:solidFill>
              <a:latin typeface="Cambria"/>
              <a:ea typeface="Cambria"/>
              <a:cs typeface="Cambria"/>
              <a:sym typeface="Cambria"/>
            </a:endParaRPr>
          </a:p>
          <a:p>
            <a:pPr indent="-336550" lvl="0" marL="457200" marR="0" rtl="0" algn="l">
              <a:lnSpc>
                <a:spcPct val="115000"/>
              </a:lnSpc>
              <a:spcBef>
                <a:spcPts val="0"/>
              </a:spcBef>
              <a:spcAft>
                <a:spcPts val="0"/>
              </a:spcAft>
              <a:buClr>
                <a:schemeClr val="dk1"/>
              </a:buClr>
              <a:buSzPts val="1700"/>
              <a:buFont typeface="Times New Roman"/>
              <a:buChar char="●"/>
            </a:pPr>
            <a:r>
              <a:rPr b="0" i="0" lang="en-IN" sz="2300" u="none" cap="none" strike="noStrike">
                <a:solidFill>
                  <a:schemeClr val="dk1"/>
                </a:solidFill>
                <a:latin typeface="Cambria"/>
                <a:ea typeface="Cambria"/>
                <a:cs typeface="Cambria"/>
                <a:sym typeface="Cambria"/>
              </a:rPr>
              <a:t>Time Chart </a:t>
            </a:r>
            <a:endParaRPr b="0" i="0" sz="1300" u="none" cap="none" strike="noStrike">
              <a:solidFill>
                <a:srgbClr val="000000"/>
              </a:solidFill>
              <a:latin typeface="Arial"/>
              <a:ea typeface="Arial"/>
              <a:cs typeface="Arial"/>
              <a:sym typeface="Arial"/>
            </a:endParaRPr>
          </a:p>
          <a:p>
            <a:pPr indent="-336550" lvl="0" marL="457200" marR="0" rtl="0" algn="l">
              <a:lnSpc>
                <a:spcPct val="115000"/>
              </a:lnSpc>
              <a:spcBef>
                <a:spcPts val="0"/>
              </a:spcBef>
              <a:spcAft>
                <a:spcPts val="0"/>
              </a:spcAft>
              <a:buClr>
                <a:schemeClr val="dk1"/>
              </a:buClr>
              <a:buSzPts val="1700"/>
              <a:buFont typeface="Times New Roman"/>
              <a:buChar char="●"/>
            </a:pPr>
            <a:r>
              <a:rPr b="0" i="0" lang="en-IN" sz="2300" u="none" cap="none" strike="noStrike">
                <a:solidFill>
                  <a:schemeClr val="dk1"/>
                </a:solidFill>
                <a:latin typeface="Cambria"/>
                <a:ea typeface="Cambria"/>
                <a:cs typeface="Cambria"/>
                <a:sym typeface="Cambria"/>
              </a:rPr>
              <a:t>Observations/Results</a:t>
            </a:r>
            <a:endParaRPr b="0" i="0" sz="1300" u="none" cap="none" strike="noStrike">
              <a:solidFill>
                <a:srgbClr val="000000"/>
              </a:solidFill>
              <a:latin typeface="Arial"/>
              <a:ea typeface="Arial"/>
              <a:cs typeface="Arial"/>
              <a:sym typeface="Arial"/>
            </a:endParaRPr>
          </a:p>
          <a:p>
            <a:pPr indent="-336550" lvl="0" marL="457200" marR="0" rtl="0" algn="l">
              <a:lnSpc>
                <a:spcPct val="115000"/>
              </a:lnSpc>
              <a:spcBef>
                <a:spcPts val="0"/>
              </a:spcBef>
              <a:spcAft>
                <a:spcPts val="0"/>
              </a:spcAft>
              <a:buClr>
                <a:schemeClr val="dk1"/>
              </a:buClr>
              <a:buSzPts val="1700"/>
              <a:buFont typeface="Times New Roman"/>
              <a:buChar char="●"/>
            </a:pPr>
            <a:r>
              <a:rPr b="0" i="0" lang="en-IN" sz="2300" u="none" cap="none" strike="noStrike">
                <a:solidFill>
                  <a:schemeClr val="dk1"/>
                </a:solidFill>
                <a:latin typeface="Cambria"/>
                <a:ea typeface="Cambria"/>
                <a:cs typeface="Cambria"/>
                <a:sym typeface="Cambria"/>
              </a:rPr>
              <a:t>Conclusion</a:t>
            </a:r>
            <a:endParaRPr b="0" i="0" sz="1300" u="none" cap="none" strike="noStrike">
              <a:solidFill>
                <a:srgbClr val="000000"/>
              </a:solidFill>
              <a:latin typeface="Arial"/>
              <a:ea typeface="Arial"/>
              <a:cs typeface="Arial"/>
              <a:sym typeface="Arial"/>
            </a:endParaRPr>
          </a:p>
          <a:p>
            <a:pPr indent="-336550" lvl="0" marL="457200" marR="0" rtl="0" algn="l">
              <a:lnSpc>
                <a:spcPct val="115000"/>
              </a:lnSpc>
              <a:spcBef>
                <a:spcPts val="0"/>
              </a:spcBef>
              <a:spcAft>
                <a:spcPts val="0"/>
              </a:spcAft>
              <a:buClr>
                <a:schemeClr val="dk1"/>
              </a:buClr>
              <a:buSzPts val="1700"/>
              <a:buFont typeface="Times New Roman"/>
              <a:buChar char="●"/>
            </a:pPr>
            <a:r>
              <a:rPr b="0" i="0" lang="en-IN" sz="2300" u="none" cap="none" strike="noStrike">
                <a:solidFill>
                  <a:schemeClr val="dk1"/>
                </a:solidFill>
                <a:latin typeface="Cambria"/>
                <a:ea typeface="Cambria"/>
                <a:cs typeface="Cambria"/>
                <a:sym typeface="Cambria"/>
              </a:rPr>
              <a:t>References</a:t>
            </a:r>
            <a:endParaRPr b="0" i="0" sz="1300" u="none" cap="none" strike="noStrike">
              <a:solidFill>
                <a:srgbClr val="000000"/>
              </a:solidFill>
              <a:latin typeface="Arial"/>
              <a:ea typeface="Arial"/>
              <a:cs typeface="Arial"/>
              <a:sym typeface="Arial"/>
            </a:endParaRPr>
          </a:p>
          <a:p>
            <a:pPr indent="-228600" lvl="0" marL="457200" marR="0" rtl="0" algn="l">
              <a:lnSpc>
                <a:spcPct val="115000"/>
              </a:lnSpc>
              <a:spcBef>
                <a:spcPts val="0"/>
              </a:spcBef>
              <a:spcAft>
                <a:spcPts val="0"/>
              </a:spcAft>
              <a:buClr>
                <a:schemeClr val="dk1"/>
              </a:buClr>
              <a:buSzPts val="1800"/>
              <a:buFont typeface="Arial"/>
              <a:buNone/>
            </a:pPr>
            <a:r>
              <a:t/>
            </a:r>
            <a:endParaRPr b="0" i="0" sz="1600" u="none" cap="none" strike="noStrike">
              <a:solidFill>
                <a:schemeClr val="dk1"/>
              </a:solidFill>
              <a:latin typeface="Times New Roman"/>
              <a:ea typeface="Times New Roman"/>
              <a:cs typeface="Times New Roman"/>
              <a:sym typeface="Times New Roman"/>
            </a:endParaRPr>
          </a:p>
          <a:p>
            <a:pPr indent="-228600" lvl="0" marL="457200" marR="0" rtl="0" algn="l">
              <a:lnSpc>
                <a:spcPct val="115000"/>
              </a:lnSpc>
              <a:spcBef>
                <a:spcPts val="0"/>
              </a:spcBef>
              <a:spcAft>
                <a:spcPts val="0"/>
              </a:spcAft>
              <a:buClr>
                <a:schemeClr val="dk1"/>
              </a:buClr>
              <a:buSzPts val="1800"/>
              <a:buFont typeface="Arial"/>
              <a:buNone/>
            </a:pPr>
            <a:r>
              <a:t/>
            </a:r>
            <a:endParaRPr b="0" i="0" sz="1600" u="none" cap="none" strike="noStrike">
              <a:solidFill>
                <a:schemeClr val="dk1"/>
              </a:solidFill>
              <a:latin typeface="Times New Roman"/>
              <a:ea typeface="Times New Roman"/>
              <a:cs typeface="Times New Roman"/>
              <a:sym typeface="Times New Roman"/>
            </a:endParaRPr>
          </a:p>
          <a:p>
            <a:pPr indent="-228600" lvl="0" marL="457200" marR="0" rtl="0" algn="l">
              <a:lnSpc>
                <a:spcPct val="115000"/>
              </a:lnSpc>
              <a:spcBef>
                <a:spcPts val="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6" name="Google Shape;106;p2"/>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IN"/>
              <a:t>21-09-2024</a:t>
            </a:r>
            <a:endParaRPr/>
          </a:p>
        </p:txBody>
      </p:sp>
      <p:sp>
        <p:nvSpPr>
          <p:cNvPr id="107" name="Google Shape;107;p2"/>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IN"/>
              <a:t>Project Review 2: EXTC</a:t>
            </a:r>
            <a:endParaRPr/>
          </a:p>
        </p:txBody>
      </p:sp>
      <p:sp>
        <p:nvSpPr>
          <p:cNvPr id="108" name="Google Shape;108;p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I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4"/>
          <p:cNvSpPr txBox="1"/>
          <p:nvPr>
            <p:ph type="title"/>
          </p:nvPr>
        </p:nvSpPr>
        <p:spPr>
          <a:xfrm>
            <a:off x="1" y="-1"/>
            <a:ext cx="12192000" cy="146270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70C0"/>
              </a:buClr>
              <a:buSzPts val="4400"/>
              <a:buFont typeface="Times New Roman"/>
              <a:buNone/>
            </a:pPr>
            <a:r>
              <a:rPr lang="en-IN">
                <a:solidFill>
                  <a:srgbClr val="0070C0"/>
                </a:solidFill>
                <a:latin typeface="Times New Roman"/>
                <a:ea typeface="Times New Roman"/>
                <a:cs typeface="Times New Roman"/>
                <a:sym typeface="Times New Roman"/>
              </a:rPr>
              <a:t>Problem Statement</a:t>
            </a:r>
            <a:endParaRPr/>
          </a:p>
        </p:txBody>
      </p:sp>
      <p:sp>
        <p:nvSpPr>
          <p:cNvPr id="114" name="Google Shape;114;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IN"/>
              <a:t>‹#›</a:t>
            </a:fld>
            <a:endParaRPr/>
          </a:p>
        </p:txBody>
      </p:sp>
      <p:sp>
        <p:nvSpPr>
          <p:cNvPr id="115" name="Google Shape;115;p4"/>
          <p:cNvSpPr txBox="1"/>
          <p:nvPr/>
        </p:nvSpPr>
        <p:spPr>
          <a:xfrm>
            <a:off x="1072850" y="1557175"/>
            <a:ext cx="9705300" cy="44799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None/>
            </a:pPr>
            <a:r>
              <a:rPr b="0" i="0" lang="en-IN" sz="2500" u="none" cap="none" strike="noStrike">
                <a:solidFill>
                  <a:srgbClr val="000000"/>
                </a:solidFill>
                <a:latin typeface="Times New Roman"/>
                <a:ea typeface="Times New Roman"/>
                <a:cs typeface="Times New Roman"/>
                <a:sym typeface="Times New Roman"/>
              </a:rPr>
              <a:t>Managing wet umbrellas and staying prepared for sudden rain can be inconvenient, often leading to prolonged drying times and forgetting to carry an umbrella when needed. Wet umbrellas can create a mess and take a long time to dry, while unexpected rain can catch people unprepared, causing discomfort and inconvenience.</a:t>
            </a:r>
            <a:endParaRPr b="0" i="0" sz="2500" u="none" cap="none" strike="noStrike">
              <a:solidFill>
                <a:srgbClr val="000000"/>
              </a:solidFill>
              <a:latin typeface="Arial"/>
              <a:ea typeface="Arial"/>
              <a:cs typeface="Arial"/>
              <a:sym typeface="Arial"/>
            </a:endParaRPr>
          </a:p>
          <a:p>
            <a:pPr indent="0" lvl="0" marL="0" marR="0" rtl="0" algn="l">
              <a:lnSpc>
                <a:spcPct val="100000"/>
              </a:lnSpc>
              <a:spcBef>
                <a:spcPts val="1600"/>
              </a:spcBef>
              <a:spcAft>
                <a:spcPts val="0"/>
              </a:spcAft>
              <a:buNone/>
            </a:pPr>
            <a:br>
              <a:rPr b="0" i="0" lang="en-IN" sz="2500" u="none" cap="none" strike="noStrike">
                <a:solidFill>
                  <a:srgbClr val="000000"/>
                </a:solidFill>
                <a:latin typeface="Arial"/>
                <a:ea typeface="Arial"/>
                <a:cs typeface="Arial"/>
                <a:sym typeface="Arial"/>
              </a:rPr>
            </a:br>
            <a:endParaRPr b="0" i="0" sz="2500" u="none" cap="none" strike="noStrike">
              <a:solidFill>
                <a:srgbClr val="000000"/>
              </a:solidFill>
              <a:latin typeface="Arial"/>
              <a:ea typeface="Arial"/>
              <a:cs typeface="Arial"/>
              <a:sym typeface="Arial"/>
            </a:endParaRPr>
          </a:p>
        </p:txBody>
      </p:sp>
      <p:sp>
        <p:nvSpPr>
          <p:cNvPr id="116" name="Google Shape;116;p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IN"/>
              <a:t>‹#›</a:t>
            </a:fld>
            <a:endParaRPr/>
          </a:p>
        </p:txBody>
      </p:sp>
      <p:sp>
        <p:nvSpPr>
          <p:cNvPr id="117" name="Google Shape;117;p4"/>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SzPts val="1400"/>
              <a:buNone/>
            </a:pPr>
            <a:r>
              <a:rPr lang="en-IN"/>
              <a:t>21-09-2024</a:t>
            </a:r>
            <a:endParaRPr/>
          </a:p>
        </p:txBody>
      </p:sp>
      <p:sp>
        <p:nvSpPr>
          <p:cNvPr id="118" name="Google Shape;118;p4"/>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IN"/>
              <a:t>Project Review 2 : EXTC</a:t>
            </a:r>
            <a:endParaRPr/>
          </a:p>
        </p:txBody>
      </p:sp>
      <p:sp>
        <p:nvSpPr>
          <p:cNvPr id="119" name="Google Shape;119;p4"/>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IN"/>
              <a:t>21-09-2024</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5"/>
          <p:cNvSpPr txBox="1"/>
          <p:nvPr>
            <p:ph type="title"/>
          </p:nvPr>
        </p:nvSpPr>
        <p:spPr>
          <a:xfrm>
            <a:off x="1" y="0"/>
            <a:ext cx="12192000" cy="764428"/>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70C0"/>
              </a:buClr>
              <a:buSzPts val="4400"/>
              <a:buFont typeface="Times New Roman"/>
              <a:buNone/>
            </a:pPr>
            <a:r>
              <a:rPr lang="en-IN">
                <a:solidFill>
                  <a:srgbClr val="0070C0"/>
                </a:solidFill>
                <a:latin typeface="Times New Roman"/>
                <a:ea typeface="Times New Roman"/>
                <a:cs typeface="Times New Roman"/>
                <a:sym typeface="Times New Roman"/>
              </a:rPr>
              <a:t>Literature Survey </a:t>
            </a:r>
            <a:endParaRPr/>
          </a:p>
        </p:txBody>
      </p:sp>
      <p:sp>
        <p:nvSpPr>
          <p:cNvPr id="125" name="Google Shape;125;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IN"/>
              <a:t>‹#›</a:t>
            </a:fld>
            <a:endParaRPr/>
          </a:p>
        </p:txBody>
      </p:sp>
      <p:graphicFrame>
        <p:nvGraphicFramePr>
          <p:cNvPr id="126" name="Google Shape;126;p5"/>
          <p:cNvGraphicFramePr/>
          <p:nvPr/>
        </p:nvGraphicFramePr>
        <p:xfrm>
          <a:off x="112204" y="764415"/>
          <a:ext cx="3000000" cy="3000000"/>
        </p:xfrm>
        <a:graphic>
          <a:graphicData uri="http://schemas.openxmlformats.org/drawingml/2006/table">
            <a:tbl>
              <a:tblPr>
                <a:noFill/>
                <a:tableStyleId>{AA87014F-FA5B-4268-B535-4C94A95FB7AF}</a:tableStyleId>
              </a:tblPr>
              <a:tblGrid>
                <a:gridCol w="876800"/>
                <a:gridCol w="1528525"/>
                <a:gridCol w="1208650"/>
                <a:gridCol w="1220425"/>
                <a:gridCol w="1730000"/>
                <a:gridCol w="1883975"/>
                <a:gridCol w="1658900"/>
                <a:gridCol w="1860325"/>
              </a:tblGrid>
              <a:tr h="957225">
                <a:tc>
                  <a:txBody>
                    <a:bodyPr/>
                    <a:lstStyle/>
                    <a:p>
                      <a:pPr indent="0" lvl="0" marL="0" marR="0" rtl="0" algn="ctr">
                        <a:lnSpc>
                          <a:spcPct val="100000"/>
                        </a:lnSpc>
                        <a:spcBef>
                          <a:spcPts val="0"/>
                        </a:spcBef>
                        <a:spcAft>
                          <a:spcPts val="0"/>
                        </a:spcAft>
                        <a:buNone/>
                      </a:pPr>
                      <a:r>
                        <a:rPr b="1" i="0" lang="en-IN" sz="1800" u="none" cap="none" strike="noStrike">
                          <a:solidFill>
                            <a:srgbClr val="000000"/>
                          </a:solidFill>
                          <a:latin typeface="Times New Roman"/>
                          <a:ea typeface="Times New Roman"/>
                          <a:cs typeface="Times New Roman"/>
                          <a:sym typeface="Times New Roman"/>
                        </a:rPr>
                        <a:t>Sr</a:t>
                      </a:r>
                      <a:endParaRPr sz="1400" u="none" cap="none" strike="noStrike"/>
                    </a:p>
                    <a:p>
                      <a:pPr indent="0" lvl="0" marL="0" marR="0" rtl="0" algn="ctr">
                        <a:lnSpc>
                          <a:spcPct val="100000"/>
                        </a:lnSpc>
                        <a:spcBef>
                          <a:spcPts val="0"/>
                        </a:spcBef>
                        <a:spcAft>
                          <a:spcPts val="0"/>
                        </a:spcAft>
                        <a:buNone/>
                      </a:pPr>
                      <a:r>
                        <a:rPr b="1" i="0" lang="en-IN" sz="1800" u="none" cap="none" strike="noStrike">
                          <a:solidFill>
                            <a:srgbClr val="000000"/>
                          </a:solidFill>
                          <a:latin typeface="Times New Roman"/>
                          <a:ea typeface="Times New Roman"/>
                          <a:cs typeface="Times New Roman"/>
                          <a:sym typeface="Times New Roman"/>
                        </a:rPr>
                        <a:t>No</a:t>
                      </a:r>
                      <a:endParaRPr sz="1400" u="none" cap="none" strike="noStrike"/>
                    </a:p>
                    <a:p>
                      <a:pPr indent="0" lvl="0" marL="0" marR="0" rtl="0" algn="l">
                        <a:lnSpc>
                          <a:spcPct val="100000"/>
                        </a:lnSpc>
                        <a:spcBef>
                          <a:spcPts val="0"/>
                        </a:spcBef>
                        <a:spcAft>
                          <a:spcPts val="0"/>
                        </a:spcAft>
                        <a:buNone/>
                      </a:pPr>
                      <a:r>
                        <a:t/>
                      </a:r>
                      <a:endParaRPr sz="1400" u="none" cap="none" strike="noStrike"/>
                    </a:p>
                  </a:txBody>
                  <a:tcPr marT="76200" marB="76200" marR="76200" marL="76200">
                    <a:lnL cap="flat" cmpd="sng" w="9525">
                      <a:solidFill>
                        <a:srgbClr val="333333"/>
                      </a:solidFill>
                      <a:prstDash val="solid"/>
                      <a:round/>
                      <a:headEnd len="sm" w="sm" type="none"/>
                      <a:tailEnd len="sm" w="sm" type="none"/>
                    </a:lnL>
                    <a:lnR cap="flat" cmpd="sng" w="9525">
                      <a:solidFill>
                        <a:srgbClr val="333333"/>
                      </a:solidFill>
                      <a:prstDash val="solid"/>
                      <a:round/>
                      <a:headEnd len="sm" w="sm" type="none"/>
                      <a:tailEnd len="sm" w="sm" type="none"/>
                    </a:lnR>
                    <a:lnT cap="flat" cmpd="sng" w="9525">
                      <a:solidFill>
                        <a:srgbClr val="333333"/>
                      </a:solidFill>
                      <a:prstDash val="solid"/>
                      <a:round/>
                      <a:headEnd len="sm" w="sm" type="none"/>
                      <a:tailEnd len="sm" w="sm" type="none"/>
                    </a:lnT>
                    <a:lnB cap="flat" cmpd="sng" w="9525">
                      <a:solidFill>
                        <a:srgbClr val="333333"/>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1" i="0" lang="en-IN" sz="1800" u="none" cap="none" strike="noStrike">
                          <a:solidFill>
                            <a:srgbClr val="000000"/>
                          </a:solidFill>
                          <a:latin typeface="Times New Roman"/>
                          <a:ea typeface="Times New Roman"/>
                          <a:cs typeface="Times New Roman"/>
                          <a:sym typeface="Times New Roman"/>
                        </a:rPr>
                        <a:t>Title of Technical paper</a:t>
                      </a:r>
                      <a:endParaRPr sz="1400" u="none" cap="none" strike="noStrike"/>
                    </a:p>
                  </a:txBody>
                  <a:tcPr marT="76200" marB="76200" marR="76200" marL="76200">
                    <a:lnL cap="flat" cmpd="sng" w="9525">
                      <a:solidFill>
                        <a:srgbClr val="333333"/>
                      </a:solidFill>
                      <a:prstDash val="solid"/>
                      <a:round/>
                      <a:headEnd len="sm" w="sm" type="none"/>
                      <a:tailEnd len="sm" w="sm" type="none"/>
                    </a:lnL>
                    <a:lnR cap="flat" cmpd="sng" w="9525">
                      <a:solidFill>
                        <a:srgbClr val="333333"/>
                      </a:solidFill>
                      <a:prstDash val="solid"/>
                      <a:round/>
                      <a:headEnd len="sm" w="sm" type="none"/>
                      <a:tailEnd len="sm" w="sm" type="none"/>
                    </a:lnR>
                    <a:lnT cap="flat" cmpd="sng" w="9525">
                      <a:solidFill>
                        <a:srgbClr val="333333"/>
                      </a:solidFill>
                      <a:prstDash val="solid"/>
                      <a:round/>
                      <a:headEnd len="sm" w="sm" type="none"/>
                      <a:tailEnd len="sm" w="sm" type="none"/>
                    </a:lnT>
                    <a:lnB cap="flat" cmpd="sng" w="9525">
                      <a:solidFill>
                        <a:srgbClr val="333333"/>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1" i="0" lang="en-IN" sz="1800" u="none" cap="none" strike="noStrike">
                          <a:solidFill>
                            <a:srgbClr val="000000"/>
                          </a:solidFill>
                          <a:latin typeface="Times New Roman"/>
                          <a:ea typeface="Times New Roman"/>
                          <a:cs typeface="Times New Roman"/>
                          <a:sym typeface="Times New Roman"/>
                        </a:rPr>
                        <a:t>Name of Author</a:t>
                      </a:r>
                      <a:endParaRPr sz="1400" u="none" cap="none" strike="noStrike"/>
                    </a:p>
                  </a:txBody>
                  <a:tcPr marT="76200" marB="76200" marR="76200" marL="76200">
                    <a:lnL cap="flat" cmpd="sng" w="9525">
                      <a:solidFill>
                        <a:srgbClr val="333333"/>
                      </a:solidFill>
                      <a:prstDash val="solid"/>
                      <a:round/>
                      <a:headEnd len="sm" w="sm" type="none"/>
                      <a:tailEnd len="sm" w="sm" type="none"/>
                    </a:lnL>
                    <a:lnR cap="flat" cmpd="sng" w="9525">
                      <a:solidFill>
                        <a:srgbClr val="333333"/>
                      </a:solidFill>
                      <a:prstDash val="solid"/>
                      <a:round/>
                      <a:headEnd len="sm" w="sm" type="none"/>
                      <a:tailEnd len="sm" w="sm" type="none"/>
                    </a:lnR>
                    <a:lnT cap="flat" cmpd="sng" w="9525">
                      <a:solidFill>
                        <a:srgbClr val="333333"/>
                      </a:solidFill>
                      <a:prstDash val="solid"/>
                      <a:round/>
                      <a:headEnd len="sm" w="sm" type="none"/>
                      <a:tailEnd len="sm" w="sm" type="none"/>
                    </a:lnT>
                    <a:lnB cap="flat" cmpd="sng" w="9525">
                      <a:solidFill>
                        <a:srgbClr val="333333"/>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1" i="0" lang="en-IN" sz="1800" u="none" cap="none" strike="noStrike">
                          <a:solidFill>
                            <a:srgbClr val="000000"/>
                          </a:solidFill>
                          <a:latin typeface="Times New Roman"/>
                          <a:ea typeface="Times New Roman"/>
                          <a:cs typeface="Times New Roman"/>
                          <a:sym typeface="Times New Roman"/>
                        </a:rPr>
                        <a:t>Year of publication</a:t>
                      </a:r>
                      <a:endParaRPr sz="1400" u="none" cap="none" strike="noStrike"/>
                    </a:p>
                  </a:txBody>
                  <a:tcPr marT="76200" marB="76200" marR="76200" marL="76200">
                    <a:lnL cap="flat" cmpd="sng" w="9525">
                      <a:solidFill>
                        <a:srgbClr val="333333"/>
                      </a:solidFill>
                      <a:prstDash val="solid"/>
                      <a:round/>
                      <a:headEnd len="sm" w="sm" type="none"/>
                      <a:tailEnd len="sm" w="sm" type="none"/>
                    </a:lnL>
                    <a:lnR cap="flat" cmpd="sng" w="9525">
                      <a:solidFill>
                        <a:srgbClr val="333333"/>
                      </a:solidFill>
                      <a:prstDash val="solid"/>
                      <a:round/>
                      <a:headEnd len="sm" w="sm" type="none"/>
                      <a:tailEnd len="sm" w="sm" type="none"/>
                    </a:lnR>
                    <a:lnT cap="flat" cmpd="sng" w="9525">
                      <a:solidFill>
                        <a:srgbClr val="333333"/>
                      </a:solidFill>
                      <a:prstDash val="solid"/>
                      <a:round/>
                      <a:headEnd len="sm" w="sm" type="none"/>
                      <a:tailEnd len="sm" w="sm" type="none"/>
                    </a:lnT>
                    <a:lnB cap="flat" cmpd="sng" w="9525">
                      <a:solidFill>
                        <a:srgbClr val="333333"/>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1" i="0" lang="en-IN" sz="1800" u="none" cap="none" strike="noStrike">
                          <a:solidFill>
                            <a:srgbClr val="000000"/>
                          </a:solidFill>
                          <a:latin typeface="Times New Roman"/>
                          <a:ea typeface="Times New Roman"/>
                          <a:cs typeface="Times New Roman"/>
                          <a:sym typeface="Times New Roman"/>
                        </a:rPr>
                        <a:t>Name of Journal</a:t>
                      </a:r>
                      <a:endParaRPr sz="1400" u="none" cap="none" strike="noStrike"/>
                    </a:p>
                    <a:p>
                      <a:pPr indent="0" lvl="0" marL="0" marR="0" rtl="0" algn="l">
                        <a:lnSpc>
                          <a:spcPct val="100000"/>
                        </a:lnSpc>
                        <a:spcBef>
                          <a:spcPts val="0"/>
                        </a:spcBef>
                        <a:spcAft>
                          <a:spcPts val="0"/>
                        </a:spcAft>
                        <a:buNone/>
                      </a:pPr>
                      <a:r>
                        <a:t/>
                      </a:r>
                      <a:endParaRPr sz="1400" u="none" cap="none" strike="noStrike"/>
                    </a:p>
                  </a:txBody>
                  <a:tcPr marT="76200" marB="76200" marR="76200" marL="76200">
                    <a:lnL cap="flat" cmpd="sng" w="9525">
                      <a:solidFill>
                        <a:srgbClr val="333333"/>
                      </a:solidFill>
                      <a:prstDash val="solid"/>
                      <a:round/>
                      <a:headEnd len="sm" w="sm" type="none"/>
                      <a:tailEnd len="sm" w="sm" type="none"/>
                    </a:lnL>
                    <a:lnR cap="flat" cmpd="sng" w="9525">
                      <a:solidFill>
                        <a:srgbClr val="333333"/>
                      </a:solidFill>
                      <a:prstDash val="solid"/>
                      <a:round/>
                      <a:headEnd len="sm" w="sm" type="none"/>
                      <a:tailEnd len="sm" w="sm" type="none"/>
                    </a:lnR>
                    <a:lnT cap="flat" cmpd="sng" w="9525">
                      <a:solidFill>
                        <a:srgbClr val="333333"/>
                      </a:solidFill>
                      <a:prstDash val="solid"/>
                      <a:round/>
                      <a:headEnd len="sm" w="sm" type="none"/>
                      <a:tailEnd len="sm" w="sm" type="none"/>
                    </a:lnT>
                    <a:lnB cap="flat" cmpd="sng" w="9525">
                      <a:solidFill>
                        <a:srgbClr val="333333"/>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1" i="0" lang="en-IN" sz="1800" u="none" cap="none" strike="noStrike">
                          <a:solidFill>
                            <a:srgbClr val="000000"/>
                          </a:solidFill>
                          <a:latin typeface="Times New Roman"/>
                          <a:ea typeface="Times New Roman"/>
                          <a:cs typeface="Times New Roman"/>
                          <a:sym typeface="Times New Roman"/>
                        </a:rPr>
                        <a:t>Methodology</a:t>
                      </a:r>
                      <a:endParaRPr sz="1400" u="none" cap="none" strike="noStrike"/>
                    </a:p>
                  </a:txBody>
                  <a:tcPr marT="76200" marB="76200" marR="76200" marL="76200">
                    <a:lnL cap="flat" cmpd="sng" w="9525">
                      <a:solidFill>
                        <a:srgbClr val="333333"/>
                      </a:solidFill>
                      <a:prstDash val="solid"/>
                      <a:round/>
                      <a:headEnd len="sm" w="sm" type="none"/>
                      <a:tailEnd len="sm" w="sm" type="none"/>
                    </a:lnL>
                    <a:lnR cap="flat" cmpd="sng" w="9525">
                      <a:solidFill>
                        <a:srgbClr val="333333"/>
                      </a:solidFill>
                      <a:prstDash val="solid"/>
                      <a:round/>
                      <a:headEnd len="sm" w="sm" type="none"/>
                      <a:tailEnd len="sm" w="sm" type="none"/>
                    </a:lnR>
                    <a:lnT cap="flat" cmpd="sng" w="9525">
                      <a:solidFill>
                        <a:srgbClr val="333333"/>
                      </a:solidFill>
                      <a:prstDash val="solid"/>
                      <a:round/>
                      <a:headEnd len="sm" w="sm" type="none"/>
                      <a:tailEnd len="sm" w="sm" type="none"/>
                    </a:lnT>
                    <a:lnB cap="flat" cmpd="sng" w="9525">
                      <a:solidFill>
                        <a:srgbClr val="333333"/>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1" i="0" lang="en-IN" sz="1800" u="none" cap="none" strike="noStrike">
                          <a:solidFill>
                            <a:srgbClr val="000000"/>
                          </a:solidFill>
                          <a:latin typeface="Times New Roman"/>
                          <a:ea typeface="Times New Roman"/>
                          <a:cs typeface="Times New Roman"/>
                          <a:sym typeface="Times New Roman"/>
                        </a:rPr>
                        <a:t>Results/</a:t>
                      </a:r>
                      <a:endParaRPr sz="1400" u="none" cap="none" strike="noStrike"/>
                    </a:p>
                    <a:p>
                      <a:pPr indent="0" lvl="0" marL="0" marR="0" rtl="0" algn="ctr">
                        <a:lnSpc>
                          <a:spcPct val="100000"/>
                        </a:lnSpc>
                        <a:spcBef>
                          <a:spcPts val="0"/>
                        </a:spcBef>
                        <a:spcAft>
                          <a:spcPts val="0"/>
                        </a:spcAft>
                        <a:buNone/>
                      </a:pPr>
                      <a:r>
                        <a:rPr b="1" i="0" lang="en-IN" sz="1800" u="none" cap="none" strike="noStrike">
                          <a:solidFill>
                            <a:srgbClr val="000000"/>
                          </a:solidFill>
                          <a:latin typeface="Times New Roman"/>
                          <a:ea typeface="Times New Roman"/>
                          <a:cs typeface="Times New Roman"/>
                          <a:sym typeface="Times New Roman"/>
                        </a:rPr>
                        <a:t>Conclusions</a:t>
                      </a:r>
                      <a:endParaRPr sz="1400" u="none" cap="none" strike="noStrike"/>
                    </a:p>
                    <a:p>
                      <a:pPr indent="0" lvl="0" marL="0" marR="0" rtl="0" algn="l">
                        <a:lnSpc>
                          <a:spcPct val="100000"/>
                        </a:lnSpc>
                        <a:spcBef>
                          <a:spcPts val="0"/>
                        </a:spcBef>
                        <a:spcAft>
                          <a:spcPts val="0"/>
                        </a:spcAft>
                        <a:buNone/>
                      </a:pPr>
                      <a:br>
                        <a:rPr lang="en-IN" sz="1400" u="none" cap="none" strike="noStrike"/>
                      </a:br>
                      <a:endParaRPr sz="1400" u="none" cap="none" strike="noStrike"/>
                    </a:p>
                  </a:txBody>
                  <a:tcPr marT="76200" marB="76200" marR="76200" marL="76200">
                    <a:lnL cap="flat" cmpd="sng" w="9525">
                      <a:solidFill>
                        <a:srgbClr val="333333"/>
                      </a:solidFill>
                      <a:prstDash val="solid"/>
                      <a:round/>
                      <a:headEnd len="sm" w="sm" type="none"/>
                      <a:tailEnd len="sm" w="sm" type="none"/>
                    </a:lnL>
                    <a:lnR cap="flat" cmpd="sng" w="9525">
                      <a:solidFill>
                        <a:srgbClr val="333333"/>
                      </a:solidFill>
                      <a:prstDash val="solid"/>
                      <a:round/>
                      <a:headEnd len="sm" w="sm" type="none"/>
                      <a:tailEnd len="sm" w="sm" type="none"/>
                    </a:lnR>
                    <a:lnT cap="flat" cmpd="sng" w="9525">
                      <a:solidFill>
                        <a:srgbClr val="333333"/>
                      </a:solidFill>
                      <a:prstDash val="solid"/>
                      <a:round/>
                      <a:headEnd len="sm" w="sm" type="none"/>
                      <a:tailEnd len="sm" w="sm" type="none"/>
                    </a:lnT>
                    <a:lnB cap="flat" cmpd="sng" w="9525">
                      <a:solidFill>
                        <a:srgbClr val="333333"/>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1" i="0" lang="en-IN" sz="1800" u="none" cap="none" strike="noStrike">
                          <a:solidFill>
                            <a:srgbClr val="000000"/>
                          </a:solidFill>
                          <a:latin typeface="Times New Roman"/>
                          <a:ea typeface="Times New Roman"/>
                          <a:cs typeface="Times New Roman"/>
                          <a:sym typeface="Times New Roman"/>
                        </a:rPr>
                        <a:t>Drawbacks/</a:t>
                      </a:r>
                      <a:endParaRPr sz="1400" u="none" cap="none" strike="noStrike"/>
                    </a:p>
                    <a:p>
                      <a:pPr indent="0" lvl="0" marL="0" marR="0" rtl="0" algn="ctr">
                        <a:lnSpc>
                          <a:spcPct val="100000"/>
                        </a:lnSpc>
                        <a:spcBef>
                          <a:spcPts val="0"/>
                        </a:spcBef>
                        <a:spcAft>
                          <a:spcPts val="0"/>
                        </a:spcAft>
                        <a:buNone/>
                      </a:pPr>
                      <a:r>
                        <a:rPr b="1" i="0" lang="en-IN" sz="1800" u="none" cap="none" strike="noStrike">
                          <a:solidFill>
                            <a:srgbClr val="000000"/>
                          </a:solidFill>
                          <a:latin typeface="Times New Roman"/>
                          <a:ea typeface="Times New Roman"/>
                          <a:cs typeface="Times New Roman"/>
                          <a:sym typeface="Times New Roman"/>
                        </a:rPr>
                        <a:t>Limitations</a:t>
                      </a:r>
                      <a:endParaRPr sz="1400" u="none" cap="none" strike="noStrike"/>
                    </a:p>
                    <a:p>
                      <a:pPr indent="0" lvl="0" marL="0" marR="0" rtl="0" algn="l">
                        <a:lnSpc>
                          <a:spcPct val="100000"/>
                        </a:lnSpc>
                        <a:spcBef>
                          <a:spcPts val="0"/>
                        </a:spcBef>
                        <a:spcAft>
                          <a:spcPts val="0"/>
                        </a:spcAft>
                        <a:buNone/>
                      </a:pPr>
                      <a:br>
                        <a:rPr lang="en-IN" sz="1400" u="none" cap="none" strike="noStrike"/>
                      </a:br>
                      <a:endParaRPr sz="1400" u="none" cap="none" strike="noStrike"/>
                    </a:p>
                  </a:txBody>
                  <a:tcPr marT="76200" marB="76200" marR="76200" marL="76200">
                    <a:lnL cap="flat" cmpd="sng" w="9525">
                      <a:solidFill>
                        <a:srgbClr val="333333"/>
                      </a:solidFill>
                      <a:prstDash val="solid"/>
                      <a:round/>
                      <a:headEnd len="sm" w="sm" type="none"/>
                      <a:tailEnd len="sm" w="sm" type="none"/>
                    </a:lnL>
                    <a:lnR cap="flat" cmpd="sng" w="9525">
                      <a:solidFill>
                        <a:srgbClr val="333333"/>
                      </a:solidFill>
                      <a:prstDash val="solid"/>
                      <a:round/>
                      <a:headEnd len="sm" w="sm" type="none"/>
                      <a:tailEnd len="sm" w="sm" type="none"/>
                    </a:lnR>
                    <a:lnT cap="flat" cmpd="sng" w="9525">
                      <a:solidFill>
                        <a:srgbClr val="333333"/>
                      </a:solidFill>
                      <a:prstDash val="solid"/>
                      <a:round/>
                      <a:headEnd len="sm" w="sm" type="none"/>
                      <a:tailEnd len="sm" w="sm" type="none"/>
                    </a:lnT>
                    <a:lnB cap="flat" cmpd="sng" w="9525">
                      <a:solidFill>
                        <a:srgbClr val="333333"/>
                      </a:solidFill>
                      <a:prstDash val="solid"/>
                      <a:round/>
                      <a:headEnd len="sm" w="sm" type="none"/>
                      <a:tailEnd len="sm" w="sm" type="none"/>
                    </a:lnB>
                  </a:tcPr>
                </a:tc>
              </a:tr>
              <a:tr h="4852050">
                <a:tc>
                  <a:txBody>
                    <a:bodyPr/>
                    <a:lstStyle/>
                    <a:p>
                      <a:pPr indent="0" lvl="0" marL="0" marR="0" rtl="0" algn="l">
                        <a:lnSpc>
                          <a:spcPct val="100000"/>
                        </a:lnSpc>
                        <a:spcBef>
                          <a:spcPts val="0"/>
                        </a:spcBef>
                        <a:spcAft>
                          <a:spcPts val="0"/>
                        </a:spcAft>
                        <a:buNone/>
                      </a:pPr>
                      <a:r>
                        <a:rPr lang="en-IN" sz="1600" u="none" cap="none" strike="noStrike"/>
                        <a:t> </a:t>
                      </a:r>
                      <a:r>
                        <a:rPr lang="en-IN" sz="1600" u="none" cap="none" strike="noStrike">
                          <a:latin typeface="Times New Roman"/>
                          <a:ea typeface="Times New Roman"/>
                          <a:cs typeface="Times New Roman"/>
                          <a:sym typeface="Times New Roman"/>
                        </a:rPr>
                        <a:t>1</a:t>
                      </a:r>
                      <a:endParaRPr sz="1600" u="none" cap="none" strike="noStrike"/>
                    </a:p>
                  </a:txBody>
                  <a:tcPr marT="76200" marB="76200" marR="76200" marL="76200">
                    <a:lnL cap="flat" cmpd="sng" w="9525">
                      <a:solidFill>
                        <a:srgbClr val="333333"/>
                      </a:solidFill>
                      <a:prstDash val="solid"/>
                      <a:round/>
                      <a:headEnd len="sm" w="sm" type="none"/>
                      <a:tailEnd len="sm" w="sm" type="none"/>
                    </a:lnL>
                    <a:lnR cap="flat" cmpd="sng" w="9525">
                      <a:solidFill>
                        <a:srgbClr val="333333"/>
                      </a:solidFill>
                      <a:prstDash val="solid"/>
                      <a:round/>
                      <a:headEnd len="sm" w="sm" type="none"/>
                      <a:tailEnd len="sm" w="sm" type="none"/>
                    </a:lnR>
                    <a:lnT cap="flat" cmpd="sng" w="9525">
                      <a:solidFill>
                        <a:srgbClr val="333333"/>
                      </a:solidFill>
                      <a:prstDash val="solid"/>
                      <a:round/>
                      <a:headEnd len="sm" w="sm" type="none"/>
                      <a:tailEnd len="sm" w="sm" type="none"/>
                    </a:lnT>
                    <a:lnB cap="flat" cmpd="sng" w="9525">
                      <a:solidFill>
                        <a:srgbClr val="333333"/>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i="0" lang="en-IN" sz="2000" u="none" cap="none" strike="noStrike">
                          <a:solidFill>
                            <a:srgbClr val="000000"/>
                          </a:solidFill>
                          <a:latin typeface="Times New Roman"/>
                          <a:ea typeface="Times New Roman"/>
                          <a:cs typeface="Times New Roman"/>
                          <a:sym typeface="Times New Roman"/>
                        </a:rPr>
                        <a:t>Design and Implement a Smart Umbrella Stand System with Instant Message Application</a:t>
                      </a:r>
                      <a:endParaRPr sz="1400" u="none" cap="none" strike="noStrike"/>
                    </a:p>
                    <a:p>
                      <a:pPr indent="0" lvl="0" marL="0" marR="0" rtl="0" algn="l">
                        <a:lnSpc>
                          <a:spcPct val="100000"/>
                        </a:lnSpc>
                        <a:spcBef>
                          <a:spcPts val="0"/>
                        </a:spcBef>
                        <a:spcAft>
                          <a:spcPts val="0"/>
                        </a:spcAft>
                        <a:buNone/>
                      </a:pPr>
                      <a:br>
                        <a:rPr lang="en-IN" sz="1400" u="none" cap="none" strike="noStrike"/>
                      </a:br>
                      <a:endParaRPr sz="1400" u="none" cap="none" strike="noStrike"/>
                    </a:p>
                  </a:txBody>
                  <a:tcPr marT="76200" marB="76200" marR="76200" marL="76200">
                    <a:lnL cap="flat" cmpd="sng" w="9525">
                      <a:solidFill>
                        <a:srgbClr val="333333"/>
                      </a:solidFill>
                      <a:prstDash val="solid"/>
                      <a:round/>
                      <a:headEnd len="sm" w="sm" type="none"/>
                      <a:tailEnd len="sm" w="sm" type="none"/>
                    </a:lnL>
                    <a:lnR cap="flat" cmpd="sng" w="9525">
                      <a:solidFill>
                        <a:srgbClr val="333333"/>
                      </a:solidFill>
                      <a:prstDash val="solid"/>
                      <a:round/>
                      <a:headEnd len="sm" w="sm" type="none"/>
                      <a:tailEnd len="sm" w="sm" type="none"/>
                    </a:lnR>
                    <a:lnT cap="flat" cmpd="sng" w="9525">
                      <a:solidFill>
                        <a:srgbClr val="333333"/>
                      </a:solidFill>
                      <a:prstDash val="solid"/>
                      <a:round/>
                      <a:headEnd len="sm" w="sm" type="none"/>
                      <a:tailEnd len="sm" w="sm" type="none"/>
                    </a:lnT>
                    <a:lnB cap="flat" cmpd="sng" w="9525">
                      <a:solidFill>
                        <a:srgbClr val="333333"/>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i="0" lang="en-IN" sz="2000" u="none" cap="none" strike="noStrike">
                          <a:solidFill>
                            <a:srgbClr val="000000"/>
                          </a:solidFill>
                          <a:latin typeface="Times New Roman"/>
                          <a:ea typeface="Times New Roman"/>
                          <a:cs typeface="Times New Roman"/>
                          <a:sym typeface="Times New Roman"/>
                        </a:rPr>
                        <a:t>Yi-Shiun Lee, Yong-Yi Fanjiang, Chi-Huang Hung, Chiu-Yen Huang </a:t>
                      </a:r>
                      <a:endParaRPr sz="1400" u="none" cap="none" strike="noStrike"/>
                    </a:p>
                    <a:p>
                      <a:pPr indent="0" lvl="0" marL="0" marR="0" rtl="0" algn="l">
                        <a:lnSpc>
                          <a:spcPct val="100000"/>
                        </a:lnSpc>
                        <a:spcBef>
                          <a:spcPts val="0"/>
                        </a:spcBef>
                        <a:spcAft>
                          <a:spcPts val="0"/>
                        </a:spcAft>
                        <a:buNone/>
                      </a:pPr>
                      <a:br>
                        <a:rPr lang="en-IN" sz="1400" u="none" cap="none" strike="noStrike"/>
                      </a:br>
                      <a:endParaRPr sz="1400" u="none" cap="none" strike="noStrike"/>
                    </a:p>
                  </a:txBody>
                  <a:tcPr marT="76200" marB="76200" marR="76200" marL="76200">
                    <a:lnL cap="flat" cmpd="sng" w="9525">
                      <a:solidFill>
                        <a:srgbClr val="333333"/>
                      </a:solidFill>
                      <a:prstDash val="solid"/>
                      <a:round/>
                      <a:headEnd len="sm" w="sm" type="none"/>
                      <a:tailEnd len="sm" w="sm" type="none"/>
                    </a:lnL>
                    <a:lnR cap="flat" cmpd="sng" w="9525">
                      <a:solidFill>
                        <a:srgbClr val="333333"/>
                      </a:solidFill>
                      <a:prstDash val="solid"/>
                      <a:round/>
                      <a:headEnd len="sm" w="sm" type="none"/>
                      <a:tailEnd len="sm" w="sm" type="none"/>
                    </a:lnR>
                    <a:lnT cap="flat" cmpd="sng" w="9525">
                      <a:solidFill>
                        <a:srgbClr val="333333"/>
                      </a:solidFill>
                      <a:prstDash val="solid"/>
                      <a:round/>
                      <a:headEnd len="sm" w="sm" type="none"/>
                      <a:tailEnd len="sm" w="sm" type="none"/>
                    </a:lnT>
                    <a:lnB cap="flat" cmpd="sng" w="9525">
                      <a:solidFill>
                        <a:srgbClr val="333333"/>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i="0" lang="en-IN" sz="2000" u="none" cap="none" strike="noStrike">
                          <a:solidFill>
                            <a:srgbClr val="333333"/>
                          </a:solidFill>
                          <a:latin typeface="Times New Roman"/>
                          <a:ea typeface="Times New Roman"/>
                          <a:cs typeface="Times New Roman"/>
                          <a:sym typeface="Times New Roman"/>
                        </a:rPr>
                        <a:t>September 2021</a:t>
                      </a:r>
                      <a:endParaRPr sz="1400" u="none" cap="none" strike="noStrike"/>
                    </a:p>
                  </a:txBody>
                  <a:tcPr marT="76200" marB="76200" marR="76200" marL="76200">
                    <a:lnL cap="flat" cmpd="sng" w="9525">
                      <a:solidFill>
                        <a:srgbClr val="333333"/>
                      </a:solidFill>
                      <a:prstDash val="solid"/>
                      <a:round/>
                      <a:headEnd len="sm" w="sm" type="none"/>
                      <a:tailEnd len="sm" w="sm" type="none"/>
                    </a:lnL>
                    <a:lnR cap="flat" cmpd="sng" w="9525">
                      <a:solidFill>
                        <a:srgbClr val="333333"/>
                      </a:solidFill>
                      <a:prstDash val="solid"/>
                      <a:round/>
                      <a:headEnd len="sm" w="sm" type="none"/>
                      <a:tailEnd len="sm" w="sm" type="none"/>
                    </a:lnR>
                    <a:lnT cap="flat" cmpd="sng" w="9525">
                      <a:solidFill>
                        <a:srgbClr val="333333"/>
                      </a:solidFill>
                      <a:prstDash val="solid"/>
                      <a:round/>
                      <a:headEnd len="sm" w="sm" type="none"/>
                      <a:tailEnd len="sm" w="sm" type="none"/>
                    </a:lnT>
                    <a:lnB cap="flat" cmpd="sng" w="9525">
                      <a:solidFill>
                        <a:srgbClr val="333333"/>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i="0" lang="en-IN" sz="2000" cap="none" strike="noStrike">
                          <a:solidFill>
                            <a:srgbClr val="000000"/>
                          </a:solidFill>
                          <a:uFill>
                            <a:noFill/>
                          </a:uFill>
                          <a:latin typeface="Times New Roman"/>
                          <a:ea typeface="Times New Roman"/>
                          <a:cs typeface="Times New Roman"/>
                          <a:sym typeface="Times New Roman"/>
                          <a:hlinkClick r:id="rId4">
                            <a:extLst>
                              <a:ext uri="{A12FA001-AC4F-418D-AE19-62706E023703}">
                                <ahyp:hlinkClr val="tx"/>
                              </a:ext>
                            </a:extLst>
                          </a:hlinkClick>
                        </a:rPr>
                        <a:t>2021 IEEE International Conference on Consumer Electronics-Taiwan (ICCE-TW)</a:t>
                      </a:r>
                      <a:endParaRPr sz="1400" cap="none" strike="noStrike"/>
                    </a:p>
                  </a:txBody>
                  <a:tcPr marT="76200" marB="76200" marR="76200" marL="76200">
                    <a:lnL cap="flat" cmpd="sng" w="9525">
                      <a:solidFill>
                        <a:srgbClr val="333333"/>
                      </a:solidFill>
                      <a:prstDash val="solid"/>
                      <a:round/>
                      <a:headEnd len="sm" w="sm" type="none"/>
                      <a:tailEnd len="sm" w="sm" type="none"/>
                    </a:lnL>
                    <a:lnR cap="flat" cmpd="sng" w="9525">
                      <a:solidFill>
                        <a:srgbClr val="333333"/>
                      </a:solidFill>
                      <a:prstDash val="solid"/>
                      <a:round/>
                      <a:headEnd len="sm" w="sm" type="none"/>
                      <a:tailEnd len="sm" w="sm" type="none"/>
                    </a:lnR>
                    <a:lnT cap="flat" cmpd="sng" w="9525">
                      <a:solidFill>
                        <a:srgbClr val="333333"/>
                      </a:solidFill>
                      <a:prstDash val="solid"/>
                      <a:round/>
                      <a:headEnd len="sm" w="sm" type="none"/>
                      <a:tailEnd len="sm" w="sm" type="none"/>
                    </a:lnT>
                    <a:lnB cap="flat" cmpd="sng" w="9525">
                      <a:solidFill>
                        <a:srgbClr val="333333"/>
                      </a:solidFill>
                      <a:prstDash val="solid"/>
                      <a:round/>
                      <a:headEnd len="sm" w="sm" type="none"/>
                      <a:tailEnd len="sm" w="sm" type="none"/>
                    </a:lnB>
                  </a:tcPr>
                </a:tc>
                <a:tc>
                  <a:txBody>
                    <a:bodyPr/>
                    <a:lstStyle/>
                    <a:p>
                      <a:pPr indent="-127000" lvl="0" marL="0" marR="0" rtl="0" algn="just">
                        <a:lnSpc>
                          <a:spcPct val="100000"/>
                        </a:lnSpc>
                        <a:spcBef>
                          <a:spcPts val="0"/>
                        </a:spcBef>
                        <a:spcAft>
                          <a:spcPts val="0"/>
                        </a:spcAft>
                        <a:buClr>
                          <a:srgbClr val="000000"/>
                        </a:buClr>
                        <a:buSzPts val="2000"/>
                        <a:buFont typeface="Arial"/>
                        <a:buChar char="•"/>
                      </a:pPr>
                      <a:r>
                        <a:rPr b="0" i="0" lang="en-IN" sz="2000" u="none" cap="none" strike="noStrike">
                          <a:solidFill>
                            <a:srgbClr val="000000"/>
                          </a:solidFill>
                          <a:latin typeface="Times New Roman"/>
                          <a:ea typeface="Times New Roman"/>
                          <a:cs typeface="Times New Roman"/>
                          <a:sym typeface="Times New Roman"/>
                        </a:rPr>
                        <a:t>A Traditional umbrella stand with a hot air drying feature and a sensing element to measure temperature and humidity. </a:t>
                      </a:r>
                      <a:endParaRPr/>
                    </a:p>
                    <a:p>
                      <a:pPr indent="-127000" lvl="0" marL="0" marR="0" rtl="0" algn="just">
                        <a:lnSpc>
                          <a:spcPct val="100000"/>
                        </a:lnSpc>
                        <a:spcBef>
                          <a:spcPts val="0"/>
                        </a:spcBef>
                        <a:spcAft>
                          <a:spcPts val="0"/>
                        </a:spcAft>
                        <a:buClr>
                          <a:srgbClr val="000000"/>
                        </a:buClr>
                        <a:buSzPts val="2000"/>
                        <a:buFont typeface="Arial"/>
                        <a:buChar char="•"/>
                      </a:pPr>
                      <a:r>
                        <a:rPr b="0" i="0" lang="en-IN" sz="2000" u="none" cap="none" strike="noStrike">
                          <a:solidFill>
                            <a:srgbClr val="000000"/>
                          </a:solidFill>
                          <a:latin typeface="Times New Roman"/>
                          <a:ea typeface="Times New Roman"/>
                          <a:cs typeface="Times New Roman"/>
                          <a:sym typeface="Times New Roman"/>
                        </a:rPr>
                        <a:t>It uses instant messaging and  remind users to take an umbrella when they are about to leave.</a:t>
                      </a:r>
                      <a:endParaRPr/>
                    </a:p>
                  </a:txBody>
                  <a:tcPr marT="76200" marB="76200" marR="76200" marL="76200">
                    <a:lnL cap="flat" cmpd="sng" w="9525">
                      <a:solidFill>
                        <a:srgbClr val="333333"/>
                      </a:solidFill>
                      <a:prstDash val="solid"/>
                      <a:round/>
                      <a:headEnd len="sm" w="sm" type="none"/>
                      <a:tailEnd len="sm" w="sm" type="none"/>
                    </a:lnL>
                    <a:lnR cap="flat" cmpd="sng" w="9525">
                      <a:solidFill>
                        <a:srgbClr val="333333"/>
                      </a:solidFill>
                      <a:prstDash val="solid"/>
                      <a:round/>
                      <a:headEnd len="sm" w="sm" type="none"/>
                      <a:tailEnd len="sm" w="sm" type="none"/>
                    </a:lnR>
                    <a:lnT cap="flat" cmpd="sng" w="9525">
                      <a:solidFill>
                        <a:srgbClr val="333333"/>
                      </a:solidFill>
                      <a:prstDash val="solid"/>
                      <a:round/>
                      <a:headEnd len="sm" w="sm" type="none"/>
                      <a:tailEnd len="sm" w="sm" type="none"/>
                    </a:lnT>
                    <a:lnB cap="flat" cmpd="sng" w="9525">
                      <a:solidFill>
                        <a:srgbClr val="333333"/>
                      </a:solidFill>
                      <a:prstDash val="solid"/>
                      <a:round/>
                      <a:headEnd len="sm" w="sm" type="none"/>
                      <a:tailEnd len="sm" w="sm" type="none"/>
                    </a:lnB>
                  </a:tcPr>
                </a:tc>
                <a:tc>
                  <a:txBody>
                    <a:bodyPr/>
                    <a:lstStyle/>
                    <a:p>
                      <a:pPr indent="-127000" lvl="0" marL="0" marR="0" rtl="0" algn="l">
                        <a:lnSpc>
                          <a:spcPct val="100000"/>
                        </a:lnSpc>
                        <a:spcBef>
                          <a:spcPts val="0"/>
                        </a:spcBef>
                        <a:spcAft>
                          <a:spcPts val="0"/>
                        </a:spcAft>
                        <a:buClr>
                          <a:srgbClr val="000000"/>
                        </a:buClr>
                        <a:buSzPts val="2000"/>
                        <a:buFont typeface="Arial"/>
                        <a:buChar char="•"/>
                      </a:pPr>
                      <a:r>
                        <a:rPr b="0" i="0" lang="en-IN" sz="2000" u="none" cap="none" strike="noStrike">
                          <a:solidFill>
                            <a:srgbClr val="000000"/>
                          </a:solidFill>
                          <a:latin typeface="Times New Roman"/>
                          <a:ea typeface="Times New Roman"/>
                          <a:cs typeface="Times New Roman"/>
                          <a:sym typeface="Times New Roman"/>
                        </a:rPr>
                        <a:t>provide weather forecast updates.</a:t>
                      </a:r>
                      <a:endParaRPr/>
                    </a:p>
                    <a:p>
                      <a:pPr indent="-127000" lvl="0" marL="0" marR="0" rtl="0" algn="l">
                        <a:lnSpc>
                          <a:spcPct val="100000"/>
                        </a:lnSpc>
                        <a:spcBef>
                          <a:spcPts val="0"/>
                        </a:spcBef>
                        <a:spcAft>
                          <a:spcPts val="0"/>
                        </a:spcAft>
                        <a:buClr>
                          <a:srgbClr val="000000"/>
                        </a:buClr>
                        <a:buSzPts val="2000"/>
                        <a:buFont typeface="Arial"/>
                        <a:buChar char="•"/>
                      </a:pPr>
                      <a:r>
                        <a:rPr b="0" i="0" lang="en-IN" sz="2000" u="none" cap="none" strike="noStrike">
                          <a:solidFill>
                            <a:srgbClr val="000000"/>
                          </a:solidFill>
                          <a:latin typeface="Times New Roman"/>
                          <a:ea typeface="Times New Roman"/>
                          <a:cs typeface="Times New Roman"/>
                          <a:sym typeface="Times New Roman"/>
                        </a:rPr>
                        <a:t>Efficient drying of umbrellas</a:t>
                      </a:r>
                      <a:endParaRPr/>
                    </a:p>
                  </a:txBody>
                  <a:tcPr marT="76200" marB="76200" marR="76200" marL="76200">
                    <a:lnL cap="flat" cmpd="sng" w="9525">
                      <a:solidFill>
                        <a:srgbClr val="333333"/>
                      </a:solidFill>
                      <a:prstDash val="solid"/>
                      <a:round/>
                      <a:headEnd len="sm" w="sm" type="none"/>
                      <a:tailEnd len="sm" w="sm" type="none"/>
                    </a:lnL>
                    <a:lnR cap="flat" cmpd="sng" w="9525">
                      <a:solidFill>
                        <a:srgbClr val="333333"/>
                      </a:solidFill>
                      <a:prstDash val="solid"/>
                      <a:round/>
                      <a:headEnd len="sm" w="sm" type="none"/>
                      <a:tailEnd len="sm" w="sm" type="none"/>
                    </a:lnR>
                    <a:lnT cap="flat" cmpd="sng" w="9525">
                      <a:solidFill>
                        <a:srgbClr val="333333"/>
                      </a:solidFill>
                      <a:prstDash val="solid"/>
                      <a:round/>
                      <a:headEnd len="sm" w="sm" type="none"/>
                      <a:tailEnd len="sm" w="sm" type="none"/>
                    </a:lnT>
                    <a:lnB cap="flat" cmpd="sng" w="9525">
                      <a:solidFill>
                        <a:srgbClr val="333333"/>
                      </a:solidFill>
                      <a:prstDash val="solid"/>
                      <a:round/>
                      <a:headEnd len="sm" w="sm" type="none"/>
                      <a:tailEnd len="sm" w="sm" type="none"/>
                    </a:lnB>
                  </a:tcPr>
                </a:tc>
                <a:tc>
                  <a:txBody>
                    <a:bodyPr/>
                    <a:lstStyle/>
                    <a:p>
                      <a:pPr indent="-127000" lvl="0" marL="0" marR="0" rtl="0" algn="l">
                        <a:lnSpc>
                          <a:spcPct val="100000"/>
                        </a:lnSpc>
                        <a:spcBef>
                          <a:spcPts val="0"/>
                        </a:spcBef>
                        <a:spcAft>
                          <a:spcPts val="0"/>
                        </a:spcAft>
                        <a:buClr>
                          <a:srgbClr val="000000"/>
                        </a:buClr>
                        <a:buSzPts val="2000"/>
                        <a:buFont typeface="Arial"/>
                        <a:buChar char="•"/>
                      </a:pPr>
                      <a:r>
                        <a:rPr b="0" i="0" lang="en-IN" sz="2000" u="none" cap="none" strike="noStrike">
                          <a:solidFill>
                            <a:srgbClr val="000000"/>
                          </a:solidFill>
                          <a:latin typeface="Times New Roman"/>
                          <a:ea typeface="Times New Roman"/>
                          <a:cs typeface="Times New Roman"/>
                          <a:sym typeface="Times New Roman"/>
                        </a:rPr>
                        <a:t>Complexity.</a:t>
                      </a:r>
                      <a:endParaRPr/>
                    </a:p>
                    <a:p>
                      <a:pPr indent="-127000" lvl="0" marL="0" marR="0" rtl="0" algn="l">
                        <a:lnSpc>
                          <a:spcPct val="100000"/>
                        </a:lnSpc>
                        <a:spcBef>
                          <a:spcPts val="0"/>
                        </a:spcBef>
                        <a:spcAft>
                          <a:spcPts val="0"/>
                        </a:spcAft>
                        <a:buClr>
                          <a:srgbClr val="000000"/>
                        </a:buClr>
                        <a:buSzPts val="2000"/>
                        <a:buFont typeface="Arial"/>
                        <a:buChar char="•"/>
                      </a:pPr>
                      <a:r>
                        <a:rPr b="0" i="0" lang="en-IN" sz="2000" u="none" cap="none" strike="noStrike">
                          <a:solidFill>
                            <a:srgbClr val="000000"/>
                          </a:solidFill>
                          <a:latin typeface="Times New Roman"/>
                          <a:ea typeface="Times New Roman"/>
                          <a:cs typeface="Times New Roman"/>
                          <a:sym typeface="Times New Roman"/>
                        </a:rPr>
                        <a:t>Dependence on internet connectivity.</a:t>
                      </a:r>
                      <a:endParaRPr/>
                    </a:p>
                    <a:p>
                      <a:pPr indent="0" lvl="0" marL="0" marR="0" rtl="0" algn="l">
                        <a:lnSpc>
                          <a:spcPct val="100000"/>
                        </a:lnSpc>
                        <a:spcBef>
                          <a:spcPts val="0"/>
                        </a:spcBef>
                        <a:spcAft>
                          <a:spcPts val="0"/>
                        </a:spcAft>
                        <a:buNone/>
                      </a:pPr>
                      <a:br>
                        <a:rPr lang="en-IN" sz="1400" u="none" cap="none" strike="noStrike"/>
                      </a:br>
                      <a:endParaRPr sz="1400" u="none" cap="none" strike="noStrike"/>
                    </a:p>
                  </a:txBody>
                  <a:tcPr marT="76200" marB="76200" marR="76200" marL="76200">
                    <a:lnL cap="flat" cmpd="sng" w="9525">
                      <a:solidFill>
                        <a:srgbClr val="333333"/>
                      </a:solidFill>
                      <a:prstDash val="solid"/>
                      <a:round/>
                      <a:headEnd len="sm" w="sm" type="none"/>
                      <a:tailEnd len="sm" w="sm" type="none"/>
                    </a:lnL>
                    <a:lnR cap="flat" cmpd="sng" w="9525">
                      <a:solidFill>
                        <a:srgbClr val="333333"/>
                      </a:solidFill>
                      <a:prstDash val="solid"/>
                      <a:round/>
                      <a:headEnd len="sm" w="sm" type="none"/>
                      <a:tailEnd len="sm" w="sm" type="none"/>
                    </a:lnR>
                    <a:lnT cap="flat" cmpd="sng" w="9525">
                      <a:solidFill>
                        <a:srgbClr val="333333"/>
                      </a:solidFill>
                      <a:prstDash val="solid"/>
                      <a:round/>
                      <a:headEnd len="sm" w="sm" type="none"/>
                      <a:tailEnd len="sm" w="sm" type="none"/>
                    </a:lnT>
                    <a:lnB cap="flat" cmpd="sng" w="9525">
                      <a:solidFill>
                        <a:srgbClr val="333333"/>
                      </a:solidFill>
                      <a:prstDash val="solid"/>
                      <a:round/>
                      <a:headEnd len="sm" w="sm" type="none"/>
                      <a:tailEnd len="sm" w="sm" type="none"/>
                    </a:lnB>
                  </a:tcPr>
                </a:tc>
              </a:tr>
            </a:tbl>
          </a:graphicData>
        </a:graphic>
      </p:graphicFrame>
      <p:graphicFrame>
        <p:nvGraphicFramePr>
          <p:cNvPr id="127" name="Google Shape;127;p5"/>
          <p:cNvGraphicFramePr/>
          <p:nvPr/>
        </p:nvGraphicFramePr>
        <p:xfrm>
          <a:off x="5481638" y="3241675"/>
          <a:ext cx="1227137" cy="373063"/>
        </p:xfrm>
        <a:graphic>
          <a:graphicData uri="http://schemas.openxmlformats.org/presentationml/2006/ole">
            <mc:AlternateContent>
              <mc:Choice Requires="v">
                <p:oleObj r:id="rId5" imgH="373063" imgW="1227137" progId="Excel.Sheet.12" spid="_x0000_s1">
                  <p:embed/>
                </p:oleObj>
              </mc:Choice>
              <mc:Fallback>
                <p:oleObj r:id="rId6" imgH="373063" imgW="1227137" progId="Excel.Sheet.12">
                  <p:embed/>
                  <p:pic>
                    <p:nvPicPr>
                      <p:cNvPr id="127" name="Google Shape;127;p5"/>
                      <p:cNvPicPr preferRelativeResize="0"/>
                      <p:nvPr/>
                    </p:nvPicPr>
                    <p:blipFill rotWithShape="1">
                      <a:blip r:embed="rId7">
                        <a:alphaModFix/>
                      </a:blip>
                      <a:srcRect b="0" l="0" r="0" t="0"/>
                      <a:stretch/>
                    </p:blipFill>
                    <p:spPr>
                      <a:xfrm>
                        <a:off x="5481638" y="3241675"/>
                        <a:ext cx="1227137" cy="373063"/>
                      </a:xfrm>
                      <a:prstGeom prst="rect">
                        <a:avLst/>
                      </a:prstGeom>
                      <a:noFill/>
                      <a:ln>
                        <a:noFill/>
                      </a:ln>
                    </p:spPr>
                  </p:pic>
                </p:oleObj>
              </mc:Fallback>
            </mc:AlternateContent>
          </a:graphicData>
        </a:graphic>
      </p:graphicFrame>
      <p:sp>
        <p:nvSpPr>
          <p:cNvPr id="128" name="Google Shape;128;p5"/>
          <p:cNvSpPr txBox="1"/>
          <p:nvPr>
            <p:ph idx="10" type="dt"/>
          </p:nvPr>
        </p:nvSpPr>
        <p:spPr>
          <a:xfrm>
            <a:off x="990600" y="6508750"/>
            <a:ext cx="27432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SzPts val="1400"/>
              <a:buNone/>
            </a:pPr>
            <a:r>
              <a:rPr lang="en-IN"/>
              <a:t>21-09-2024</a:t>
            </a:r>
            <a:endParaRPr/>
          </a:p>
        </p:txBody>
      </p:sp>
      <p:sp>
        <p:nvSpPr>
          <p:cNvPr id="129" name="Google Shape;129;p5"/>
          <p:cNvSpPr txBox="1"/>
          <p:nvPr>
            <p:ph idx="11" type="ftr"/>
          </p:nvPr>
        </p:nvSpPr>
        <p:spPr>
          <a:xfrm>
            <a:off x="4191000" y="650875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IN"/>
              <a:t>Project Review 1 : EXTC</a:t>
            </a:r>
            <a:endParaRPr/>
          </a:p>
        </p:txBody>
      </p:sp>
      <p:sp>
        <p:nvSpPr>
          <p:cNvPr id="130" name="Google Shape;130;p5"/>
          <p:cNvSpPr txBox="1"/>
          <p:nvPr>
            <p:ph idx="10" type="dt"/>
          </p:nvPr>
        </p:nvSpPr>
        <p:spPr>
          <a:xfrm>
            <a:off x="990600" y="6508750"/>
            <a:ext cx="2743200" cy="365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IN"/>
              <a:t>21-09-2024</a:t>
            </a:r>
            <a:endParaRPr/>
          </a:p>
        </p:txBody>
      </p:sp>
      <p:sp>
        <p:nvSpPr>
          <p:cNvPr id="131" name="Google Shape;131;p5"/>
          <p:cNvSpPr txBox="1"/>
          <p:nvPr>
            <p:ph idx="11" type="ftr"/>
          </p:nvPr>
        </p:nvSpPr>
        <p:spPr>
          <a:xfrm>
            <a:off x="4191000" y="650875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IN"/>
              <a:t>Project Review 2: EXTC</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IN"/>
              <a:t>‹#›</a:t>
            </a:fld>
            <a:endParaRPr/>
          </a:p>
        </p:txBody>
      </p:sp>
      <p:graphicFrame>
        <p:nvGraphicFramePr>
          <p:cNvPr id="137" name="Google Shape;137;p27"/>
          <p:cNvGraphicFramePr/>
          <p:nvPr/>
        </p:nvGraphicFramePr>
        <p:xfrm>
          <a:off x="431075" y="136525"/>
          <a:ext cx="3000000" cy="3000000"/>
        </p:xfrm>
        <a:graphic>
          <a:graphicData uri="http://schemas.openxmlformats.org/drawingml/2006/table">
            <a:tbl>
              <a:tblPr>
                <a:noFill/>
                <a:tableStyleId>{C1C45C17-9B38-4544-A265-3B9433E1F924}</a:tableStyleId>
              </a:tblPr>
              <a:tblGrid>
                <a:gridCol w="467000"/>
                <a:gridCol w="1483375"/>
                <a:gridCol w="1135425"/>
                <a:gridCol w="1336875"/>
                <a:gridCol w="1510850"/>
                <a:gridCol w="2106050"/>
                <a:gridCol w="1822175"/>
                <a:gridCol w="1437600"/>
              </a:tblGrid>
              <a:tr h="1659825">
                <a:tc>
                  <a:txBody>
                    <a:bodyPr/>
                    <a:lstStyle/>
                    <a:p>
                      <a:pPr indent="0" lvl="0" marL="0" marR="0" rtl="0" algn="ctr">
                        <a:lnSpc>
                          <a:spcPct val="100000"/>
                        </a:lnSpc>
                        <a:spcBef>
                          <a:spcPts val="0"/>
                        </a:spcBef>
                        <a:spcAft>
                          <a:spcPts val="0"/>
                        </a:spcAft>
                        <a:buNone/>
                      </a:pPr>
                      <a:r>
                        <a:rPr b="1" i="0" lang="en-IN" sz="1800" u="none" cap="none" strike="noStrike">
                          <a:solidFill>
                            <a:srgbClr val="000000"/>
                          </a:solidFill>
                          <a:latin typeface="Times New Roman"/>
                          <a:ea typeface="Times New Roman"/>
                          <a:cs typeface="Times New Roman"/>
                          <a:sym typeface="Times New Roman"/>
                        </a:rPr>
                        <a:t>Sr.</a:t>
                      </a:r>
                      <a:endParaRPr sz="1800" u="none" cap="none" strike="noStrike"/>
                    </a:p>
                    <a:p>
                      <a:pPr indent="0" lvl="0" marL="0" marR="0" rtl="0" algn="ctr">
                        <a:lnSpc>
                          <a:spcPct val="100000"/>
                        </a:lnSpc>
                        <a:spcBef>
                          <a:spcPts val="0"/>
                        </a:spcBef>
                        <a:spcAft>
                          <a:spcPts val="0"/>
                        </a:spcAft>
                        <a:buNone/>
                      </a:pPr>
                      <a:r>
                        <a:rPr b="1" i="0" lang="en-IN" sz="1800" u="none" cap="none" strike="noStrike">
                          <a:solidFill>
                            <a:srgbClr val="000000"/>
                          </a:solidFill>
                          <a:latin typeface="Times New Roman"/>
                          <a:ea typeface="Times New Roman"/>
                          <a:cs typeface="Times New Roman"/>
                          <a:sym typeface="Times New Roman"/>
                        </a:rPr>
                        <a:t>No</a:t>
                      </a:r>
                      <a:endParaRPr sz="1800" u="none" cap="none" strike="noStrike"/>
                    </a:p>
                    <a:p>
                      <a:pPr indent="0" lvl="0" marL="0" marR="0" rtl="0" algn="l">
                        <a:lnSpc>
                          <a:spcPct val="100000"/>
                        </a:lnSpc>
                        <a:spcBef>
                          <a:spcPts val="0"/>
                        </a:spcBef>
                        <a:spcAft>
                          <a:spcPts val="0"/>
                        </a:spcAft>
                        <a:buNone/>
                      </a:pPr>
                      <a:br>
                        <a:rPr lang="en-IN" sz="1800" u="none" cap="none" strike="noStrike"/>
                      </a:br>
                      <a:endParaRPr sz="1800" u="none" cap="none" strike="noStrike"/>
                    </a:p>
                  </a:txBody>
                  <a:tcPr marT="54400" marB="54400" marR="54400" marL="5440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1" i="0" lang="en-IN" sz="1800" u="none" cap="none" strike="noStrike">
                          <a:solidFill>
                            <a:srgbClr val="000000"/>
                          </a:solidFill>
                          <a:latin typeface="Times New Roman"/>
                          <a:ea typeface="Times New Roman"/>
                          <a:cs typeface="Times New Roman"/>
                          <a:sym typeface="Times New Roman"/>
                        </a:rPr>
                        <a:t>Title of Technical paper</a:t>
                      </a:r>
                      <a:endParaRPr sz="1800" u="none" cap="none" strike="noStrike"/>
                    </a:p>
                    <a:p>
                      <a:pPr indent="0" lvl="0" marL="0" marR="0" rtl="0" algn="l">
                        <a:lnSpc>
                          <a:spcPct val="100000"/>
                        </a:lnSpc>
                        <a:spcBef>
                          <a:spcPts val="0"/>
                        </a:spcBef>
                        <a:spcAft>
                          <a:spcPts val="0"/>
                        </a:spcAft>
                        <a:buNone/>
                      </a:pPr>
                      <a:br>
                        <a:rPr lang="en-IN" sz="1800" u="none" cap="none" strike="noStrike"/>
                      </a:br>
                      <a:endParaRPr sz="1800" u="none" cap="none" strike="noStrike"/>
                    </a:p>
                  </a:txBody>
                  <a:tcPr marT="54400" marB="54400" marR="54400" marL="5440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1" i="0" lang="en-IN" sz="1800" u="none" cap="none" strike="noStrike">
                          <a:solidFill>
                            <a:srgbClr val="000000"/>
                          </a:solidFill>
                          <a:latin typeface="Times New Roman"/>
                          <a:ea typeface="Times New Roman"/>
                          <a:cs typeface="Times New Roman"/>
                          <a:sym typeface="Times New Roman"/>
                        </a:rPr>
                        <a:t>Name of Author</a:t>
                      </a:r>
                      <a:endParaRPr sz="1800" u="none" cap="none" strike="noStrike"/>
                    </a:p>
                    <a:p>
                      <a:pPr indent="0" lvl="0" marL="0" marR="0" rtl="0" algn="l">
                        <a:lnSpc>
                          <a:spcPct val="100000"/>
                        </a:lnSpc>
                        <a:spcBef>
                          <a:spcPts val="0"/>
                        </a:spcBef>
                        <a:spcAft>
                          <a:spcPts val="0"/>
                        </a:spcAft>
                        <a:buNone/>
                      </a:pPr>
                      <a:br>
                        <a:rPr lang="en-IN" sz="1800" u="none" cap="none" strike="noStrike"/>
                      </a:br>
                      <a:endParaRPr sz="1800" u="none" cap="none" strike="noStrike"/>
                    </a:p>
                  </a:txBody>
                  <a:tcPr marT="54400" marB="54400" marR="54400" marL="5440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1" i="0" lang="en-IN" sz="1800" u="none" cap="none" strike="noStrike">
                          <a:solidFill>
                            <a:srgbClr val="000000"/>
                          </a:solidFill>
                          <a:latin typeface="Times New Roman"/>
                          <a:ea typeface="Times New Roman"/>
                          <a:cs typeface="Times New Roman"/>
                          <a:sym typeface="Times New Roman"/>
                        </a:rPr>
                        <a:t>Year of publication</a:t>
                      </a:r>
                      <a:endParaRPr sz="1800" u="none" cap="none" strike="noStrike"/>
                    </a:p>
                    <a:p>
                      <a:pPr indent="0" lvl="0" marL="0" marR="0" rtl="0" algn="l">
                        <a:lnSpc>
                          <a:spcPct val="100000"/>
                        </a:lnSpc>
                        <a:spcBef>
                          <a:spcPts val="0"/>
                        </a:spcBef>
                        <a:spcAft>
                          <a:spcPts val="0"/>
                        </a:spcAft>
                        <a:buNone/>
                      </a:pPr>
                      <a:br>
                        <a:rPr lang="en-IN" sz="1800" u="none" cap="none" strike="noStrike"/>
                      </a:br>
                      <a:endParaRPr sz="1800" u="none" cap="none" strike="noStrike"/>
                    </a:p>
                  </a:txBody>
                  <a:tcPr marT="54400" marB="54400" marR="54400" marL="5440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1" i="0" lang="en-IN" sz="1800" u="none" cap="none" strike="noStrike">
                          <a:solidFill>
                            <a:srgbClr val="000000"/>
                          </a:solidFill>
                          <a:latin typeface="Times New Roman"/>
                          <a:ea typeface="Times New Roman"/>
                          <a:cs typeface="Times New Roman"/>
                          <a:sym typeface="Times New Roman"/>
                        </a:rPr>
                        <a:t>Name of Journal</a:t>
                      </a:r>
                      <a:endParaRPr sz="1800" u="none" cap="none" strike="noStrike"/>
                    </a:p>
                    <a:p>
                      <a:pPr indent="0" lvl="0" marL="0" marR="0" rtl="0" algn="l">
                        <a:lnSpc>
                          <a:spcPct val="100000"/>
                        </a:lnSpc>
                        <a:spcBef>
                          <a:spcPts val="0"/>
                        </a:spcBef>
                        <a:spcAft>
                          <a:spcPts val="0"/>
                        </a:spcAft>
                        <a:buNone/>
                      </a:pPr>
                      <a:br>
                        <a:rPr lang="en-IN" sz="1800" u="none" cap="none" strike="noStrike"/>
                      </a:br>
                      <a:endParaRPr sz="1800" u="none" cap="none" strike="noStrike"/>
                    </a:p>
                  </a:txBody>
                  <a:tcPr marT="54400" marB="54400" marR="54400" marL="5440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1" i="0" lang="en-IN" sz="1800" u="none" cap="none" strike="noStrike">
                          <a:solidFill>
                            <a:srgbClr val="000000"/>
                          </a:solidFill>
                          <a:latin typeface="Times New Roman"/>
                          <a:ea typeface="Times New Roman"/>
                          <a:cs typeface="Times New Roman"/>
                          <a:sym typeface="Times New Roman"/>
                        </a:rPr>
                        <a:t>Methodology</a:t>
                      </a:r>
                      <a:endParaRPr sz="1800" u="none" cap="none" strike="noStrike"/>
                    </a:p>
                  </a:txBody>
                  <a:tcPr marT="54400" marB="54400" marR="54400" marL="5440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1" i="0" lang="en-IN" sz="1800" u="none" cap="none" strike="noStrike">
                          <a:solidFill>
                            <a:srgbClr val="000000"/>
                          </a:solidFill>
                          <a:latin typeface="Times New Roman"/>
                          <a:ea typeface="Times New Roman"/>
                          <a:cs typeface="Times New Roman"/>
                          <a:sym typeface="Times New Roman"/>
                        </a:rPr>
                        <a:t>Results/</a:t>
                      </a:r>
                      <a:endParaRPr sz="1800" u="none" cap="none" strike="noStrike"/>
                    </a:p>
                    <a:p>
                      <a:pPr indent="0" lvl="0" marL="0" marR="0" rtl="0" algn="ctr">
                        <a:lnSpc>
                          <a:spcPct val="100000"/>
                        </a:lnSpc>
                        <a:spcBef>
                          <a:spcPts val="0"/>
                        </a:spcBef>
                        <a:spcAft>
                          <a:spcPts val="0"/>
                        </a:spcAft>
                        <a:buNone/>
                      </a:pPr>
                      <a:r>
                        <a:rPr b="1" i="0" lang="en-IN" sz="1800" u="none" cap="none" strike="noStrike">
                          <a:solidFill>
                            <a:srgbClr val="000000"/>
                          </a:solidFill>
                          <a:latin typeface="Times New Roman"/>
                          <a:ea typeface="Times New Roman"/>
                          <a:cs typeface="Times New Roman"/>
                          <a:sym typeface="Times New Roman"/>
                        </a:rPr>
                        <a:t>Conclusions</a:t>
                      </a:r>
                      <a:endParaRPr sz="1800" u="none" cap="none" strike="noStrike"/>
                    </a:p>
                    <a:p>
                      <a:pPr indent="0" lvl="0" marL="0" marR="0" rtl="0" algn="l">
                        <a:lnSpc>
                          <a:spcPct val="100000"/>
                        </a:lnSpc>
                        <a:spcBef>
                          <a:spcPts val="0"/>
                        </a:spcBef>
                        <a:spcAft>
                          <a:spcPts val="0"/>
                        </a:spcAft>
                        <a:buNone/>
                      </a:pPr>
                      <a:br>
                        <a:rPr lang="en-IN" sz="1800" u="none" cap="none" strike="noStrike"/>
                      </a:br>
                      <a:endParaRPr sz="1800" u="none" cap="none" strike="noStrike"/>
                    </a:p>
                  </a:txBody>
                  <a:tcPr marT="54400" marB="54400" marR="54400" marL="5440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1" i="0" lang="en-IN" sz="1800" u="none" cap="none" strike="noStrike">
                          <a:solidFill>
                            <a:srgbClr val="000000"/>
                          </a:solidFill>
                          <a:latin typeface="Times New Roman"/>
                          <a:ea typeface="Times New Roman"/>
                          <a:cs typeface="Times New Roman"/>
                          <a:sym typeface="Times New Roman"/>
                        </a:rPr>
                        <a:t>Drawbacks/</a:t>
                      </a:r>
                      <a:endParaRPr sz="1800" u="none" cap="none" strike="noStrike"/>
                    </a:p>
                    <a:p>
                      <a:pPr indent="0" lvl="0" marL="0" marR="0" rtl="0" algn="ctr">
                        <a:lnSpc>
                          <a:spcPct val="100000"/>
                        </a:lnSpc>
                        <a:spcBef>
                          <a:spcPts val="0"/>
                        </a:spcBef>
                        <a:spcAft>
                          <a:spcPts val="0"/>
                        </a:spcAft>
                        <a:buNone/>
                      </a:pPr>
                      <a:r>
                        <a:rPr b="1" i="0" lang="en-IN" sz="1800" u="none" cap="none" strike="noStrike">
                          <a:solidFill>
                            <a:srgbClr val="000000"/>
                          </a:solidFill>
                          <a:latin typeface="Times New Roman"/>
                          <a:ea typeface="Times New Roman"/>
                          <a:cs typeface="Times New Roman"/>
                          <a:sym typeface="Times New Roman"/>
                        </a:rPr>
                        <a:t>Limitations</a:t>
                      </a:r>
                      <a:endParaRPr sz="1800" u="none" cap="none" strike="noStrike"/>
                    </a:p>
                    <a:p>
                      <a:pPr indent="0" lvl="0" marL="0" marR="0" rtl="0" algn="l">
                        <a:lnSpc>
                          <a:spcPct val="100000"/>
                        </a:lnSpc>
                        <a:spcBef>
                          <a:spcPts val="0"/>
                        </a:spcBef>
                        <a:spcAft>
                          <a:spcPts val="0"/>
                        </a:spcAft>
                        <a:buNone/>
                      </a:pPr>
                      <a:br>
                        <a:rPr lang="en-IN" sz="1800" u="none" cap="none" strike="noStrike"/>
                      </a:br>
                      <a:endParaRPr sz="1800" u="none" cap="none" strike="noStrike"/>
                    </a:p>
                  </a:txBody>
                  <a:tcPr marT="54400" marB="54400" marR="54400" marL="5440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375900">
                <a:tc>
                  <a:txBody>
                    <a:bodyPr/>
                    <a:lstStyle/>
                    <a:p>
                      <a:pPr indent="0" lvl="0" marL="89992" marR="0" rtl="0" algn="l">
                        <a:lnSpc>
                          <a:spcPct val="100000"/>
                        </a:lnSpc>
                        <a:spcBef>
                          <a:spcPts val="0"/>
                        </a:spcBef>
                        <a:spcAft>
                          <a:spcPts val="0"/>
                        </a:spcAft>
                        <a:buNone/>
                      </a:pPr>
                      <a:r>
                        <a:rPr b="0" i="0" lang="en-IN" sz="1800" u="none" cap="none" strike="noStrike">
                          <a:solidFill>
                            <a:srgbClr val="000000"/>
                          </a:solidFill>
                          <a:latin typeface="Times New Roman"/>
                          <a:ea typeface="Times New Roman"/>
                          <a:cs typeface="Times New Roman"/>
                          <a:sym typeface="Times New Roman"/>
                        </a:rPr>
                        <a:t>2.</a:t>
                      </a:r>
                      <a:endParaRPr sz="1800" u="none" cap="none" strike="noStrike"/>
                    </a:p>
                  </a:txBody>
                  <a:tcPr marT="54400" marB="54400" marR="54400" marL="5440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i="0" lang="en-IN" sz="1800" u="none" cap="none" strike="noStrike">
                          <a:solidFill>
                            <a:srgbClr val="000000"/>
                          </a:solidFill>
                          <a:latin typeface="Times New Roman"/>
                          <a:ea typeface="Times New Roman"/>
                          <a:cs typeface="Times New Roman"/>
                          <a:sym typeface="Times New Roman"/>
                        </a:rPr>
                        <a:t>Research on a New Type of Self-adaptive and High-efficiency</a:t>
                      </a:r>
                      <a:endParaRPr sz="1800" u="none" cap="none" strike="noStrike"/>
                    </a:p>
                    <a:p>
                      <a:pPr indent="0" lvl="0" marL="0" marR="0" rtl="0" algn="l">
                        <a:lnSpc>
                          <a:spcPct val="100000"/>
                        </a:lnSpc>
                        <a:spcBef>
                          <a:spcPts val="0"/>
                        </a:spcBef>
                        <a:spcAft>
                          <a:spcPts val="0"/>
                        </a:spcAft>
                        <a:buNone/>
                      </a:pPr>
                      <a:r>
                        <a:rPr b="0" i="0" lang="en-IN" sz="1800" u="none" cap="none" strike="noStrike">
                          <a:solidFill>
                            <a:srgbClr val="000000"/>
                          </a:solidFill>
                          <a:latin typeface="Times New Roman"/>
                          <a:ea typeface="Times New Roman"/>
                          <a:cs typeface="Times New Roman"/>
                          <a:sym typeface="Times New Roman"/>
                        </a:rPr>
                        <a:t>Umbrella Dryer </a:t>
                      </a:r>
                      <a:endParaRPr sz="1800" u="none" cap="none" strike="noStrike"/>
                    </a:p>
                    <a:p>
                      <a:pPr indent="0" lvl="0" marL="0" marR="0" rtl="0" algn="l">
                        <a:lnSpc>
                          <a:spcPct val="100000"/>
                        </a:lnSpc>
                        <a:spcBef>
                          <a:spcPts val="0"/>
                        </a:spcBef>
                        <a:spcAft>
                          <a:spcPts val="0"/>
                        </a:spcAft>
                        <a:buNone/>
                      </a:pPr>
                      <a:br>
                        <a:rPr lang="en-IN" sz="1800" u="none" cap="none" strike="noStrike"/>
                      </a:br>
                      <a:endParaRPr sz="1800" u="none" cap="none" strike="noStrike"/>
                    </a:p>
                  </a:txBody>
                  <a:tcPr marT="54400" marB="54400" marR="54400" marL="5440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i="0" lang="en-IN" sz="1800" u="none" cap="none" strike="noStrike">
                          <a:solidFill>
                            <a:srgbClr val="000000"/>
                          </a:solidFill>
                          <a:latin typeface="Times New Roman"/>
                          <a:ea typeface="Times New Roman"/>
                          <a:cs typeface="Times New Roman"/>
                          <a:sym typeface="Times New Roman"/>
                        </a:rPr>
                        <a:t>Zijun Long </a:t>
                      </a:r>
                      <a:endParaRPr sz="1800" u="none" cap="none" strike="noStrike"/>
                    </a:p>
                    <a:p>
                      <a:pPr indent="0" lvl="0" marL="0" marR="0" rtl="0" algn="l">
                        <a:lnSpc>
                          <a:spcPct val="100000"/>
                        </a:lnSpc>
                        <a:spcBef>
                          <a:spcPts val="0"/>
                        </a:spcBef>
                        <a:spcAft>
                          <a:spcPts val="0"/>
                        </a:spcAft>
                        <a:buNone/>
                      </a:pPr>
                      <a:br>
                        <a:rPr lang="en-IN" sz="1800" u="none" cap="none" strike="noStrike"/>
                      </a:br>
                      <a:endParaRPr sz="1800" u="none" cap="none" strike="noStrike"/>
                    </a:p>
                  </a:txBody>
                  <a:tcPr marT="54400" marB="54400" marR="54400" marL="5440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i="0" lang="en-IN" sz="1800" u="none" cap="none" strike="noStrike">
                          <a:solidFill>
                            <a:srgbClr val="000000"/>
                          </a:solidFill>
                          <a:latin typeface="Times New Roman"/>
                          <a:ea typeface="Times New Roman"/>
                          <a:cs typeface="Times New Roman"/>
                          <a:sym typeface="Times New Roman"/>
                        </a:rPr>
                        <a:t>November 2022</a:t>
                      </a:r>
                      <a:endParaRPr sz="1800" u="none" cap="none" strike="noStrike"/>
                    </a:p>
                  </a:txBody>
                  <a:tcPr marT="54400" marB="54400" marR="54400" marL="5440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i="0" lang="en-IN" sz="1800" cap="none" strike="noStrike">
                          <a:solidFill>
                            <a:srgbClr val="000000"/>
                          </a:solidFill>
                          <a:uFill>
                            <a:noFill/>
                          </a:uFill>
                          <a:latin typeface="Times New Roman"/>
                          <a:ea typeface="Times New Roman"/>
                          <a:cs typeface="Times New Roman"/>
                          <a:sym typeface="Times New Roman"/>
                          <a:hlinkClick r:id="rId3">
                            <a:extLst>
                              <a:ext uri="{A12FA001-AC4F-418D-AE19-62706E023703}">
                                <ahyp:hlinkClr val="tx"/>
                              </a:ext>
                            </a:extLst>
                          </a:hlinkClick>
                        </a:rPr>
                        <a:t>International Conference on Mechanical, Electronic, Control and Automation Engineering (MECAE)</a:t>
                      </a:r>
                      <a:endParaRPr sz="1800" cap="none" strike="noStrike"/>
                    </a:p>
                  </a:txBody>
                  <a:tcPr marT="54400" marB="54400" marR="54400" marL="5440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114300" lvl="0" marL="0" marR="0" rtl="0" algn="just">
                        <a:lnSpc>
                          <a:spcPct val="100000"/>
                        </a:lnSpc>
                        <a:spcBef>
                          <a:spcPts val="0"/>
                        </a:spcBef>
                        <a:spcAft>
                          <a:spcPts val="0"/>
                        </a:spcAft>
                        <a:buClr>
                          <a:srgbClr val="000000"/>
                        </a:buClr>
                        <a:buSzPts val="1800"/>
                        <a:buFont typeface="Arial"/>
                        <a:buChar char="•"/>
                      </a:pPr>
                      <a:r>
                        <a:rPr b="0" i="0" lang="en-IN" sz="1800" u="none" cap="none" strike="noStrike">
                          <a:solidFill>
                            <a:srgbClr val="000000"/>
                          </a:solidFill>
                          <a:latin typeface="Times New Roman"/>
                          <a:ea typeface="Times New Roman"/>
                          <a:cs typeface="Times New Roman"/>
                          <a:sym typeface="Times New Roman"/>
                        </a:rPr>
                        <a:t>An Adaptive umbrella dryer using upper and lower conveyor belts, wind pressure, and temperature control to efficiently dry umbrellas during rotation and translation. </a:t>
                      </a:r>
                      <a:endParaRPr/>
                    </a:p>
                  </a:txBody>
                  <a:tcPr marT="54400" marB="54400" marR="54400" marL="5440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114300" lvl="0" marL="0" marR="0" rtl="0" algn="l">
                        <a:lnSpc>
                          <a:spcPct val="100000"/>
                        </a:lnSpc>
                        <a:spcBef>
                          <a:spcPts val="0"/>
                        </a:spcBef>
                        <a:spcAft>
                          <a:spcPts val="0"/>
                        </a:spcAft>
                        <a:buClr>
                          <a:srgbClr val="000000"/>
                        </a:buClr>
                        <a:buSzPts val="1800"/>
                        <a:buFont typeface="Arial"/>
                        <a:buChar char="•"/>
                      </a:pPr>
                      <a:r>
                        <a:rPr b="0" i="0" lang="en-IN" sz="1800" u="none" cap="none" strike="noStrike">
                          <a:solidFill>
                            <a:srgbClr val="000000"/>
                          </a:solidFill>
                          <a:latin typeface="Times New Roman"/>
                          <a:ea typeface="Times New Roman"/>
                          <a:cs typeface="Times New Roman"/>
                          <a:sym typeface="Times New Roman"/>
                        </a:rPr>
                        <a:t>Material Acquisition and Cost Efficiency.</a:t>
                      </a:r>
                      <a:endParaRPr/>
                    </a:p>
                    <a:p>
                      <a:pPr indent="-114300" lvl="0" marL="0" marR="0" rtl="0" algn="l">
                        <a:lnSpc>
                          <a:spcPct val="100000"/>
                        </a:lnSpc>
                        <a:spcBef>
                          <a:spcPts val="0"/>
                        </a:spcBef>
                        <a:spcAft>
                          <a:spcPts val="0"/>
                        </a:spcAft>
                        <a:buClr>
                          <a:srgbClr val="000000"/>
                        </a:buClr>
                        <a:buSzPts val="1800"/>
                        <a:buFont typeface="Arial"/>
                        <a:buChar char="•"/>
                      </a:pPr>
                      <a:r>
                        <a:rPr b="0" i="0" lang="en-IN" sz="1800" u="none" cap="none" strike="noStrike">
                          <a:solidFill>
                            <a:srgbClr val="000000"/>
                          </a:solidFill>
                          <a:latin typeface="Times New Roman"/>
                          <a:ea typeface="Times New Roman"/>
                          <a:cs typeface="Times New Roman"/>
                          <a:sym typeface="Times New Roman"/>
                        </a:rPr>
                        <a:t>Control System Implementation.</a:t>
                      </a:r>
                      <a:endParaRPr/>
                    </a:p>
                  </a:txBody>
                  <a:tcPr marT="54400" marB="54400" marR="54400" marL="5440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114300" lvl="0" marL="0" marR="0" rtl="0" algn="l">
                        <a:lnSpc>
                          <a:spcPct val="100000"/>
                        </a:lnSpc>
                        <a:spcBef>
                          <a:spcPts val="0"/>
                        </a:spcBef>
                        <a:spcAft>
                          <a:spcPts val="0"/>
                        </a:spcAft>
                        <a:buClr>
                          <a:srgbClr val="000000"/>
                        </a:buClr>
                        <a:buSzPts val="1800"/>
                        <a:buFont typeface="Arial"/>
                        <a:buChar char="•"/>
                      </a:pPr>
                      <a:r>
                        <a:rPr b="0" i="0" lang="en-IN" sz="1800" u="none" cap="none" strike="noStrike">
                          <a:solidFill>
                            <a:srgbClr val="000000"/>
                          </a:solidFill>
                          <a:latin typeface="Times New Roman"/>
                          <a:ea typeface="Times New Roman"/>
                          <a:cs typeface="Times New Roman"/>
                          <a:sym typeface="Times New Roman"/>
                        </a:rPr>
                        <a:t>Energy Consumption</a:t>
                      </a:r>
                      <a:endParaRPr/>
                    </a:p>
                    <a:p>
                      <a:pPr indent="-114300" lvl="0" marL="0" marR="0" rtl="0" algn="l">
                        <a:lnSpc>
                          <a:spcPct val="100000"/>
                        </a:lnSpc>
                        <a:spcBef>
                          <a:spcPts val="0"/>
                        </a:spcBef>
                        <a:spcAft>
                          <a:spcPts val="0"/>
                        </a:spcAft>
                        <a:buClr>
                          <a:srgbClr val="000000"/>
                        </a:buClr>
                        <a:buSzPts val="1800"/>
                        <a:buFont typeface="Arial"/>
                        <a:buChar char="•"/>
                      </a:pPr>
                      <a:r>
                        <a:rPr b="0" i="0" lang="en-IN" sz="1800" u="none" cap="none" strike="noStrike">
                          <a:solidFill>
                            <a:srgbClr val="000000"/>
                          </a:solidFill>
                          <a:latin typeface="Times New Roman"/>
                          <a:ea typeface="Times New Roman"/>
                          <a:cs typeface="Times New Roman"/>
                          <a:sym typeface="Times New Roman"/>
                        </a:rPr>
                        <a:t>Setup is costly.</a:t>
                      </a:r>
                      <a:endParaRPr/>
                    </a:p>
                  </a:txBody>
                  <a:tcPr marT="54400" marB="54400" marR="54400" marL="5440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138" name="Google Shape;138;p27">
            <a:hlinkClick r:id="rId4"/>
          </p:cNvPr>
          <p:cNvSpPr/>
          <p:nvPr/>
        </p:nvSpPr>
        <p:spPr>
          <a:xfrm>
            <a:off x="-386946" y="1820863"/>
            <a:ext cx="18102531" cy="457200"/>
          </a:xfrm>
          <a:prstGeom prst="rect">
            <a:avLst/>
          </a:prstGeom>
          <a:noFill/>
          <a:ln>
            <a:noFill/>
          </a:ln>
        </p:spPr>
        <p:txBody>
          <a:bodyPr anchorCtr="0" anchor="ctr" bIns="0" lIns="91425" spcFirstLastPara="1" rIns="91425" wrap="square" tIns="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9" name="Google Shape;139;p27"/>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SzPts val="1400"/>
              <a:buNone/>
            </a:pPr>
            <a:r>
              <a:rPr lang="en-IN"/>
              <a:t>21-09-2024</a:t>
            </a:r>
            <a:endParaRPr/>
          </a:p>
        </p:txBody>
      </p:sp>
      <p:sp>
        <p:nvSpPr>
          <p:cNvPr id="140" name="Google Shape;140;p27"/>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IN"/>
              <a:t>Project Review 2 : EXTC</a:t>
            </a:r>
            <a:endParaRPr/>
          </a:p>
        </p:txBody>
      </p:sp>
      <p:sp>
        <p:nvSpPr>
          <p:cNvPr id="141" name="Google Shape;141;p27"/>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IN"/>
              <a:t>21-09-2024</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IN"/>
              <a:t>‹#›</a:t>
            </a:fld>
            <a:endParaRPr/>
          </a:p>
        </p:txBody>
      </p:sp>
      <p:graphicFrame>
        <p:nvGraphicFramePr>
          <p:cNvPr id="147" name="Google Shape;147;p28"/>
          <p:cNvGraphicFramePr/>
          <p:nvPr/>
        </p:nvGraphicFramePr>
        <p:xfrm>
          <a:off x="313509" y="561703"/>
          <a:ext cx="3000000" cy="3000000"/>
        </p:xfrm>
        <a:graphic>
          <a:graphicData uri="http://schemas.openxmlformats.org/drawingml/2006/table">
            <a:tbl>
              <a:tblPr>
                <a:noFill/>
                <a:tableStyleId>{C1C45C17-9B38-4544-A265-3B9433E1F924}</a:tableStyleId>
              </a:tblPr>
              <a:tblGrid>
                <a:gridCol w="459675"/>
                <a:gridCol w="1544525"/>
                <a:gridCol w="1296300"/>
                <a:gridCol w="1333075"/>
                <a:gridCol w="1176775"/>
                <a:gridCol w="2096125"/>
                <a:gridCol w="1746775"/>
                <a:gridCol w="1737575"/>
              </a:tblGrid>
              <a:tr h="1421400">
                <a:tc>
                  <a:txBody>
                    <a:bodyPr/>
                    <a:lstStyle/>
                    <a:p>
                      <a:pPr indent="0" lvl="0" marL="0" marR="0" rtl="0" algn="ctr">
                        <a:lnSpc>
                          <a:spcPct val="100000"/>
                        </a:lnSpc>
                        <a:spcBef>
                          <a:spcPts val="0"/>
                        </a:spcBef>
                        <a:spcAft>
                          <a:spcPts val="0"/>
                        </a:spcAft>
                        <a:buNone/>
                      </a:pPr>
                      <a:r>
                        <a:rPr b="1" i="0" lang="en-IN" sz="1800" u="none" cap="none" strike="noStrike">
                          <a:solidFill>
                            <a:srgbClr val="000000"/>
                          </a:solidFill>
                          <a:latin typeface="Times New Roman"/>
                          <a:ea typeface="Times New Roman"/>
                          <a:cs typeface="Times New Roman"/>
                          <a:sym typeface="Times New Roman"/>
                        </a:rPr>
                        <a:t>Sr</a:t>
                      </a:r>
                      <a:endParaRPr sz="1800" u="none" cap="none" strike="noStrike"/>
                    </a:p>
                    <a:p>
                      <a:pPr indent="0" lvl="0" marL="0" marR="0" rtl="0" algn="ctr">
                        <a:lnSpc>
                          <a:spcPct val="100000"/>
                        </a:lnSpc>
                        <a:spcBef>
                          <a:spcPts val="0"/>
                        </a:spcBef>
                        <a:spcAft>
                          <a:spcPts val="0"/>
                        </a:spcAft>
                        <a:buNone/>
                      </a:pPr>
                      <a:r>
                        <a:rPr b="1" i="0" lang="en-IN" sz="1800" u="none" cap="none" strike="noStrike">
                          <a:solidFill>
                            <a:srgbClr val="000000"/>
                          </a:solidFill>
                          <a:latin typeface="Times New Roman"/>
                          <a:ea typeface="Times New Roman"/>
                          <a:cs typeface="Times New Roman"/>
                          <a:sym typeface="Times New Roman"/>
                        </a:rPr>
                        <a:t>No</a:t>
                      </a:r>
                      <a:endParaRPr sz="1800" u="none" cap="none" strike="noStrike"/>
                    </a:p>
                    <a:p>
                      <a:pPr indent="0" lvl="0" marL="0" marR="0" rtl="0" algn="l">
                        <a:lnSpc>
                          <a:spcPct val="100000"/>
                        </a:lnSpc>
                        <a:spcBef>
                          <a:spcPts val="0"/>
                        </a:spcBef>
                        <a:spcAft>
                          <a:spcPts val="0"/>
                        </a:spcAft>
                        <a:buNone/>
                      </a:pPr>
                      <a:br>
                        <a:rPr lang="en-IN" sz="1800" u="none" cap="none" strike="noStrike"/>
                      </a:br>
                      <a:endParaRPr sz="1800" u="none" cap="none" strike="noStrike"/>
                    </a:p>
                  </a:txBody>
                  <a:tcPr marT="60100" marB="60100" marR="60100" marL="6010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1" i="0" lang="en-IN" sz="1800" u="none" cap="none" strike="noStrike">
                          <a:solidFill>
                            <a:srgbClr val="000000"/>
                          </a:solidFill>
                          <a:latin typeface="Times New Roman"/>
                          <a:ea typeface="Times New Roman"/>
                          <a:cs typeface="Times New Roman"/>
                          <a:sym typeface="Times New Roman"/>
                        </a:rPr>
                        <a:t>Title of Technical paper</a:t>
                      </a:r>
                      <a:endParaRPr sz="1800" u="none" cap="none" strike="noStrike"/>
                    </a:p>
                    <a:p>
                      <a:pPr indent="0" lvl="0" marL="0" marR="0" rtl="0" algn="l">
                        <a:lnSpc>
                          <a:spcPct val="100000"/>
                        </a:lnSpc>
                        <a:spcBef>
                          <a:spcPts val="0"/>
                        </a:spcBef>
                        <a:spcAft>
                          <a:spcPts val="0"/>
                        </a:spcAft>
                        <a:buNone/>
                      </a:pPr>
                      <a:br>
                        <a:rPr lang="en-IN" sz="1800" u="none" cap="none" strike="noStrike"/>
                      </a:br>
                      <a:endParaRPr sz="1800" u="none" cap="none" strike="noStrike"/>
                    </a:p>
                  </a:txBody>
                  <a:tcPr marT="60100" marB="60100" marR="60100" marL="6010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1" i="0" lang="en-IN" sz="1800" u="none" cap="none" strike="noStrike">
                          <a:solidFill>
                            <a:srgbClr val="000000"/>
                          </a:solidFill>
                          <a:latin typeface="Times New Roman"/>
                          <a:ea typeface="Times New Roman"/>
                          <a:cs typeface="Times New Roman"/>
                          <a:sym typeface="Times New Roman"/>
                        </a:rPr>
                        <a:t>Name of Author</a:t>
                      </a:r>
                      <a:endParaRPr sz="1800" u="none" cap="none" strike="noStrike"/>
                    </a:p>
                    <a:p>
                      <a:pPr indent="0" lvl="0" marL="0" marR="0" rtl="0" algn="l">
                        <a:lnSpc>
                          <a:spcPct val="100000"/>
                        </a:lnSpc>
                        <a:spcBef>
                          <a:spcPts val="0"/>
                        </a:spcBef>
                        <a:spcAft>
                          <a:spcPts val="0"/>
                        </a:spcAft>
                        <a:buNone/>
                      </a:pPr>
                      <a:br>
                        <a:rPr lang="en-IN" sz="1800" u="none" cap="none" strike="noStrike"/>
                      </a:br>
                      <a:endParaRPr sz="1800" u="none" cap="none" strike="noStrike"/>
                    </a:p>
                  </a:txBody>
                  <a:tcPr marT="60100" marB="60100" marR="60100" marL="6010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1" i="0" lang="en-IN" sz="1800" u="none" cap="none" strike="noStrike">
                          <a:solidFill>
                            <a:srgbClr val="000000"/>
                          </a:solidFill>
                          <a:latin typeface="Times New Roman"/>
                          <a:ea typeface="Times New Roman"/>
                          <a:cs typeface="Times New Roman"/>
                          <a:sym typeface="Times New Roman"/>
                        </a:rPr>
                        <a:t>Year of publication</a:t>
                      </a:r>
                      <a:endParaRPr sz="1800" u="none" cap="none" strike="noStrike"/>
                    </a:p>
                    <a:p>
                      <a:pPr indent="0" lvl="0" marL="0" marR="0" rtl="0" algn="l">
                        <a:lnSpc>
                          <a:spcPct val="100000"/>
                        </a:lnSpc>
                        <a:spcBef>
                          <a:spcPts val="0"/>
                        </a:spcBef>
                        <a:spcAft>
                          <a:spcPts val="0"/>
                        </a:spcAft>
                        <a:buNone/>
                      </a:pPr>
                      <a:br>
                        <a:rPr lang="en-IN" sz="1800" u="none" cap="none" strike="noStrike"/>
                      </a:br>
                      <a:endParaRPr sz="1800" u="none" cap="none" strike="noStrike"/>
                    </a:p>
                  </a:txBody>
                  <a:tcPr marT="60100" marB="60100" marR="60100" marL="6010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1" i="0" lang="en-IN" sz="1800" u="none" cap="none" strike="noStrike">
                          <a:solidFill>
                            <a:srgbClr val="000000"/>
                          </a:solidFill>
                          <a:latin typeface="Times New Roman"/>
                          <a:ea typeface="Times New Roman"/>
                          <a:cs typeface="Times New Roman"/>
                          <a:sym typeface="Times New Roman"/>
                        </a:rPr>
                        <a:t>Name of Journal</a:t>
                      </a:r>
                      <a:endParaRPr sz="1800" u="none" cap="none" strike="noStrike"/>
                    </a:p>
                    <a:p>
                      <a:pPr indent="0" lvl="0" marL="0" marR="0" rtl="0" algn="l">
                        <a:lnSpc>
                          <a:spcPct val="100000"/>
                        </a:lnSpc>
                        <a:spcBef>
                          <a:spcPts val="0"/>
                        </a:spcBef>
                        <a:spcAft>
                          <a:spcPts val="0"/>
                        </a:spcAft>
                        <a:buNone/>
                      </a:pPr>
                      <a:br>
                        <a:rPr lang="en-IN" sz="1800" u="none" cap="none" strike="noStrike"/>
                      </a:br>
                      <a:endParaRPr sz="1800" u="none" cap="none" strike="noStrike"/>
                    </a:p>
                  </a:txBody>
                  <a:tcPr marT="60100" marB="60100" marR="60100" marL="6010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1" i="0" lang="en-IN" sz="1800" u="none" cap="none" strike="noStrike">
                          <a:solidFill>
                            <a:srgbClr val="000000"/>
                          </a:solidFill>
                          <a:latin typeface="Times New Roman"/>
                          <a:ea typeface="Times New Roman"/>
                          <a:cs typeface="Times New Roman"/>
                          <a:sym typeface="Times New Roman"/>
                        </a:rPr>
                        <a:t>Methodology</a:t>
                      </a:r>
                      <a:endParaRPr sz="1800" u="none" cap="none" strike="noStrike"/>
                    </a:p>
                  </a:txBody>
                  <a:tcPr marT="60100" marB="60100" marR="60100" marL="6010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1" i="0" lang="en-IN" sz="1800" u="none" cap="none" strike="noStrike">
                          <a:solidFill>
                            <a:srgbClr val="000000"/>
                          </a:solidFill>
                          <a:latin typeface="Times New Roman"/>
                          <a:ea typeface="Times New Roman"/>
                          <a:cs typeface="Times New Roman"/>
                          <a:sym typeface="Times New Roman"/>
                        </a:rPr>
                        <a:t>Results/</a:t>
                      </a:r>
                      <a:endParaRPr sz="1800" u="none" cap="none" strike="noStrike"/>
                    </a:p>
                    <a:p>
                      <a:pPr indent="0" lvl="0" marL="0" marR="0" rtl="0" algn="ctr">
                        <a:lnSpc>
                          <a:spcPct val="100000"/>
                        </a:lnSpc>
                        <a:spcBef>
                          <a:spcPts val="0"/>
                        </a:spcBef>
                        <a:spcAft>
                          <a:spcPts val="0"/>
                        </a:spcAft>
                        <a:buNone/>
                      </a:pPr>
                      <a:r>
                        <a:rPr b="1" i="0" lang="en-IN" sz="1800" u="none" cap="none" strike="noStrike">
                          <a:solidFill>
                            <a:srgbClr val="000000"/>
                          </a:solidFill>
                          <a:latin typeface="Times New Roman"/>
                          <a:ea typeface="Times New Roman"/>
                          <a:cs typeface="Times New Roman"/>
                          <a:sym typeface="Times New Roman"/>
                        </a:rPr>
                        <a:t>Conclusions</a:t>
                      </a:r>
                      <a:endParaRPr sz="1800" u="none" cap="none" strike="noStrike"/>
                    </a:p>
                    <a:p>
                      <a:pPr indent="0" lvl="0" marL="0" marR="0" rtl="0" algn="l">
                        <a:lnSpc>
                          <a:spcPct val="100000"/>
                        </a:lnSpc>
                        <a:spcBef>
                          <a:spcPts val="0"/>
                        </a:spcBef>
                        <a:spcAft>
                          <a:spcPts val="0"/>
                        </a:spcAft>
                        <a:buNone/>
                      </a:pPr>
                      <a:br>
                        <a:rPr lang="en-IN" sz="1800" u="none" cap="none" strike="noStrike"/>
                      </a:br>
                      <a:endParaRPr sz="1800" u="none" cap="none" strike="noStrike"/>
                    </a:p>
                  </a:txBody>
                  <a:tcPr marT="60100" marB="60100" marR="60100" marL="6010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1" i="0" lang="en-IN" sz="1800" u="none" cap="none" strike="noStrike">
                          <a:solidFill>
                            <a:srgbClr val="000000"/>
                          </a:solidFill>
                          <a:latin typeface="Times New Roman"/>
                          <a:ea typeface="Times New Roman"/>
                          <a:cs typeface="Times New Roman"/>
                          <a:sym typeface="Times New Roman"/>
                        </a:rPr>
                        <a:t>Drawbacks/</a:t>
                      </a:r>
                      <a:endParaRPr sz="1800" u="none" cap="none" strike="noStrike"/>
                    </a:p>
                    <a:p>
                      <a:pPr indent="0" lvl="0" marL="0" marR="0" rtl="0" algn="ctr">
                        <a:lnSpc>
                          <a:spcPct val="100000"/>
                        </a:lnSpc>
                        <a:spcBef>
                          <a:spcPts val="0"/>
                        </a:spcBef>
                        <a:spcAft>
                          <a:spcPts val="0"/>
                        </a:spcAft>
                        <a:buNone/>
                      </a:pPr>
                      <a:r>
                        <a:rPr b="1" i="0" lang="en-IN" sz="1800" u="none" cap="none" strike="noStrike">
                          <a:solidFill>
                            <a:srgbClr val="000000"/>
                          </a:solidFill>
                          <a:latin typeface="Times New Roman"/>
                          <a:ea typeface="Times New Roman"/>
                          <a:cs typeface="Times New Roman"/>
                          <a:sym typeface="Times New Roman"/>
                        </a:rPr>
                        <a:t>Limitations</a:t>
                      </a:r>
                      <a:endParaRPr sz="1800" u="none" cap="none" strike="noStrike"/>
                    </a:p>
                    <a:p>
                      <a:pPr indent="0" lvl="0" marL="0" marR="0" rtl="0" algn="l">
                        <a:lnSpc>
                          <a:spcPct val="100000"/>
                        </a:lnSpc>
                        <a:spcBef>
                          <a:spcPts val="0"/>
                        </a:spcBef>
                        <a:spcAft>
                          <a:spcPts val="0"/>
                        </a:spcAft>
                        <a:buNone/>
                      </a:pPr>
                      <a:br>
                        <a:rPr lang="en-IN" sz="1800" u="none" cap="none" strike="noStrike"/>
                      </a:br>
                      <a:endParaRPr sz="1800" u="none" cap="none" strike="noStrike"/>
                    </a:p>
                  </a:txBody>
                  <a:tcPr marT="60100" marB="60100" marR="60100" marL="6010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171525">
                <a:tc>
                  <a:txBody>
                    <a:bodyPr/>
                    <a:lstStyle/>
                    <a:p>
                      <a:pPr indent="89992" lvl="0" marL="0" marR="0" rtl="0" algn="l">
                        <a:lnSpc>
                          <a:spcPct val="100000"/>
                        </a:lnSpc>
                        <a:spcBef>
                          <a:spcPts val="0"/>
                        </a:spcBef>
                        <a:spcAft>
                          <a:spcPts val="0"/>
                        </a:spcAft>
                        <a:buNone/>
                      </a:pPr>
                      <a:r>
                        <a:rPr b="0" i="0" lang="en-IN" sz="1800" u="none" cap="none" strike="noStrike">
                          <a:solidFill>
                            <a:srgbClr val="000000"/>
                          </a:solidFill>
                          <a:latin typeface="Times New Roman"/>
                          <a:ea typeface="Times New Roman"/>
                          <a:cs typeface="Times New Roman"/>
                          <a:sym typeface="Times New Roman"/>
                        </a:rPr>
                        <a:t>3.</a:t>
                      </a:r>
                      <a:r>
                        <a:rPr b="0" i="0" lang="en-IN" sz="1800" u="none" cap="none" strike="noStrike">
                          <a:solidFill>
                            <a:srgbClr val="000000"/>
                          </a:solidFill>
                          <a:latin typeface="Arial"/>
                          <a:ea typeface="Arial"/>
                          <a:cs typeface="Arial"/>
                          <a:sym typeface="Arial"/>
                        </a:rPr>
                        <a:t> </a:t>
                      </a:r>
                      <a:endParaRPr sz="1800" u="none" cap="none" strike="noStrike"/>
                    </a:p>
                  </a:txBody>
                  <a:tcPr marT="60100" marB="60100" marR="60100" marL="6010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i="0" lang="en-IN" sz="1800" u="none" cap="none" strike="noStrike">
                          <a:solidFill>
                            <a:srgbClr val="000000"/>
                          </a:solidFill>
                          <a:latin typeface="Times New Roman"/>
                          <a:ea typeface="Times New Roman"/>
                          <a:cs typeface="Times New Roman"/>
                          <a:sym typeface="Times New Roman"/>
                        </a:rPr>
                        <a:t>An IoT based Weather Information Prototype Using</a:t>
                      </a:r>
                      <a:endParaRPr sz="1800" u="none" cap="none" strike="noStrike"/>
                    </a:p>
                    <a:p>
                      <a:pPr indent="0" lvl="0" marL="0" marR="0" rtl="0" algn="l">
                        <a:lnSpc>
                          <a:spcPct val="100000"/>
                        </a:lnSpc>
                        <a:spcBef>
                          <a:spcPts val="0"/>
                        </a:spcBef>
                        <a:spcAft>
                          <a:spcPts val="0"/>
                        </a:spcAft>
                        <a:buNone/>
                      </a:pPr>
                      <a:r>
                        <a:rPr b="0" i="0" lang="en-IN" sz="1800" u="none" cap="none" strike="noStrike">
                          <a:solidFill>
                            <a:srgbClr val="000000"/>
                          </a:solidFill>
                          <a:latin typeface="Times New Roman"/>
                          <a:ea typeface="Times New Roman"/>
                          <a:cs typeface="Times New Roman"/>
                          <a:sym typeface="Times New Roman"/>
                        </a:rPr>
                        <a:t>WeMos</a:t>
                      </a:r>
                      <a:endParaRPr sz="1800" u="none" cap="none" strike="noStrike"/>
                    </a:p>
                    <a:p>
                      <a:pPr indent="0" lvl="0" marL="0" marR="0" rtl="0" algn="l">
                        <a:lnSpc>
                          <a:spcPct val="100000"/>
                        </a:lnSpc>
                        <a:spcBef>
                          <a:spcPts val="0"/>
                        </a:spcBef>
                        <a:spcAft>
                          <a:spcPts val="0"/>
                        </a:spcAft>
                        <a:buNone/>
                      </a:pPr>
                      <a:br>
                        <a:rPr lang="en-IN" sz="1800" u="none" cap="none" strike="noStrike"/>
                      </a:br>
                      <a:br>
                        <a:rPr lang="en-IN" sz="1800" u="none" cap="none" strike="noStrike"/>
                      </a:br>
                      <a:endParaRPr sz="1800" u="none" cap="none" strike="noStrike"/>
                    </a:p>
                  </a:txBody>
                  <a:tcPr marT="60100" marB="60100" marR="60100" marL="6010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i="0" lang="en-IN" sz="1800" u="none" cap="none" strike="noStrike">
                          <a:solidFill>
                            <a:srgbClr val="000000"/>
                          </a:solidFill>
                          <a:latin typeface="Times New Roman"/>
                          <a:ea typeface="Times New Roman"/>
                          <a:cs typeface="Times New Roman"/>
                          <a:sym typeface="Times New Roman"/>
                        </a:rPr>
                        <a:t>Ravi Kishore Kodali and Archana Sahu</a:t>
                      </a:r>
                      <a:endParaRPr sz="1800" u="none" cap="none" strike="noStrike"/>
                    </a:p>
                    <a:p>
                      <a:pPr indent="0" lvl="0" marL="0" marR="0" rtl="0" algn="l">
                        <a:lnSpc>
                          <a:spcPct val="100000"/>
                        </a:lnSpc>
                        <a:spcBef>
                          <a:spcPts val="0"/>
                        </a:spcBef>
                        <a:spcAft>
                          <a:spcPts val="0"/>
                        </a:spcAft>
                        <a:buNone/>
                      </a:pPr>
                      <a:br>
                        <a:rPr lang="en-IN" sz="1800" u="none" cap="none" strike="noStrike"/>
                      </a:br>
                      <a:endParaRPr sz="1800" u="none" cap="none" strike="noStrike"/>
                    </a:p>
                  </a:txBody>
                  <a:tcPr marT="60100" marB="60100" marR="60100" marL="6010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i="0" lang="en-IN" sz="1800" u="none" cap="none" strike="noStrike">
                          <a:solidFill>
                            <a:srgbClr val="000000"/>
                          </a:solidFill>
                          <a:latin typeface="Times New Roman"/>
                          <a:ea typeface="Times New Roman"/>
                          <a:cs typeface="Times New Roman"/>
                          <a:sym typeface="Times New Roman"/>
                        </a:rPr>
                        <a:t>2016</a:t>
                      </a:r>
                      <a:endParaRPr sz="1800" u="none" cap="none" strike="noStrike"/>
                    </a:p>
                  </a:txBody>
                  <a:tcPr marT="60100" marB="60100" marR="60100" marL="6010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i="0" lang="en-IN" sz="1800" cap="none" strike="noStrike">
                          <a:solidFill>
                            <a:srgbClr val="000000"/>
                          </a:solidFill>
                          <a:uFill>
                            <a:noFill/>
                          </a:uFill>
                          <a:latin typeface="Times New Roman"/>
                          <a:ea typeface="Times New Roman"/>
                          <a:cs typeface="Times New Roman"/>
                          <a:sym typeface="Times New Roman"/>
                          <a:hlinkClick r:id="rId3">
                            <a:extLst>
                              <a:ext uri="{A12FA001-AC4F-418D-AE19-62706E023703}">
                                <ahyp:hlinkClr val="tx"/>
                              </a:ext>
                            </a:extLst>
                          </a:hlinkClick>
                        </a:rPr>
                        <a:t>IEEE</a:t>
                      </a:r>
                      <a:endParaRPr sz="1800" cap="none" strike="noStrike"/>
                    </a:p>
                  </a:txBody>
                  <a:tcPr marT="60100" marB="60100" marR="60100" marL="6010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114300" lvl="0" marL="0" marR="0" rtl="0" algn="l">
                        <a:lnSpc>
                          <a:spcPct val="100000"/>
                        </a:lnSpc>
                        <a:spcBef>
                          <a:spcPts val="0"/>
                        </a:spcBef>
                        <a:spcAft>
                          <a:spcPts val="0"/>
                        </a:spcAft>
                        <a:buClr>
                          <a:srgbClr val="000000"/>
                        </a:buClr>
                        <a:buSzPts val="1800"/>
                        <a:buFont typeface="Arial"/>
                        <a:buChar char="•"/>
                      </a:pPr>
                      <a:r>
                        <a:rPr b="0" i="0" lang="en-IN" sz="1800" u="none" cap="none" strike="noStrike">
                          <a:solidFill>
                            <a:srgbClr val="000000"/>
                          </a:solidFill>
                          <a:latin typeface="Times New Roman"/>
                          <a:ea typeface="Times New Roman"/>
                          <a:cs typeface="Times New Roman"/>
                          <a:sym typeface="Times New Roman"/>
                        </a:rPr>
                        <a:t>Obtain API keys from weather services.</a:t>
                      </a:r>
                      <a:endParaRPr/>
                    </a:p>
                    <a:p>
                      <a:pPr indent="-114300" lvl="0" marL="0" marR="0" rtl="0" algn="l">
                        <a:lnSpc>
                          <a:spcPct val="100000"/>
                        </a:lnSpc>
                        <a:spcBef>
                          <a:spcPts val="0"/>
                        </a:spcBef>
                        <a:spcAft>
                          <a:spcPts val="0"/>
                        </a:spcAft>
                        <a:buClr>
                          <a:srgbClr val="000000"/>
                        </a:buClr>
                        <a:buSzPts val="1800"/>
                        <a:buFont typeface="Arial"/>
                        <a:buChar char="•"/>
                      </a:pPr>
                      <a:r>
                        <a:rPr b="0" i="0" lang="en-IN" sz="1800" u="none" cap="none" strike="noStrike">
                          <a:solidFill>
                            <a:srgbClr val="000000"/>
                          </a:solidFill>
                          <a:latin typeface="Times New Roman"/>
                          <a:ea typeface="Times New Roman"/>
                          <a:cs typeface="Times New Roman"/>
                          <a:sym typeface="Times New Roman"/>
                        </a:rPr>
                        <a:t>Implement HTTP requests to fetch real-time weather data.</a:t>
                      </a:r>
                      <a:endParaRPr/>
                    </a:p>
                    <a:p>
                      <a:pPr indent="-114300" lvl="0" marL="0" marR="0" rtl="0" algn="l">
                        <a:lnSpc>
                          <a:spcPct val="100000"/>
                        </a:lnSpc>
                        <a:spcBef>
                          <a:spcPts val="0"/>
                        </a:spcBef>
                        <a:spcAft>
                          <a:spcPts val="0"/>
                        </a:spcAft>
                        <a:buClr>
                          <a:srgbClr val="000000"/>
                        </a:buClr>
                        <a:buSzPts val="1800"/>
                        <a:buFont typeface="Arial"/>
                        <a:buChar char="•"/>
                      </a:pPr>
                      <a:r>
                        <a:rPr b="0" i="0" lang="en-IN" sz="1800" u="none" cap="none" strike="noStrike">
                          <a:solidFill>
                            <a:srgbClr val="000000"/>
                          </a:solidFill>
                          <a:latin typeface="Times New Roman"/>
                          <a:ea typeface="Times New Roman"/>
                          <a:cs typeface="Times New Roman"/>
                          <a:sym typeface="Times New Roman"/>
                        </a:rPr>
                        <a:t>Connect WeMos D1 board to OLED display.</a:t>
                      </a:r>
                      <a:endParaRPr/>
                    </a:p>
                  </a:txBody>
                  <a:tcPr marT="60100" marB="60100" marR="60100" marL="6010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114300" lvl="0" marL="0" marR="0" rtl="0" algn="l">
                        <a:lnSpc>
                          <a:spcPct val="100000"/>
                        </a:lnSpc>
                        <a:spcBef>
                          <a:spcPts val="0"/>
                        </a:spcBef>
                        <a:spcAft>
                          <a:spcPts val="0"/>
                        </a:spcAft>
                        <a:buClr>
                          <a:srgbClr val="000000"/>
                        </a:buClr>
                        <a:buSzPts val="1800"/>
                        <a:buFont typeface="Arial"/>
                        <a:buChar char="•"/>
                      </a:pPr>
                      <a:r>
                        <a:rPr b="0" i="0" lang="en-IN" sz="1800" u="none" cap="none" strike="noStrike">
                          <a:solidFill>
                            <a:srgbClr val="000000"/>
                          </a:solidFill>
                          <a:latin typeface="Times New Roman"/>
                          <a:ea typeface="Times New Roman"/>
                          <a:cs typeface="Times New Roman"/>
                          <a:sym typeface="Times New Roman"/>
                        </a:rPr>
                        <a:t>Displayed real-time weather data from weather services</a:t>
                      </a:r>
                      <a:endParaRPr/>
                    </a:p>
                    <a:p>
                      <a:pPr indent="-114300" lvl="0" marL="0" marR="0" rtl="0" algn="l">
                        <a:lnSpc>
                          <a:spcPct val="100000"/>
                        </a:lnSpc>
                        <a:spcBef>
                          <a:spcPts val="0"/>
                        </a:spcBef>
                        <a:spcAft>
                          <a:spcPts val="0"/>
                        </a:spcAft>
                        <a:buClr>
                          <a:srgbClr val="000000"/>
                        </a:buClr>
                        <a:buSzPts val="1800"/>
                        <a:buFont typeface="Arial"/>
                        <a:buChar char="•"/>
                      </a:pPr>
                      <a:r>
                        <a:rPr b="0" i="0" lang="en-IN" sz="1800" u="none" cap="none" strike="noStrike">
                          <a:solidFill>
                            <a:srgbClr val="000000"/>
                          </a:solidFill>
                          <a:latin typeface="Times New Roman"/>
                          <a:ea typeface="Times New Roman"/>
                          <a:cs typeface="Times New Roman"/>
                          <a:sym typeface="Times New Roman"/>
                        </a:rPr>
                        <a:t>Accurate and Real-time Data</a:t>
                      </a:r>
                      <a:endParaRPr/>
                    </a:p>
                  </a:txBody>
                  <a:tcPr marT="60100" marB="60100" marR="60100" marL="6010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114300" lvl="0" marL="0" marR="0" rtl="0" algn="l">
                        <a:lnSpc>
                          <a:spcPct val="100000"/>
                        </a:lnSpc>
                        <a:spcBef>
                          <a:spcPts val="0"/>
                        </a:spcBef>
                        <a:spcAft>
                          <a:spcPts val="0"/>
                        </a:spcAft>
                        <a:buClr>
                          <a:srgbClr val="000000"/>
                        </a:buClr>
                        <a:buSzPts val="1800"/>
                        <a:buFont typeface="Arial"/>
                        <a:buChar char="•"/>
                      </a:pPr>
                      <a:r>
                        <a:rPr b="0" i="0" lang="en-IN" sz="1800" u="none" cap="none" strike="noStrike">
                          <a:solidFill>
                            <a:srgbClr val="000000"/>
                          </a:solidFill>
                          <a:latin typeface="Times New Roman"/>
                          <a:ea typeface="Times New Roman"/>
                          <a:cs typeface="Times New Roman"/>
                          <a:sym typeface="Times New Roman"/>
                        </a:rPr>
                        <a:t>Dependence on Internet Connectivity</a:t>
                      </a:r>
                      <a:endParaRPr/>
                    </a:p>
                    <a:p>
                      <a:pPr indent="-114300" lvl="0" marL="0" marR="0" rtl="0" algn="l">
                        <a:lnSpc>
                          <a:spcPct val="100000"/>
                        </a:lnSpc>
                        <a:spcBef>
                          <a:spcPts val="0"/>
                        </a:spcBef>
                        <a:spcAft>
                          <a:spcPts val="0"/>
                        </a:spcAft>
                        <a:buClr>
                          <a:srgbClr val="000000"/>
                        </a:buClr>
                        <a:buSzPts val="1800"/>
                        <a:buFont typeface="Arial"/>
                        <a:buChar char="•"/>
                      </a:pPr>
                      <a:r>
                        <a:rPr b="0" i="0" lang="en-IN" sz="1800" u="none" cap="none" strike="noStrike">
                          <a:solidFill>
                            <a:srgbClr val="000000"/>
                          </a:solidFill>
                          <a:latin typeface="Times New Roman"/>
                          <a:ea typeface="Times New Roman"/>
                          <a:cs typeface="Times New Roman"/>
                          <a:sym typeface="Times New Roman"/>
                        </a:rPr>
                        <a:t>Maintenance and Updates.</a:t>
                      </a:r>
                      <a:endParaRPr/>
                    </a:p>
                  </a:txBody>
                  <a:tcPr marT="60100" marB="60100" marR="60100" marL="6010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148" name="Google Shape;148;p28">
            <a:hlinkClick r:id="rId4"/>
          </p:cNvPr>
          <p:cNvSpPr/>
          <p:nvPr/>
        </p:nvSpPr>
        <p:spPr>
          <a:xfrm>
            <a:off x="-1476639" y="1703700"/>
            <a:ext cx="18649800" cy="457200"/>
          </a:xfrm>
          <a:prstGeom prst="rect">
            <a:avLst/>
          </a:prstGeom>
          <a:noFill/>
          <a:ln>
            <a:noFill/>
          </a:ln>
        </p:spPr>
        <p:txBody>
          <a:bodyPr anchorCtr="0" anchor="ctr" bIns="0" lIns="91425" spcFirstLastPara="1" rIns="91425" wrap="square" tIns="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9" name="Google Shape;149;p28"/>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SzPts val="1400"/>
              <a:buNone/>
            </a:pPr>
            <a:r>
              <a:rPr lang="en-IN"/>
              <a:t>21-09-2024</a:t>
            </a:r>
            <a:endParaRPr/>
          </a:p>
        </p:txBody>
      </p:sp>
      <p:sp>
        <p:nvSpPr>
          <p:cNvPr id="150" name="Google Shape;150;p28"/>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IN"/>
              <a:t>Project Review 2 : EXTC</a:t>
            </a:r>
            <a:endParaRPr/>
          </a:p>
        </p:txBody>
      </p:sp>
      <p:sp>
        <p:nvSpPr>
          <p:cNvPr id="151" name="Google Shape;151;p28"/>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IN"/>
              <a:t>21-09-2024</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6"/>
          <p:cNvSpPr txBox="1"/>
          <p:nvPr>
            <p:ph type="title"/>
          </p:nvPr>
        </p:nvSpPr>
        <p:spPr>
          <a:xfrm>
            <a:off x="1" y="0"/>
            <a:ext cx="12192000" cy="764428"/>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70C0"/>
              </a:buClr>
              <a:buSzPts val="4400"/>
              <a:buFont typeface="Times New Roman"/>
              <a:buNone/>
            </a:pPr>
            <a:r>
              <a:rPr lang="en-IN">
                <a:solidFill>
                  <a:srgbClr val="0070C0"/>
                </a:solidFill>
                <a:latin typeface="Times New Roman"/>
                <a:ea typeface="Times New Roman"/>
                <a:cs typeface="Times New Roman"/>
                <a:sym typeface="Times New Roman"/>
              </a:rPr>
              <a:t>Research Gaps and Target Customers/Applications</a:t>
            </a:r>
            <a:endParaRPr/>
          </a:p>
        </p:txBody>
      </p:sp>
      <p:sp>
        <p:nvSpPr>
          <p:cNvPr id="157" name="Google Shape;157;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IN"/>
              <a:t>‹#›</a:t>
            </a:fld>
            <a:endParaRPr/>
          </a:p>
        </p:txBody>
      </p:sp>
      <p:sp>
        <p:nvSpPr>
          <p:cNvPr id="158" name="Google Shape;158;p6"/>
          <p:cNvSpPr txBox="1"/>
          <p:nvPr/>
        </p:nvSpPr>
        <p:spPr>
          <a:xfrm>
            <a:off x="1085225" y="1423375"/>
            <a:ext cx="10694400" cy="43503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1200"/>
              </a:spcBef>
              <a:spcAft>
                <a:spcPts val="0"/>
              </a:spcAft>
              <a:buNone/>
            </a:pPr>
            <a:r>
              <a:rPr b="1" i="0" lang="en-IN" sz="2400" u="none" cap="none" strike="noStrike">
                <a:solidFill>
                  <a:srgbClr val="000000"/>
                </a:solidFill>
                <a:latin typeface="Times New Roman"/>
                <a:ea typeface="Times New Roman"/>
                <a:cs typeface="Times New Roman"/>
                <a:sym typeface="Times New Roman"/>
              </a:rPr>
              <a:t>Limited Scope of Application</a:t>
            </a:r>
            <a:endParaRPr/>
          </a:p>
          <a:p>
            <a:pPr indent="0" lvl="0" marL="0" marR="0" rtl="0" algn="just">
              <a:lnSpc>
                <a:spcPct val="100000"/>
              </a:lnSpc>
              <a:spcBef>
                <a:spcPts val="2400"/>
              </a:spcBef>
              <a:spcAft>
                <a:spcPts val="0"/>
              </a:spcAft>
              <a:buNone/>
            </a:pPr>
            <a:r>
              <a:rPr b="0" i="0" lang="en-IN" sz="2400" u="none" cap="none" strike="noStrike">
                <a:solidFill>
                  <a:srgbClr val="000000"/>
                </a:solidFill>
                <a:latin typeface="Times New Roman"/>
                <a:ea typeface="Times New Roman"/>
                <a:cs typeface="Times New Roman"/>
                <a:sym typeface="Times New Roman"/>
              </a:rPr>
              <a:t>There is no exploration on its potential application in larger public venues such as shopping malls, airports, or public transportation hubs. Understanding the device's adaptability and effectiveness in different settings would broaden its practical utility.[1]</a:t>
            </a:r>
            <a:endParaRPr b="0" i="0" sz="2400" u="none" cap="none" strike="noStrike">
              <a:solidFill>
                <a:srgbClr val="000000"/>
              </a:solidFill>
              <a:latin typeface="Arial"/>
              <a:ea typeface="Arial"/>
              <a:cs typeface="Arial"/>
              <a:sym typeface="Arial"/>
            </a:endParaRPr>
          </a:p>
          <a:p>
            <a:pPr indent="0" lvl="0" marL="0" marR="0" rtl="0" algn="just">
              <a:lnSpc>
                <a:spcPct val="100000"/>
              </a:lnSpc>
              <a:spcBef>
                <a:spcPts val="2400"/>
              </a:spcBef>
              <a:spcAft>
                <a:spcPts val="0"/>
              </a:spcAft>
              <a:buNone/>
            </a:pPr>
            <a:r>
              <a:rPr b="1" i="0" lang="en-IN" sz="2400" u="none" cap="none" strike="noStrike">
                <a:solidFill>
                  <a:srgbClr val="000000"/>
                </a:solidFill>
                <a:latin typeface="Times New Roman"/>
                <a:ea typeface="Times New Roman"/>
                <a:cs typeface="Times New Roman"/>
                <a:sym typeface="Times New Roman"/>
              </a:rPr>
              <a:t>Complexity in Design and Maintenance</a:t>
            </a:r>
            <a:endParaRPr/>
          </a:p>
          <a:p>
            <a:pPr indent="0" lvl="0" marL="0" marR="0" rtl="0" algn="just">
              <a:lnSpc>
                <a:spcPct val="100000"/>
              </a:lnSpc>
              <a:spcBef>
                <a:spcPts val="2400"/>
              </a:spcBef>
              <a:spcAft>
                <a:spcPts val="0"/>
              </a:spcAft>
              <a:buNone/>
            </a:pPr>
            <a:r>
              <a:rPr b="0" i="0" lang="en-IN" sz="2400" u="none" cap="none" strike="noStrike">
                <a:solidFill>
                  <a:srgbClr val="000000"/>
                </a:solidFill>
                <a:latin typeface="Times New Roman"/>
                <a:ea typeface="Times New Roman"/>
                <a:cs typeface="Times New Roman"/>
                <a:sym typeface="Times New Roman"/>
              </a:rPr>
              <a:t>Mechanical systems often involve intricate designs and components, which can increase the complexity of construction, assembly, and maintenance. This complexity may lead to higher costs and longer development times.[2]</a:t>
            </a:r>
            <a:endParaRPr b="0" i="0" sz="2400" u="none" cap="none" strike="noStrike">
              <a:solidFill>
                <a:srgbClr val="000000"/>
              </a:solidFill>
              <a:latin typeface="Arial"/>
              <a:ea typeface="Arial"/>
              <a:cs typeface="Arial"/>
              <a:sym typeface="Arial"/>
            </a:endParaRPr>
          </a:p>
          <a:p>
            <a:pPr indent="0" lvl="0" marL="0" marR="0" rtl="0" algn="l">
              <a:lnSpc>
                <a:spcPct val="100000"/>
              </a:lnSpc>
              <a:spcBef>
                <a:spcPts val="1200"/>
              </a:spcBef>
              <a:spcAft>
                <a:spcPts val="0"/>
              </a:spcAft>
              <a:buNone/>
            </a:pPr>
            <a:br>
              <a:rPr b="0" i="0" lang="en-IN" sz="2400" u="none" cap="none" strike="noStrike">
                <a:solidFill>
                  <a:srgbClr val="000000"/>
                </a:solidFill>
                <a:latin typeface="Arial"/>
                <a:ea typeface="Arial"/>
                <a:cs typeface="Arial"/>
                <a:sym typeface="Arial"/>
              </a:rPr>
            </a:br>
            <a:endParaRPr b="0" i="0" sz="2400" u="none" cap="none" strike="noStrike">
              <a:solidFill>
                <a:schemeClr val="dk2"/>
              </a:solidFill>
              <a:latin typeface="Arial"/>
              <a:ea typeface="Arial"/>
              <a:cs typeface="Arial"/>
              <a:sym typeface="Arial"/>
            </a:endParaRPr>
          </a:p>
        </p:txBody>
      </p:sp>
      <p:sp>
        <p:nvSpPr>
          <p:cNvPr id="159" name="Google Shape;159;p6"/>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SzPts val="1400"/>
              <a:buNone/>
            </a:pPr>
            <a:r>
              <a:rPr lang="en-IN"/>
              <a:t>21-09-2024</a:t>
            </a:r>
            <a:endParaRPr/>
          </a:p>
        </p:txBody>
      </p:sp>
      <p:sp>
        <p:nvSpPr>
          <p:cNvPr id="160" name="Google Shape;160;p6"/>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IN"/>
              <a:t>Project Review 2 : EXTC</a:t>
            </a:r>
            <a:endParaRPr/>
          </a:p>
        </p:txBody>
      </p:sp>
      <p:sp>
        <p:nvSpPr>
          <p:cNvPr id="161" name="Google Shape;161;p6"/>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IN"/>
              <a:t>21-09-2024</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7"/>
          <p:cNvSpPr txBox="1"/>
          <p:nvPr>
            <p:ph type="title"/>
          </p:nvPr>
        </p:nvSpPr>
        <p:spPr>
          <a:xfrm>
            <a:off x="0" y="-1"/>
            <a:ext cx="12192000" cy="129322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70C0"/>
              </a:buClr>
              <a:buSzPts val="4400"/>
              <a:buFont typeface="Times New Roman"/>
              <a:buNone/>
            </a:pPr>
            <a:r>
              <a:rPr lang="en-IN">
                <a:solidFill>
                  <a:srgbClr val="0070C0"/>
                </a:solidFill>
                <a:latin typeface="Times New Roman"/>
                <a:ea typeface="Times New Roman"/>
                <a:cs typeface="Times New Roman"/>
                <a:sym typeface="Times New Roman"/>
              </a:rPr>
              <a:t>Proposed Solution</a:t>
            </a:r>
            <a:endParaRPr/>
          </a:p>
        </p:txBody>
      </p:sp>
      <p:sp>
        <p:nvSpPr>
          <p:cNvPr id="167" name="Google Shape;167;p7"/>
          <p:cNvSpPr txBox="1"/>
          <p:nvPr>
            <p:ph idx="1" type="body"/>
          </p:nvPr>
        </p:nvSpPr>
        <p:spPr>
          <a:xfrm>
            <a:off x="1060475" y="1293225"/>
            <a:ext cx="10947900" cy="4663500"/>
          </a:xfrm>
          <a:prstGeom prst="rect">
            <a:avLst/>
          </a:prstGeom>
          <a:noFill/>
          <a:ln>
            <a:noFill/>
          </a:ln>
        </p:spPr>
        <p:txBody>
          <a:bodyPr anchorCtr="0" anchor="t" bIns="45700" lIns="91425" spcFirstLastPara="1" rIns="91425" wrap="square" tIns="45700">
            <a:normAutofit lnSpcReduction="10000"/>
          </a:bodyPr>
          <a:lstStyle/>
          <a:p>
            <a:pPr indent="0" lvl="0" marL="114300" rtl="0" algn="l">
              <a:lnSpc>
                <a:spcPct val="90000"/>
              </a:lnSpc>
              <a:spcBef>
                <a:spcPts val="1200"/>
              </a:spcBef>
              <a:spcAft>
                <a:spcPts val="0"/>
              </a:spcAft>
              <a:buSzPts val="1800"/>
              <a:buNone/>
            </a:pPr>
            <a:r>
              <a:rPr b="1" i="0" lang="en-IN" sz="2400" u="none" strike="noStrike">
                <a:solidFill>
                  <a:srgbClr val="000000"/>
                </a:solidFill>
                <a:latin typeface="Times New Roman"/>
                <a:ea typeface="Times New Roman"/>
                <a:cs typeface="Times New Roman"/>
                <a:sym typeface="Times New Roman"/>
              </a:rPr>
              <a:t>    Automatic Drying System:</a:t>
            </a:r>
            <a:endParaRPr b="0" sz="2400"/>
          </a:p>
          <a:p>
            <a:pPr indent="-342900" lvl="0" marL="457200" rtl="0" algn="l">
              <a:lnSpc>
                <a:spcPct val="90000"/>
              </a:lnSpc>
              <a:spcBef>
                <a:spcPts val="2400"/>
              </a:spcBef>
              <a:spcAft>
                <a:spcPts val="0"/>
              </a:spcAft>
              <a:buSzPts val="1800"/>
              <a:buFont typeface="Arial"/>
              <a:buChar char="•"/>
            </a:pPr>
            <a:r>
              <a:rPr b="0" i="0" lang="en-IN" sz="2400" u="none" strike="noStrike">
                <a:solidFill>
                  <a:srgbClr val="000000"/>
                </a:solidFill>
                <a:latin typeface="Times New Roman"/>
                <a:ea typeface="Times New Roman"/>
                <a:cs typeface="Times New Roman"/>
                <a:sym typeface="Times New Roman"/>
              </a:rPr>
              <a:t>Develop an efficient drying mechanism within the umbrella stand.</a:t>
            </a:r>
            <a:endParaRPr/>
          </a:p>
          <a:p>
            <a:pPr indent="-342900" lvl="0" marL="457200" rtl="0" algn="l">
              <a:lnSpc>
                <a:spcPct val="90000"/>
              </a:lnSpc>
              <a:spcBef>
                <a:spcPts val="0"/>
              </a:spcBef>
              <a:spcAft>
                <a:spcPts val="0"/>
              </a:spcAft>
              <a:buSzPts val="1800"/>
              <a:buFont typeface="Arial"/>
              <a:buChar char="•"/>
            </a:pPr>
            <a:r>
              <a:rPr b="0" i="0" lang="en-IN" sz="2400" u="none" strike="noStrike">
                <a:solidFill>
                  <a:srgbClr val="000000"/>
                </a:solidFill>
                <a:latin typeface="Times New Roman"/>
                <a:ea typeface="Times New Roman"/>
                <a:cs typeface="Times New Roman"/>
                <a:sym typeface="Times New Roman"/>
              </a:rPr>
              <a:t>Activate the drying system upon insertion of a wet umbrella.</a:t>
            </a:r>
            <a:endParaRPr/>
          </a:p>
          <a:p>
            <a:pPr indent="-342900" lvl="0" marL="457200" rtl="0" algn="l">
              <a:lnSpc>
                <a:spcPct val="90000"/>
              </a:lnSpc>
              <a:spcBef>
                <a:spcPts val="0"/>
              </a:spcBef>
              <a:spcAft>
                <a:spcPts val="0"/>
              </a:spcAft>
              <a:buSzPts val="1800"/>
              <a:buFont typeface="Arial"/>
              <a:buChar char="•"/>
            </a:pPr>
            <a:r>
              <a:rPr b="0" i="0" lang="en-IN" sz="2400" u="none" strike="noStrike">
                <a:solidFill>
                  <a:srgbClr val="000000"/>
                </a:solidFill>
                <a:latin typeface="Times New Roman"/>
                <a:ea typeface="Times New Roman"/>
                <a:cs typeface="Times New Roman"/>
                <a:sym typeface="Times New Roman"/>
              </a:rPr>
              <a:t>Ensure the umbrella is dry and ready for use for the next time.</a:t>
            </a:r>
            <a:endParaRPr/>
          </a:p>
          <a:p>
            <a:pPr indent="0" lvl="0" marL="114300" rtl="0" algn="l">
              <a:lnSpc>
                <a:spcPct val="90000"/>
              </a:lnSpc>
              <a:spcBef>
                <a:spcPts val="1200"/>
              </a:spcBef>
              <a:spcAft>
                <a:spcPts val="0"/>
              </a:spcAft>
              <a:buSzPts val="1800"/>
              <a:buNone/>
            </a:pPr>
            <a:r>
              <a:t/>
            </a:r>
            <a:endParaRPr b="0" i="0" sz="2400" u="none" strike="noStrike">
              <a:solidFill>
                <a:srgbClr val="000000"/>
              </a:solidFill>
              <a:latin typeface="Times New Roman"/>
              <a:ea typeface="Times New Roman"/>
              <a:cs typeface="Times New Roman"/>
              <a:sym typeface="Times New Roman"/>
            </a:endParaRPr>
          </a:p>
          <a:p>
            <a:pPr indent="0" lvl="0" marL="114300" rtl="0" algn="l">
              <a:lnSpc>
                <a:spcPct val="90000"/>
              </a:lnSpc>
              <a:spcBef>
                <a:spcPts val="1200"/>
              </a:spcBef>
              <a:spcAft>
                <a:spcPts val="0"/>
              </a:spcAft>
              <a:buSzPts val="1800"/>
              <a:buNone/>
            </a:pPr>
            <a:r>
              <a:rPr b="1" i="0" lang="en-IN" sz="2400" u="none" strike="noStrike">
                <a:solidFill>
                  <a:srgbClr val="000000"/>
                </a:solidFill>
                <a:latin typeface="Times New Roman"/>
                <a:ea typeface="Times New Roman"/>
                <a:cs typeface="Times New Roman"/>
                <a:sym typeface="Times New Roman"/>
              </a:rPr>
              <a:t>    Real-Time Weather Notification System:</a:t>
            </a:r>
            <a:endParaRPr b="0" sz="2400"/>
          </a:p>
          <a:p>
            <a:pPr indent="-342900" lvl="0" marL="457200" rtl="0" algn="l">
              <a:lnSpc>
                <a:spcPct val="90000"/>
              </a:lnSpc>
              <a:spcBef>
                <a:spcPts val="1200"/>
              </a:spcBef>
              <a:spcAft>
                <a:spcPts val="0"/>
              </a:spcAft>
              <a:buSzPts val="1800"/>
              <a:buFont typeface="Arial"/>
              <a:buChar char="•"/>
            </a:pPr>
            <a:r>
              <a:rPr b="0" i="0" lang="en-IN" sz="2400" u="none" strike="noStrike">
                <a:solidFill>
                  <a:srgbClr val="000000"/>
                </a:solidFill>
                <a:latin typeface="Times New Roman"/>
                <a:ea typeface="Times New Roman"/>
                <a:cs typeface="Times New Roman"/>
                <a:sym typeface="Times New Roman"/>
              </a:rPr>
              <a:t>Place a sensor at the door to detect when users are going out.</a:t>
            </a:r>
            <a:endParaRPr/>
          </a:p>
          <a:p>
            <a:pPr indent="-342900" lvl="0" marL="457200" rtl="0" algn="l">
              <a:lnSpc>
                <a:spcPct val="90000"/>
              </a:lnSpc>
              <a:spcBef>
                <a:spcPts val="0"/>
              </a:spcBef>
              <a:spcAft>
                <a:spcPts val="0"/>
              </a:spcAft>
              <a:buSzPts val="1800"/>
              <a:buFont typeface="Arial"/>
              <a:buChar char="•"/>
            </a:pPr>
            <a:r>
              <a:rPr b="0" i="0" lang="en-IN" sz="2400" u="none" strike="noStrike">
                <a:solidFill>
                  <a:srgbClr val="000000"/>
                </a:solidFill>
                <a:latin typeface="Times New Roman"/>
                <a:ea typeface="Times New Roman"/>
                <a:cs typeface="Times New Roman"/>
                <a:sym typeface="Times New Roman"/>
              </a:rPr>
              <a:t>NodeMCU checks the weather forecast for the next two hours.</a:t>
            </a:r>
            <a:endParaRPr/>
          </a:p>
          <a:p>
            <a:pPr indent="-342900" lvl="0" marL="457200" rtl="0" algn="l">
              <a:lnSpc>
                <a:spcPct val="90000"/>
              </a:lnSpc>
              <a:spcBef>
                <a:spcPts val="0"/>
              </a:spcBef>
              <a:spcAft>
                <a:spcPts val="0"/>
              </a:spcAft>
              <a:buSzPts val="1800"/>
              <a:buFont typeface="Arial"/>
              <a:buChar char="•"/>
            </a:pPr>
            <a:r>
              <a:rPr b="0" i="0" lang="en-IN" sz="2400" u="none" strike="noStrike">
                <a:solidFill>
                  <a:srgbClr val="000000"/>
                </a:solidFill>
                <a:latin typeface="Times New Roman"/>
                <a:ea typeface="Times New Roman"/>
                <a:cs typeface="Times New Roman"/>
                <a:sym typeface="Times New Roman"/>
              </a:rPr>
              <a:t>If rain is expected, notify the user via Telegram to carry an umbrella.</a:t>
            </a:r>
            <a:endParaRPr/>
          </a:p>
          <a:p>
            <a:pPr indent="0" lvl="0" marL="114300" rtl="0" algn="l">
              <a:lnSpc>
                <a:spcPct val="90000"/>
              </a:lnSpc>
              <a:spcBef>
                <a:spcPts val="2200"/>
              </a:spcBef>
              <a:spcAft>
                <a:spcPts val="0"/>
              </a:spcAft>
              <a:buSzPts val="1800"/>
              <a:buNone/>
            </a:pPr>
            <a:br>
              <a:rPr b="0" lang="en-IN" sz="2400"/>
            </a:br>
            <a:endParaRPr sz="2400"/>
          </a:p>
        </p:txBody>
      </p:sp>
      <p:sp>
        <p:nvSpPr>
          <p:cNvPr id="168" name="Google Shape;168;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IN"/>
              <a:t>‹#›</a:t>
            </a:fld>
            <a:endParaRPr/>
          </a:p>
        </p:txBody>
      </p:sp>
      <p:sp>
        <p:nvSpPr>
          <p:cNvPr id="169" name="Google Shape;169;p7"/>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SzPts val="1400"/>
              <a:buNone/>
            </a:pPr>
            <a:r>
              <a:rPr lang="en-IN"/>
              <a:t>21-09-2024</a:t>
            </a:r>
            <a:endParaRPr/>
          </a:p>
        </p:txBody>
      </p:sp>
      <p:sp>
        <p:nvSpPr>
          <p:cNvPr id="170" name="Google Shape;170;p7"/>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IN"/>
              <a:t>Project Review 2 : EXTC</a:t>
            </a:r>
            <a:endParaRPr/>
          </a:p>
        </p:txBody>
      </p:sp>
      <p:sp>
        <p:nvSpPr>
          <p:cNvPr id="171" name="Google Shape;171;p7"/>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IN"/>
              <a:t>21-09-2024</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8"/>
          <p:cNvSpPr txBox="1"/>
          <p:nvPr>
            <p:ph type="title"/>
          </p:nvPr>
        </p:nvSpPr>
        <p:spPr>
          <a:xfrm>
            <a:off x="0" y="0"/>
            <a:ext cx="12192000" cy="833718"/>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rgbClr val="000000"/>
              </a:buClr>
              <a:buSzPts val="2800"/>
              <a:buFont typeface="Times New Roman"/>
              <a:buNone/>
            </a:pPr>
            <a:r>
              <a:rPr b="0" i="0" lang="en-IN" u="none" cap="none" strike="noStrike">
                <a:solidFill>
                  <a:srgbClr val="0070C0"/>
                </a:solidFill>
                <a:latin typeface="Times New Roman"/>
                <a:ea typeface="Times New Roman"/>
                <a:cs typeface="Times New Roman"/>
                <a:sym typeface="Times New Roman"/>
              </a:rPr>
              <a:t>Complete Block Diagram of Proposed System</a:t>
            </a:r>
            <a:endParaRPr b="0" i="0" u="none" cap="none" strike="noStrike">
              <a:solidFill>
                <a:srgbClr val="0070C0"/>
              </a:solidFill>
              <a:latin typeface="Times New Roman"/>
              <a:ea typeface="Times New Roman"/>
              <a:cs typeface="Times New Roman"/>
              <a:sym typeface="Times New Roman"/>
            </a:endParaRPr>
          </a:p>
        </p:txBody>
      </p:sp>
      <p:sp>
        <p:nvSpPr>
          <p:cNvPr id="177" name="Google Shape;177;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IN"/>
              <a:t>‹#›</a:t>
            </a:fld>
            <a:endParaRPr/>
          </a:p>
        </p:txBody>
      </p:sp>
      <p:sp>
        <p:nvSpPr>
          <p:cNvPr id="178" name="Google Shape;178;p8"/>
          <p:cNvSpPr/>
          <p:nvPr/>
        </p:nvSpPr>
        <p:spPr>
          <a:xfrm>
            <a:off x="4298100" y="2185475"/>
            <a:ext cx="3595800" cy="2819100"/>
          </a:xfrm>
          <a:prstGeom prst="roundRect">
            <a:avLst>
              <a:gd fmla="val 16667" name="adj"/>
            </a:avLst>
          </a:prstGeom>
          <a:solidFill>
            <a:srgbClr val="C9DAF8"/>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Times New Roman"/>
              <a:ea typeface="Times New Roman"/>
              <a:cs typeface="Times New Roman"/>
              <a:sym typeface="Times New Roman"/>
            </a:endParaRPr>
          </a:p>
        </p:txBody>
      </p:sp>
      <p:sp>
        <p:nvSpPr>
          <p:cNvPr id="179" name="Google Shape;179;p8"/>
          <p:cNvSpPr/>
          <p:nvPr/>
        </p:nvSpPr>
        <p:spPr>
          <a:xfrm>
            <a:off x="1699275" y="3052050"/>
            <a:ext cx="1507800" cy="753900"/>
          </a:xfrm>
          <a:prstGeom prst="roundRect">
            <a:avLst>
              <a:gd fmla="val 16667" name="adj"/>
            </a:avLst>
          </a:prstGeom>
          <a:solidFill>
            <a:srgbClr val="FFF2CC"/>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IN" sz="2000">
                <a:latin typeface="Times New Roman"/>
                <a:ea typeface="Times New Roman"/>
                <a:cs typeface="Times New Roman"/>
                <a:sym typeface="Times New Roman"/>
              </a:rPr>
              <a:t>Fans</a:t>
            </a:r>
            <a:endParaRPr sz="2000">
              <a:latin typeface="Times New Roman"/>
              <a:ea typeface="Times New Roman"/>
              <a:cs typeface="Times New Roman"/>
              <a:sym typeface="Times New Roman"/>
            </a:endParaRPr>
          </a:p>
        </p:txBody>
      </p:sp>
      <p:sp>
        <p:nvSpPr>
          <p:cNvPr id="180" name="Google Shape;180;p8"/>
          <p:cNvSpPr/>
          <p:nvPr/>
        </p:nvSpPr>
        <p:spPr>
          <a:xfrm>
            <a:off x="1735575" y="4046000"/>
            <a:ext cx="1435200" cy="753900"/>
          </a:xfrm>
          <a:prstGeom prst="roundRect">
            <a:avLst>
              <a:gd fmla="val 16667" name="adj"/>
            </a:avLst>
          </a:prstGeom>
          <a:solidFill>
            <a:srgbClr val="FFF2CC"/>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IN" sz="2000">
                <a:latin typeface="Times New Roman"/>
                <a:ea typeface="Times New Roman"/>
                <a:cs typeface="Times New Roman"/>
                <a:sym typeface="Times New Roman"/>
              </a:rPr>
              <a:t>Heating element</a:t>
            </a:r>
            <a:endParaRPr sz="2000">
              <a:latin typeface="Times New Roman"/>
              <a:ea typeface="Times New Roman"/>
              <a:cs typeface="Times New Roman"/>
              <a:sym typeface="Times New Roman"/>
            </a:endParaRPr>
          </a:p>
        </p:txBody>
      </p:sp>
      <p:sp>
        <p:nvSpPr>
          <p:cNvPr id="181" name="Google Shape;181;p8"/>
          <p:cNvSpPr/>
          <p:nvPr/>
        </p:nvSpPr>
        <p:spPr>
          <a:xfrm>
            <a:off x="5407350" y="5501225"/>
            <a:ext cx="1377300" cy="753900"/>
          </a:xfrm>
          <a:prstGeom prst="roundRect">
            <a:avLst>
              <a:gd fmla="val 16667" name="adj"/>
            </a:avLst>
          </a:prstGeom>
          <a:solidFill>
            <a:srgbClr val="FFD966"/>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IN" sz="2000">
                <a:latin typeface="Times New Roman"/>
                <a:ea typeface="Times New Roman"/>
                <a:cs typeface="Times New Roman"/>
                <a:sym typeface="Times New Roman"/>
              </a:rPr>
              <a:t>Power Supply</a:t>
            </a:r>
            <a:endParaRPr sz="2000">
              <a:latin typeface="Times New Roman"/>
              <a:ea typeface="Times New Roman"/>
              <a:cs typeface="Times New Roman"/>
              <a:sym typeface="Times New Roman"/>
            </a:endParaRPr>
          </a:p>
        </p:txBody>
      </p:sp>
      <p:sp>
        <p:nvSpPr>
          <p:cNvPr id="182" name="Google Shape;182;p8"/>
          <p:cNvSpPr/>
          <p:nvPr/>
        </p:nvSpPr>
        <p:spPr>
          <a:xfrm>
            <a:off x="5407350" y="934925"/>
            <a:ext cx="1377300" cy="897600"/>
          </a:xfrm>
          <a:prstGeom prst="roundRect">
            <a:avLst>
              <a:gd fmla="val 16667" name="adj"/>
            </a:avLst>
          </a:prstGeom>
          <a:solidFill>
            <a:srgbClr val="D0E0E3"/>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IN" sz="2000">
                <a:latin typeface="Times New Roman"/>
                <a:ea typeface="Times New Roman"/>
                <a:cs typeface="Times New Roman"/>
                <a:sym typeface="Times New Roman"/>
              </a:rPr>
              <a:t>Ultrasonic</a:t>
            </a:r>
            <a:r>
              <a:rPr lang="en-IN" sz="2000">
                <a:solidFill>
                  <a:srgbClr val="000000"/>
                </a:solidFill>
                <a:latin typeface="Times New Roman"/>
                <a:ea typeface="Times New Roman"/>
                <a:cs typeface="Times New Roman"/>
                <a:sym typeface="Times New Roman"/>
              </a:rPr>
              <a:t> Sensor</a:t>
            </a:r>
            <a:endParaRPr sz="2000">
              <a:solidFill>
                <a:srgbClr val="000000"/>
              </a:solidFill>
              <a:latin typeface="Times New Roman"/>
              <a:ea typeface="Times New Roman"/>
              <a:cs typeface="Times New Roman"/>
              <a:sym typeface="Times New Roman"/>
            </a:endParaRPr>
          </a:p>
        </p:txBody>
      </p:sp>
      <p:sp>
        <p:nvSpPr>
          <p:cNvPr id="183" name="Google Shape;183;p8"/>
          <p:cNvSpPr/>
          <p:nvPr/>
        </p:nvSpPr>
        <p:spPr>
          <a:xfrm>
            <a:off x="9387275" y="1584975"/>
            <a:ext cx="1565892" cy="1072872"/>
          </a:xfrm>
          <a:prstGeom prst="cloud">
            <a:avLst/>
          </a:prstGeom>
          <a:solidFill>
            <a:srgbClr val="E7E6E6"/>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IN" sz="1700">
                <a:latin typeface="Times New Roman"/>
                <a:ea typeface="Times New Roman"/>
                <a:cs typeface="Times New Roman"/>
                <a:sym typeface="Times New Roman"/>
              </a:rPr>
              <a:t>Cloud</a:t>
            </a:r>
            <a:endParaRPr b="1" sz="1700">
              <a:latin typeface="Times New Roman"/>
              <a:ea typeface="Times New Roman"/>
              <a:cs typeface="Times New Roman"/>
              <a:sym typeface="Times New Roman"/>
            </a:endParaRPr>
          </a:p>
        </p:txBody>
      </p:sp>
      <p:sp>
        <p:nvSpPr>
          <p:cNvPr id="184" name="Google Shape;184;p8"/>
          <p:cNvSpPr txBox="1"/>
          <p:nvPr/>
        </p:nvSpPr>
        <p:spPr>
          <a:xfrm>
            <a:off x="4569200" y="3357725"/>
            <a:ext cx="1732500" cy="97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IN" sz="2300">
                <a:latin typeface="Times New Roman"/>
                <a:ea typeface="Times New Roman"/>
                <a:cs typeface="Times New Roman"/>
                <a:sym typeface="Times New Roman"/>
              </a:rPr>
              <a:t>Node</a:t>
            </a:r>
            <a:r>
              <a:rPr b="1" lang="en-IN" sz="2300">
                <a:solidFill>
                  <a:srgbClr val="000000"/>
                </a:solidFill>
                <a:latin typeface="Times New Roman"/>
                <a:ea typeface="Times New Roman"/>
                <a:cs typeface="Times New Roman"/>
                <a:sym typeface="Times New Roman"/>
              </a:rPr>
              <a:t>MCU</a:t>
            </a:r>
            <a:endParaRPr b="1" sz="2300">
              <a:solidFill>
                <a:srgbClr val="000000"/>
              </a:solidFill>
              <a:latin typeface="Times New Roman"/>
              <a:ea typeface="Times New Roman"/>
              <a:cs typeface="Times New Roman"/>
              <a:sym typeface="Times New Roman"/>
            </a:endParaRPr>
          </a:p>
        </p:txBody>
      </p:sp>
      <p:sp>
        <p:nvSpPr>
          <p:cNvPr id="185" name="Google Shape;185;p8"/>
          <p:cNvSpPr/>
          <p:nvPr/>
        </p:nvSpPr>
        <p:spPr>
          <a:xfrm>
            <a:off x="6096000" y="3109325"/>
            <a:ext cx="1377300" cy="971400"/>
          </a:xfrm>
          <a:prstGeom prst="roundRect">
            <a:avLst>
              <a:gd fmla="val 16667" name="adj"/>
            </a:avLst>
          </a:prstGeom>
          <a:solidFill>
            <a:srgbClr val="B6D7A8"/>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IN" sz="2000">
                <a:latin typeface="Times New Roman"/>
                <a:ea typeface="Times New Roman"/>
                <a:cs typeface="Times New Roman"/>
                <a:sym typeface="Times New Roman"/>
              </a:rPr>
              <a:t>WiFi</a:t>
            </a:r>
            <a:endParaRPr sz="2000">
              <a:latin typeface="Times New Roman"/>
              <a:ea typeface="Times New Roman"/>
              <a:cs typeface="Times New Roman"/>
              <a:sym typeface="Times New Roman"/>
            </a:endParaRPr>
          </a:p>
          <a:p>
            <a:pPr indent="0" lvl="0" marL="0" rtl="0" algn="ctr">
              <a:spcBef>
                <a:spcPts val="0"/>
              </a:spcBef>
              <a:spcAft>
                <a:spcPts val="0"/>
              </a:spcAft>
              <a:buNone/>
            </a:pPr>
            <a:r>
              <a:rPr lang="en-IN" sz="2000">
                <a:latin typeface="Times New Roman"/>
                <a:ea typeface="Times New Roman"/>
                <a:cs typeface="Times New Roman"/>
                <a:sym typeface="Times New Roman"/>
              </a:rPr>
              <a:t>Module</a:t>
            </a:r>
            <a:endParaRPr sz="2000">
              <a:latin typeface="Times New Roman"/>
              <a:ea typeface="Times New Roman"/>
              <a:cs typeface="Times New Roman"/>
              <a:sym typeface="Times New Roman"/>
            </a:endParaRPr>
          </a:p>
        </p:txBody>
      </p:sp>
      <p:cxnSp>
        <p:nvCxnSpPr>
          <p:cNvPr id="186" name="Google Shape;186;p8"/>
          <p:cNvCxnSpPr/>
          <p:nvPr/>
        </p:nvCxnSpPr>
        <p:spPr>
          <a:xfrm flipH="1">
            <a:off x="3207075" y="2479275"/>
            <a:ext cx="1073100" cy="8100"/>
          </a:xfrm>
          <a:prstGeom prst="straightConnector1">
            <a:avLst/>
          </a:prstGeom>
          <a:noFill/>
          <a:ln cap="flat" cmpd="sng" w="19050">
            <a:solidFill>
              <a:srgbClr val="000000"/>
            </a:solidFill>
            <a:prstDash val="solid"/>
            <a:round/>
            <a:headEnd len="med" w="med" type="none"/>
            <a:tailEnd len="med" w="med" type="triangle"/>
          </a:ln>
        </p:spPr>
      </p:cxnSp>
      <p:cxnSp>
        <p:nvCxnSpPr>
          <p:cNvPr id="187" name="Google Shape;187;p8"/>
          <p:cNvCxnSpPr/>
          <p:nvPr/>
        </p:nvCxnSpPr>
        <p:spPr>
          <a:xfrm rot="10800000">
            <a:off x="3198075" y="4457825"/>
            <a:ext cx="1091100" cy="0"/>
          </a:xfrm>
          <a:prstGeom prst="straightConnector1">
            <a:avLst/>
          </a:prstGeom>
          <a:noFill/>
          <a:ln cap="flat" cmpd="sng" w="19050">
            <a:solidFill>
              <a:srgbClr val="000000"/>
            </a:solidFill>
            <a:prstDash val="solid"/>
            <a:round/>
            <a:headEnd len="med" w="med" type="none"/>
            <a:tailEnd len="med" w="med" type="triangle"/>
          </a:ln>
        </p:spPr>
      </p:cxnSp>
      <p:cxnSp>
        <p:nvCxnSpPr>
          <p:cNvPr id="188" name="Google Shape;188;p8"/>
          <p:cNvCxnSpPr>
            <a:stCxn id="181" idx="0"/>
            <a:endCxn id="178" idx="2"/>
          </p:cNvCxnSpPr>
          <p:nvPr/>
        </p:nvCxnSpPr>
        <p:spPr>
          <a:xfrm rot="10800000">
            <a:off x="6096000" y="5004725"/>
            <a:ext cx="0" cy="496500"/>
          </a:xfrm>
          <a:prstGeom prst="straightConnector1">
            <a:avLst/>
          </a:prstGeom>
          <a:noFill/>
          <a:ln cap="flat" cmpd="sng" w="19050">
            <a:solidFill>
              <a:srgbClr val="000000"/>
            </a:solidFill>
            <a:prstDash val="solid"/>
            <a:round/>
            <a:headEnd len="med" w="med" type="none"/>
            <a:tailEnd len="med" w="med" type="triangle"/>
          </a:ln>
        </p:spPr>
      </p:cxnSp>
      <p:cxnSp>
        <p:nvCxnSpPr>
          <p:cNvPr id="189" name="Google Shape;189;p8"/>
          <p:cNvCxnSpPr>
            <a:stCxn id="182" idx="2"/>
            <a:endCxn id="178" idx="0"/>
          </p:cNvCxnSpPr>
          <p:nvPr/>
        </p:nvCxnSpPr>
        <p:spPr>
          <a:xfrm>
            <a:off x="6096000" y="1832525"/>
            <a:ext cx="0" cy="353100"/>
          </a:xfrm>
          <a:prstGeom prst="straightConnector1">
            <a:avLst/>
          </a:prstGeom>
          <a:noFill/>
          <a:ln cap="flat" cmpd="sng" w="19050">
            <a:solidFill>
              <a:srgbClr val="000000"/>
            </a:solidFill>
            <a:prstDash val="solid"/>
            <a:round/>
            <a:headEnd len="med" w="med" type="none"/>
            <a:tailEnd len="med" w="med" type="triangle"/>
          </a:ln>
        </p:spPr>
      </p:cxnSp>
      <p:pic>
        <p:nvPicPr>
          <p:cNvPr id="190" name="Google Shape;190;p8" title="चित्र:Mobile phone font awesome.svg - विकिपीडिया"/>
          <p:cNvPicPr preferRelativeResize="0"/>
          <p:nvPr/>
        </p:nvPicPr>
        <p:blipFill>
          <a:blip r:embed="rId3">
            <a:alphaModFix/>
          </a:blip>
          <a:stretch>
            <a:fillRect/>
          </a:stretch>
        </p:blipFill>
        <p:spPr>
          <a:xfrm>
            <a:off x="9509700" y="3776300"/>
            <a:ext cx="1565900" cy="1565900"/>
          </a:xfrm>
          <a:prstGeom prst="rect">
            <a:avLst/>
          </a:prstGeom>
          <a:noFill/>
          <a:ln>
            <a:noFill/>
          </a:ln>
        </p:spPr>
      </p:pic>
      <p:pic>
        <p:nvPicPr>
          <p:cNvPr id="191" name="Google Shape;191;p8"/>
          <p:cNvPicPr preferRelativeResize="0"/>
          <p:nvPr/>
        </p:nvPicPr>
        <p:blipFill>
          <a:blip r:embed="rId4">
            <a:alphaModFix/>
          </a:blip>
          <a:stretch>
            <a:fillRect/>
          </a:stretch>
        </p:blipFill>
        <p:spPr>
          <a:xfrm rot="2970379">
            <a:off x="7818555" y="1675473"/>
            <a:ext cx="1160940" cy="2346527"/>
          </a:xfrm>
          <a:prstGeom prst="rect">
            <a:avLst/>
          </a:prstGeom>
          <a:noFill/>
          <a:ln>
            <a:noFill/>
          </a:ln>
        </p:spPr>
      </p:pic>
      <p:pic>
        <p:nvPicPr>
          <p:cNvPr id="192" name="Google Shape;192;p8"/>
          <p:cNvPicPr preferRelativeResize="0"/>
          <p:nvPr/>
        </p:nvPicPr>
        <p:blipFill>
          <a:blip r:embed="rId4">
            <a:alphaModFix/>
          </a:blip>
          <a:stretch>
            <a:fillRect/>
          </a:stretch>
        </p:blipFill>
        <p:spPr>
          <a:xfrm rot="6310460">
            <a:off x="8161001" y="2909802"/>
            <a:ext cx="949699" cy="2594247"/>
          </a:xfrm>
          <a:prstGeom prst="rect">
            <a:avLst/>
          </a:prstGeom>
          <a:noFill/>
          <a:ln>
            <a:noFill/>
          </a:ln>
        </p:spPr>
      </p:pic>
      <p:sp>
        <p:nvSpPr>
          <p:cNvPr id="193" name="Google Shape;193;p8"/>
          <p:cNvSpPr txBox="1"/>
          <p:nvPr/>
        </p:nvSpPr>
        <p:spPr>
          <a:xfrm>
            <a:off x="9387275" y="5164875"/>
            <a:ext cx="1947300" cy="83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IN" sz="2300">
                <a:latin typeface="Times New Roman"/>
                <a:ea typeface="Times New Roman"/>
                <a:cs typeface="Times New Roman"/>
                <a:sym typeface="Times New Roman"/>
              </a:rPr>
              <a:t>Telegram </a:t>
            </a:r>
            <a:r>
              <a:rPr b="1" lang="en-IN" sz="2300">
                <a:solidFill>
                  <a:srgbClr val="000000"/>
                </a:solidFill>
                <a:latin typeface="Times New Roman"/>
                <a:ea typeface="Times New Roman"/>
                <a:cs typeface="Times New Roman"/>
                <a:sym typeface="Times New Roman"/>
              </a:rPr>
              <a:t>Notification</a:t>
            </a:r>
            <a:endParaRPr b="1" sz="2300">
              <a:solidFill>
                <a:srgbClr val="000000"/>
              </a:solidFill>
              <a:latin typeface="Times New Roman"/>
              <a:ea typeface="Times New Roman"/>
              <a:cs typeface="Times New Roman"/>
              <a:sym typeface="Times New Roman"/>
            </a:endParaRPr>
          </a:p>
        </p:txBody>
      </p:sp>
      <p:sp>
        <p:nvSpPr>
          <p:cNvPr id="194" name="Google Shape;194;p8"/>
          <p:cNvSpPr/>
          <p:nvPr/>
        </p:nvSpPr>
        <p:spPr>
          <a:xfrm>
            <a:off x="1681350" y="1978300"/>
            <a:ext cx="1507800" cy="833700"/>
          </a:xfrm>
          <a:prstGeom prst="roundRect">
            <a:avLst>
              <a:gd fmla="val 16667" name="adj"/>
            </a:avLst>
          </a:prstGeom>
          <a:solidFill>
            <a:srgbClr val="FFF2CC"/>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IN" sz="2000">
                <a:latin typeface="Times New Roman"/>
                <a:ea typeface="Times New Roman"/>
                <a:cs typeface="Times New Roman"/>
                <a:sym typeface="Times New Roman"/>
              </a:rPr>
              <a:t>Rotating Motor</a:t>
            </a:r>
            <a:endParaRPr sz="2000">
              <a:latin typeface="Times New Roman"/>
              <a:ea typeface="Times New Roman"/>
              <a:cs typeface="Times New Roman"/>
              <a:sym typeface="Times New Roman"/>
            </a:endParaRPr>
          </a:p>
        </p:txBody>
      </p:sp>
      <p:cxnSp>
        <p:nvCxnSpPr>
          <p:cNvPr id="195" name="Google Shape;195;p8"/>
          <p:cNvCxnSpPr/>
          <p:nvPr/>
        </p:nvCxnSpPr>
        <p:spPr>
          <a:xfrm rot="10800000">
            <a:off x="3198075" y="3431500"/>
            <a:ext cx="1091100" cy="0"/>
          </a:xfrm>
          <a:prstGeom prst="straightConnector1">
            <a:avLst/>
          </a:prstGeom>
          <a:noFill/>
          <a:ln cap="flat" cmpd="sng" w="19050">
            <a:solidFill>
              <a:srgbClr val="000000"/>
            </a:solidFill>
            <a:prstDash val="solid"/>
            <a:round/>
            <a:headEnd len="med" w="med" type="none"/>
            <a:tailEnd len="med" w="med" type="triangle"/>
          </a:ln>
        </p:spPr>
      </p:cxnSp>
      <p:sp>
        <p:nvSpPr>
          <p:cNvPr id="196" name="Google Shape;196;p8"/>
          <p:cNvSpPr txBox="1"/>
          <p:nvPr/>
        </p:nvSpPr>
        <p:spPr>
          <a:xfrm>
            <a:off x="7366700" y="1594575"/>
            <a:ext cx="2142900" cy="753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IN" sz="2000">
                <a:latin typeface="Times New Roman"/>
                <a:ea typeface="Times New Roman"/>
                <a:cs typeface="Times New Roman"/>
                <a:sym typeface="Times New Roman"/>
              </a:rPr>
              <a:t>Openweathermap API</a:t>
            </a:r>
            <a:endParaRPr b="1" sz="2000">
              <a:solidFill>
                <a:srgbClr val="000000"/>
              </a:solidFill>
              <a:latin typeface="Times New Roman"/>
              <a:ea typeface="Times New Roman"/>
              <a:cs typeface="Times New Roman"/>
              <a:sym typeface="Times New Roman"/>
            </a:endParaRPr>
          </a:p>
        </p:txBody>
      </p:sp>
      <p:sp>
        <p:nvSpPr>
          <p:cNvPr id="197" name="Google Shape;197;p8"/>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SzPts val="1400"/>
              <a:buNone/>
            </a:pPr>
            <a:r>
              <a:rPr lang="en-IN"/>
              <a:t>21-09-2024</a:t>
            </a:r>
            <a:endParaRPr/>
          </a:p>
        </p:txBody>
      </p:sp>
      <p:sp>
        <p:nvSpPr>
          <p:cNvPr id="198" name="Google Shape;198;p8"/>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IN"/>
              <a:t>Project Review 2 : EXTC</a:t>
            </a:r>
            <a:endParaRPr/>
          </a:p>
        </p:txBody>
      </p:sp>
      <p:sp>
        <p:nvSpPr>
          <p:cNvPr id="199" name="Google Shape;199;p8"/>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IN"/>
              <a:t>21-09-2024</a:t>
            </a:r>
            <a:endParaRPr/>
          </a:p>
        </p:txBody>
      </p:sp>
      <p:sp>
        <p:nvSpPr>
          <p:cNvPr id="200" name="Google Shape;200;p8"/>
          <p:cNvSpPr/>
          <p:nvPr/>
        </p:nvSpPr>
        <p:spPr>
          <a:xfrm>
            <a:off x="1652250" y="5283725"/>
            <a:ext cx="1566000" cy="971400"/>
          </a:xfrm>
          <a:prstGeom prst="roundRect">
            <a:avLst>
              <a:gd fmla="val 16667" name="adj"/>
            </a:avLst>
          </a:prstGeom>
          <a:solidFill>
            <a:srgbClr val="FFD966"/>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IN" sz="2000">
                <a:latin typeface="Times New Roman"/>
                <a:ea typeface="Times New Roman"/>
                <a:cs typeface="Times New Roman"/>
                <a:sym typeface="Times New Roman"/>
              </a:rPr>
              <a:t>12v Power Supply (Adaptor)</a:t>
            </a:r>
            <a:endParaRPr sz="2000">
              <a:latin typeface="Times New Roman"/>
              <a:ea typeface="Times New Roman"/>
              <a:cs typeface="Times New Roman"/>
              <a:sym typeface="Times New Roman"/>
            </a:endParaRPr>
          </a:p>
        </p:txBody>
      </p:sp>
      <p:cxnSp>
        <p:nvCxnSpPr>
          <p:cNvPr id="201" name="Google Shape;201;p8"/>
          <p:cNvCxnSpPr/>
          <p:nvPr/>
        </p:nvCxnSpPr>
        <p:spPr>
          <a:xfrm flipH="1" rot="10800000">
            <a:off x="1149575" y="2381475"/>
            <a:ext cx="502500" cy="16200"/>
          </a:xfrm>
          <a:prstGeom prst="straightConnector1">
            <a:avLst/>
          </a:prstGeom>
          <a:noFill/>
          <a:ln cap="flat" cmpd="sng" w="19050">
            <a:solidFill>
              <a:srgbClr val="000000"/>
            </a:solidFill>
            <a:prstDash val="solid"/>
            <a:round/>
            <a:headEnd len="med" w="med" type="none"/>
            <a:tailEnd len="med" w="med" type="triangle"/>
          </a:ln>
        </p:spPr>
      </p:cxnSp>
      <p:cxnSp>
        <p:nvCxnSpPr>
          <p:cNvPr id="202" name="Google Shape;202;p8"/>
          <p:cNvCxnSpPr/>
          <p:nvPr/>
        </p:nvCxnSpPr>
        <p:spPr>
          <a:xfrm>
            <a:off x="1133150" y="2381250"/>
            <a:ext cx="16500" cy="3399600"/>
          </a:xfrm>
          <a:prstGeom prst="straightConnector1">
            <a:avLst/>
          </a:prstGeom>
          <a:noFill/>
          <a:ln cap="flat" cmpd="sng" w="19050">
            <a:solidFill>
              <a:schemeClr val="dk1"/>
            </a:solidFill>
            <a:prstDash val="solid"/>
            <a:round/>
            <a:headEnd len="med" w="med" type="none"/>
            <a:tailEnd len="med" w="med" type="none"/>
          </a:ln>
        </p:spPr>
      </p:cxnSp>
      <p:cxnSp>
        <p:nvCxnSpPr>
          <p:cNvPr id="203" name="Google Shape;203;p8"/>
          <p:cNvCxnSpPr>
            <a:endCxn id="200" idx="1"/>
          </p:cNvCxnSpPr>
          <p:nvPr/>
        </p:nvCxnSpPr>
        <p:spPr>
          <a:xfrm flipH="1" rot="10800000">
            <a:off x="1165950" y="5769425"/>
            <a:ext cx="486300" cy="11400"/>
          </a:xfrm>
          <a:prstGeom prst="straightConnector1">
            <a:avLst/>
          </a:prstGeom>
          <a:noFill/>
          <a:ln cap="flat" cmpd="sng" w="19050">
            <a:solidFill>
              <a:schemeClr val="dk1"/>
            </a:solidFill>
            <a:prstDash val="solid"/>
            <a:round/>
            <a:headEnd len="med" w="med" type="none"/>
            <a:tailEnd len="med" w="med" type="none"/>
          </a:ln>
        </p:spPr>
      </p:cxnSp>
      <p:cxnSp>
        <p:nvCxnSpPr>
          <p:cNvPr id="204" name="Google Shape;204;p8"/>
          <p:cNvCxnSpPr/>
          <p:nvPr/>
        </p:nvCxnSpPr>
        <p:spPr>
          <a:xfrm flipH="1" rot="10800000">
            <a:off x="1173213" y="3423400"/>
            <a:ext cx="502500" cy="16200"/>
          </a:xfrm>
          <a:prstGeom prst="straightConnector1">
            <a:avLst/>
          </a:prstGeom>
          <a:noFill/>
          <a:ln cap="flat" cmpd="sng" w="19050">
            <a:solidFill>
              <a:srgbClr val="000000"/>
            </a:solidFill>
            <a:prstDash val="solid"/>
            <a:round/>
            <a:headEnd len="med" w="med" type="none"/>
            <a:tailEnd len="med" w="med" type="triangle"/>
          </a:ln>
        </p:spPr>
      </p:cxn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2024-06-10T04:25:26Z</dcterms:created>
  <dc:creator>Admin</dc:creator>
</cp:coreProperties>
</file>