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552575" y="1339850"/>
          <a:ext cx="8592820" cy="1510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205"/>
                <a:gridCol w="2148205"/>
                <a:gridCol w="2148205"/>
                <a:gridCol w="2148205"/>
              </a:tblGrid>
              <a:tr h="4902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</a:t>
                      </a:r>
                      <a:r>
                        <a:rPr lang="en-GB" altLang="en-US" sz="1800"/>
                        <a:t>  </a:t>
                      </a:r>
                      <a:r>
                        <a:rPr lang="en-GB" altLang="en-US" sz="1800" u="sng"/>
                        <a:t>User-id</a:t>
                      </a:r>
                      <a:endParaRPr lang="en-GB" altLang="en-US" sz="1800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Mobile-No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 DOB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Address</a:t>
                      </a:r>
                      <a:endParaRPr lang="en-GB" altLang="en-US"/>
                    </a:p>
                  </a:txBody>
                  <a:tcPr/>
                </a:tc>
              </a:tr>
              <a:tr h="509905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510540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05460" y="583565"/>
            <a:ext cx="204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User-Relation</a:t>
            </a:r>
            <a:endParaRPr lang="en-GB" altLang="en-US"/>
          </a:p>
        </p:txBody>
      </p:sp>
      <p:sp>
        <p:nvSpPr>
          <p:cNvPr id="6" name="Oval 5"/>
          <p:cNvSpPr/>
          <p:nvPr/>
        </p:nvSpPr>
        <p:spPr>
          <a:xfrm rot="1740000">
            <a:off x="415925" y="73025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" name="Oval 8"/>
          <p:cNvSpPr/>
          <p:nvPr/>
        </p:nvSpPr>
        <p:spPr>
          <a:xfrm rot="360000">
            <a:off x="405765" y="386334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05460" y="3711575"/>
            <a:ext cx="15119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Login-Relation</a:t>
            </a:r>
            <a:endParaRPr lang="en-GB" altLang="en-US"/>
          </a:p>
          <a:p>
            <a:endParaRPr lang="en-GB" altLang="en-US"/>
          </a:p>
        </p:txBody>
      </p:sp>
      <p:graphicFrame>
        <p:nvGraphicFramePr>
          <p:cNvPr id="11" name="Table 10"/>
          <p:cNvGraphicFramePr/>
          <p:nvPr/>
        </p:nvGraphicFramePr>
        <p:xfrm>
          <a:off x="1612265" y="4356735"/>
          <a:ext cx="8533130" cy="99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           </a:t>
                      </a:r>
                      <a:r>
                        <a:rPr lang="en-GB" altLang="en-US" u="sng"/>
                        <a:t>  Username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          Login-Password</a:t>
                      </a:r>
                      <a:endParaRPr lang="en-GB" altLang="en-US"/>
                    </a:p>
                  </a:txBody>
                  <a:tcPr/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Oval 5"/>
          <p:cNvSpPr/>
          <p:nvPr/>
        </p:nvSpPr>
        <p:spPr>
          <a:xfrm rot="420000">
            <a:off x="446405" y="5461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58495" y="400050"/>
            <a:ext cx="1776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Hospital-Relation</a:t>
            </a:r>
            <a:endParaRPr lang="en-GB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277620" y="1164590"/>
          <a:ext cx="9083040" cy="24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015"/>
                <a:gridCol w="1009650"/>
                <a:gridCol w="1009015"/>
                <a:gridCol w="1009015"/>
                <a:gridCol w="1009650"/>
                <a:gridCol w="1009015"/>
                <a:gridCol w="1009015"/>
                <a:gridCol w="1009650"/>
                <a:gridCol w="1009015"/>
              </a:tblGrid>
              <a:tr h="988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</a:t>
                      </a:r>
                      <a:r>
                        <a:rPr lang="en-GB" altLang="en-US" u="sng"/>
                        <a:t>  H-id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    Name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City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Colony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Street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Rating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Food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Infra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structure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Contact-No</a:t>
                      </a:r>
                      <a:endParaRPr lang="en-GB" altLang="en-US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487045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 rot="1740000">
            <a:off x="352425" y="43954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58495" y="4248785"/>
            <a:ext cx="1724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Disease-Relation</a:t>
            </a:r>
            <a:endParaRPr lang="en-GB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1827530" y="4934585"/>
          <a:ext cx="8533130" cy="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480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         </a:t>
                      </a:r>
                      <a:r>
                        <a:rPr lang="en-GB" altLang="en-US" u="sng"/>
                        <a:t> Disease-id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      Disease-Name</a:t>
                      </a:r>
                      <a:endParaRPr lang="en-GB" altLang="en-US"/>
                    </a:p>
                  </a:txBody>
                  <a:tcPr/>
                </a:tc>
              </a:tr>
              <a:tr h="480695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Oval 5"/>
          <p:cNvSpPr/>
          <p:nvPr/>
        </p:nvSpPr>
        <p:spPr>
          <a:xfrm rot="1740000" flipH="1">
            <a:off x="422275" y="41465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612140" y="255905"/>
            <a:ext cx="19196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Cures-Relationship</a:t>
            </a:r>
            <a:endParaRPr lang="en-GB" altLang="en-US"/>
          </a:p>
          <a:p>
            <a:endParaRPr lang="en-GB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936115" y="901065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   </a:t>
                      </a:r>
                      <a:r>
                        <a:rPr lang="en-GB" altLang="en-US" u="sng"/>
                        <a:t> H-id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</a:t>
                      </a:r>
                      <a:r>
                        <a:rPr lang="en-GB" altLang="en-US" u="sng"/>
                        <a:t> Disease-id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Paycharges</a:t>
                      </a:r>
                      <a:endParaRPr lang="en-GB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 rot="1740000" flipH="1" flipV="1">
            <a:off x="422275" y="306324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12140" y="2917190"/>
            <a:ext cx="1647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Doctor-Relation</a:t>
            </a:r>
            <a:endParaRPr lang="en-GB" alt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1936115" y="360299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</a:t>
                      </a:r>
                      <a:r>
                        <a:rPr lang="en-GB" altLang="en-US" u="sng"/>
                        <a:t>      Dr-id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Dr-name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Specialization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Yr of experience</a:t>
                      </a:r>
                      <a:endParaRPr lang="en-GB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1934845" y="585406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              Dr-id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                   Degree</a:t>
                      </a:r>
                      <a:endParaRPr lang="en-GB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 rot="1740000">
            <a:off x="422275" y="55149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35330" y="5368925"/>
            <a:ext cx="3144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Degree as multivalued-atrribute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3865" y="261620"/>
            <a:ext cx="24320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2000"/>
              <a:t>Multivalued-Atrribute</a:t>
            </a:r>
            <a:endParaRPr lang="en-GB" altLang="en-US" sz="2000"/>
          </a:p>
          <a:p>
            <a:endParaRPr lang="en-GB" altLang="en-US" sz="2000"/>
          </a:p>
        </p:txBody>
      </p:sp>
      <p:sp>
        <p:nvSpPr>
          <p:cNvPr id="6" name="Oval 5"/>
          <p:cNvSpPr/>
          <p:nvPr/>
        </p:nvSpPr>
        <p:spPr>
          <a:xfrm rot="1740000">
            <a:off x="354330" y="4540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30070" y="86169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</a:t>
                      </a:r>
                      <a:r>
                        <a:rPr lang="en-GB" altLang="en-US" u="sng"/>
                        <a:t>   Dr-id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800">
                          <a:sym typeface="+mn-ea"/>
                        </a:rPr>
                        <a:t>       Dr-name</a:t>
                      </a:r>
                      <a:endParaRPr lang="en-GB" altLang="en-US" sz="18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800">
                          <a:sym typeface="+mn-ea"/>
                        </a:rPr>
                        <a:t>    Specialization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800">
                          <a:sym typeface="+mn-ea"/>
                        </a:rPr>
                        <a:t>  Yr of experience</a:t>
                      </a: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1830070" y="1934845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7907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</a:t>
                      </a:r>
                      <a:r>
                        <a:rPr lang="en-GB" altLang="en-US" u="sng"/>
                        <a:t>Dr-id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Degree</a:t>
                      </a: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 rot="1740000">
            <a:off x="354330" y="295783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490220" y="2821940"/>
            <a:ext cx="23856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Translating Relationship</a:t>
            </a:r>
            <a:endParaRPr lang="en-GB" altLang="en-US"/>
          </a:p>
          <a:p>
            <a:endParaRPr lang="en-GB" altLang="en-US"/>
          </a:p>
        </p:txBody>
      </p:sp>
      <p:graphicFrame>
        <p:nvGraphicFramePr>
          <p:cNvPr id="14" name="Table 13"/>
          <p:cNvGraphicFramePr/>
          <p:nvPr/>
        </p:nvGraphicFramePr>
        <p:xfrm>
          <a:off x="1554480" y="3467100"/>
          <a:ext cx="90830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015"/>
                <a:gridCol w="1009650"/>
                <a:gridCol w="1009015"/>
                <a:gridCol w="1009015"/>
                <a:gridCol w="1009650"/>
                <a:gridCol w="1009015"/>
                <a:gridCol w="1009015"/>
                <a:gridCol w="1009650"/>
                <a:gridCol w="1009015"/>
              </a:tblGrid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</a:t>
                      </a:r>
                      <a:r>
                        <a:rPr lang="en-GB" altLang="en-US" u="sng"/>
                        <a:t>  H-id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    Name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City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Colony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Street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Rating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Food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Infra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structure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Contact-No</a:t>
                      </a: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1827530" y="4934585"/>
          <a:ext cx="8533130" cy="48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480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         </a:t>
                      </a:r>
                      <a:r>
                        <a:rPr lang="en-GB" altLang="en-US" u="sng"/>
                        <a:t> Disease-id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      Disease-Name</a:t>
                      </a: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1827530" y="5916295"/>
          <a:ext cx="85324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65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   </a:t>
                      </a:r>
                      <a:r>
                        <a:rPr lang="en-GB" altLang="en-US" u="sng"/>
                        <a:t> H-id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</a:t>
                      </a:r>
                      <a:r>
                        <a:rPr lang="en-GB" altLang="en-US" u="sng"/>
                        <a:t> Disease-id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Paycharges</a:t>
                      </a: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2609850" y="2303780"/>
            <a:ext cx="0" cy="254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309370" y="2530475"/>
            <a:ext cx="128651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280795" y="1569085"/>
            <a:ext cx="13970" cy="97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294765" y="1583055"/>
            <a:ext cx="1329055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81910" y="1215390"/>
            <a:ext cx="13970" cy="38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19140" y="6282055"/>
            <a:ext cx="14605" cy="28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35430" y="6546215"/>
            <a:ext cx="4298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549400" y="5584825"/>
            <a:ext cx="0" cy="961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63370" y="5570220"/>
            <a:ext cx="1838325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401695" y="5414645"/>
            <a:ext cx="0" cy="17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907030" y="6305550"/>
            <a:ext cx="0" cy="12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941705" y="6418580"/>
            <a:ext cx="1951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69645" y="4764405"/>
            <a:ext cx="0" cy="166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83615" y="4806950"/>
            <a:ext cx="1145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086610" y="4354195"/>
            <a:ext cx="14605" cy="42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" name="Table 13"/>
          <p:cNvGraphicFramePr/>
          <p:nvPr/>
        </p:nvGraphicFramePr>
        <p:xfrm>
          <a:off x="1554480" y="1013460"/>
          <a:ext cx="90830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015"/>
                <a:gridCol w="1009650"/>
                <a:gridCol w="1009015"/>
                <a:gridCol w="1009015"/>
                <a:gridCol w="1009650"/>
                <a:gridCol w="1009015"/>
                <a:gridCol w="1009015"/>
                <a:gridCol w="1009650"/>
                <a:gridCol w="1009015"/>
              </a:tblGrid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</a:t>
                      </a:r>
                      <a:r>
                        <a:rPr lang="en-GB" altLang="en-US" u="sng"/>
                        <a:t>  H-id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    Name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City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Colony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Street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Rating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Food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Infra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structure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Contact-No</a:t>
                      </a: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 rot="1740000">
            <a:off x="354330" y="4540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581660" y="307975"/>
            <a:ext cx="1528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Many to Many</a:t>
            </a:r>
            <a:endParaRPr lang="en-GB" alt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1554480" y="2428240"/>
          <a:ext cx="8592820" cy="49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205"/>
                <a:gridCol w="2148205"/>
                <a:gridCol w="2148205"/>
                <a:gridCol w="2148205"/>
              </a:tblGrid>
              <a:tr h="4902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</a:t>
                      </a:r>
                      <a:r>
                        <a:rPr lang="en-GB" altLang="en-US" sz="1800"/>
                        <a:t>  </a:t>
                      </a:r>
                      <a:r>
                        <a:rPr lang="en-GB" altLang="en-US" sz="1800" u="sng"/>
                        <a:t>User-id</a:t>
                      </a:r>
                      <a:endParaRPr lang="en-GB" altLang="en-US" sz="1800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Mobile-No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 DOB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Address</a:t>
                      </a: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1554480" y="3545205"/>
          <a:ext cx="3581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7907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</a:t>
                      </a:r>
                      <a:r>
                        <a:rPr lang="en-GB" altLang="en-US" sz="1800" u="sng">
                          <a:sym typeface="+mn-ea"/>
                        </a:rPr>
                        <a:t>  H-id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</a:t>
                      </a:r>
                      <a:r>
                        <a:rPr lang="en-GB" altLang="en-US" sz="1800">
                          <a:sym typeface="+mn-ea"/>
                        </a:rPr>
                        <a:t>    </a:t>
                      </a:r>
                      <a:r>
                        <a:rPr lang="en-GB" altLang="en-US" sz="1800" u="sng">
                          <a:sym typeface="+mn-ea"/>
                        </a:rPr>
                        <a:t>User-id</a:t>
                      </a: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>
            <a:off x="2383790" y="3958590"/>
            <a:ext cx="1397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15010" y="4198620"/>
            <a:ext cx="1711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15010" y="2205355"/>
            <a:ext cx="14605" cy="200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15010" y="2205355"/>
            <a:ext cx="1287145" cy="27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45640" y="1894205"/>
            <a:ext cx="0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5420" y="3223260"/>
            <a:ext cx="0" cy="29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510790" y="3237230"/>
            <a:ext cx="1428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53335" y="2912110"/>
            <a:ext cx="0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317500" y="324485"/>
            <a:ext cx="1528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Many to Many</a:t>
            </a:r>
            <a:endParaRPr lang="en-GB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1432560" y="876300"/>
          <a:ext cx="90830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015"/>
                <a:gridCol w="1009650"/>
                <a:gridCol w="1009015"/>
                <a:gridCol w="1009015"/>
                <a:gridCol w="1009650"/>
                <a:gridCol w="1009015"/>
                <a:gridCol w="1009015"/>
                <a:gridCol w="1009650"/>
                <a:gridCol w="1009015"/>
              </a:tblGrid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</a:t>
                      </a:r>
                      <a:r>
                        <a:rPr lang="en-GB" altLang="en-US" u="sng"/>
                        <a:t>  H-id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    Name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City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Colony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Street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Rating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Food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Infra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structure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Contact-No</a:t>
                      </a: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1432560" y="2543175"/>
          <a:ext cx="8533130" cy="48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480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         </a:t>
                      </a:r>
                      <a:r>
                        <a:rPr lang="en-GB" altLang="en-US" u="sng"/>
                        <a:t> Disease-id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      Disease-Name</a:t>
                      </a: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1432560" y="3560445"/>
          <a:ext cx="358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7907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</a:t>
                      </a:r>
                      <a:r>
                        <a:rPr lang="en-GB" altLang="en-US" sz="1800" u="sng">
                          <a:sym typeface="+mn-ea"/>
                        </a:rPr>
                        <a:t>  H-id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</a:t>
                      </a:r>
                      <a:r>
                        <a:rPr lang="en-GB" altLang="en-US" sz="1800">
                          <a:sym typeface="+mn-ea"/>
                        </a:rPr>
                        <a:t> </a:t>
                      </a:r>
                      <a:r>
                        <a:rPr lang="en-GB" altLang="en-US" sz="1800" u="sng">
                          <a:sym typeface="+mn-ea"/>
                        </a:rPr>
                        <a:t>Disease-id</a:t>
                      </a: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 rot="1740000">
            <a:off x="250825" y="4711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557270" y="303911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27275" y="4001135"/>
            <a:ext cx="0" cy="28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1040" y="4283710"/>
            <a:ext cx="1626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15010" y="2176780"/>
            <a:ext cx="0" cy="2106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5010" y="2219325"/>
            <a:ext cx="1258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59610" y="1851660"/>
            <a:ext cx="13970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/>
        </p:nvGraphicFramePr>
        <p:xfrm>
          <a:off x="1432560" y="876300"/>
          <a:ext cx="90830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015"/>
                <a:gridCol w="1009650"/>
                <a:gridCol w="1009015"/>
                <a:gridCol w="1009015"/>
                <a:gridCol w="1009650"/>
                <a:gridCol w="1009015"/>
                <a:gridCol w="1009015"/>
                <a:gridCol w="1009650"/>
                <a:gridCol w="1009015"/>
              </a:tblGrid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</a:t>
                      </a:r>
                      <a:r>
                        <a:rPr lang="en-GB" altLang="en-US" u="sng"/>
                        <a:t>  H-id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    Name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City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Colony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Hospital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Street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Rating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Food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Infra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structure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Contact-No</a:t>
                      </a: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 rot="1740000">
            <a:off x="250825" y="4711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466090" y="324485"/>
            <a:ext cx="1528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Many to Many</a:t>
            </a:r>
            <a:endParaRPr lang="en-GB" alt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1432560" y="2484755"/>
          <a:ext cx="85318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</a:t>
                      </a:r>
                      <a:r>
                        <a:rPr lang="en-GB" altLang="en-US" u="sng"/>
                        <a:t>      Dr-id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Dr-name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Specialization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Yr of experience</a:t>
                      </a: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1432560" y="3560445"/>
          <a:ext cx="3581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7907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</a:t>
                      </a:r>
                      <a:r>
                        <a:rPr lang="en-GB" altLang="en-US" sz="1800" u="sng">
                          <a:sym typeface="+mn-ea"/>
                        </a:rPr>
                        <a:t>  H-id</a:t>
                      </a:r>
                      <a:endParaRPr lang="en-GB" altLang="en-US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</a:t>
                      </a:r>
                      <a:r>
                        <a:rPr lang="en-GB" altLang="en-US" sz="1800">
                          <a:sym typeface="+mn-ea"/>
                        </a:rPr>
                        <a:t> </a:t>
                      </a:r>
                      <a:r>
                        <a:rPr lang="en-GB" altLang="en-US" sz="1800" u="sng">
                          <a:sym typeface="+mn-ea"/>
                        </a:rPr>
                        <a:t>   Dr-id</a:t>
                      </a: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 rot="1740000">
            <a:off x="147320" y="443420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40360" y="4288155"/>
            <a:ext cx="1250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One to One</a:t>
            </a:r>
            <a:endParaRPr lang="en-GB" altLang="en-US"/>
          </a:p>
        </p:txBody>
      </p:sp>
      <p:graphicFrame>
        <p:nvGraphicFramePr>
          <p:cNvPr id="14" name="Table 13"/>
          <p:cNvGraphicFramePr/>
          <p:nvPr/>
        </p:nvGraphicFramePr>
        <p:xfrm>
          <a:off x="1124585" y="5082540"/>
          <a:ext cx="10066020" cy="47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670"/>
                <a:gridCol w="1677670"/>
                <a:gridCol w="1677670"/>
                <a:gridCol w="1677670"/>
                <a:gridCol w="1677670"/>
                <a:gridCol w="1677670"/>
              </a:tblGrid>
              <a:tr h="4705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</a:t>
                      </a:r>
                      <a:r>
                        <a:rPr lang="en-GB" altLang="en-US" sz="1800"/>
                        <a:t>  </a:t>
                      </a:r>
                      <a:r>
                        <a:rPr lang="en-GB" altLang="en-US" sz="1800" u="sng"/>
                        <a:t>User-id</a:t>
                      </a:r>
                      <a:endParaRPr lang="en-GB" altLang="en-US" sz="1800" u="sng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Mobile-No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     DOB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         Address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800">
                          <a:sym typeface="+mn-ea"/>
                        </a:rPr>
                        <a:t> </a:t>
                      </a:r>
                      <a:r>
                        <a:rPr lang="en-GB" altLang="en-US" sz="1800" u="sng">
                          <a:sym typeface="+mn-ea"/>
                        </a:rPr>
                        <a:t>  Username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800">
                          <a:sym typeface="+mn-ea"/>
                        </a:rPr>
                        <a:t>Login-Password</a:t>
                      </a: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2270760" y="3958590"/>
            <a:ext cx="13970" cy="11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71525" y="4114165"/>
            <a:ext cx="1513205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71525" y="2063750"/>
            <a:ext cx="0" cy="205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86130" y="2077720"/>
            <a:ext cx="1102995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818005" y="1795145"/>
            <a:ext cx="13970" cy="28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55390" y="3223260"/>
            <a:ext cx="13970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256790" y="3209290"/>
            <a:ext cx="139954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284730" y="2883535"/>
            <a:ext cx="0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973580" y="5570220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492490" y="5528310"/>
            <a:ext cx="0" cy="296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973580" y="5867400"/>
            <a:ext cx="6631940" cy="4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</Words>
  <Application>WPS Presentation</Application>
  <PresentationFormat>Widescreen</PresentationFormat>
  <Paragraphs>240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Jatin</cp:lastModifiedBy>
  <cp:revision>1</cp:revision>
  <dcterms:created xsi:type="dcterms:W3CDTF">2019-10-04T22:51:16Z</dcterms:created>
  <dcterms:modified xsi:type="dcterms:W3CDTF">2019-10-04T22:51:16Z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2057-11.2.0.8970</vt:lpwstr>
  </property>
</Properties>
</file>