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0" r:id="rId6"/>
    <p:sldId id="262" r:id="rId7"/>
    <p:sldId id="261" r:id="rId8"/>
    <p:sldId id="265" r:id="rId9"/>
    <p:sldId id="269" r:id="rId10"/>
    <p:sldId id="264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ra Singh Kushwaha" initials="SSK" lastIdx="2" clrIdx="0">
    <p:extLst>
      <p:ext uri="{19B8F6BF-5375-455C-9EA6-DF929625EA0E}">
        <p15:presenceInfo xmlns:p15="http://schemas.microsoft.com/office/powerpoint/2012/main" userId="S-1-5-21-121752565-2208887045-340623127-234772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9T17:45:32.714" idx="1">
    <p:pos x="6352" y="2510"/>
    <p:text>for Space</p:text>
    <p:extLst>
      <p:ext uri="{C676402C-5697-4E1C-873F-D02D1690AC5C}">
        <p15:threadingInfo xmlns:p15="http://schemas.microsoft.com/office/powerpoint/2012/main" timeZoneBias="-330"/>
      </p:ext>
    </p:extLst>
  </p:cm>
  <p:cm authorId="1" dt="2018-08-09T17:46:03.406" idx="2">
    <p:pos x="5036" y="2339"/>
    <p:text>Text with space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87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22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1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BE4A-1841-4579-8F32-8CA6220F4A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43467A-B515-4002-9131-8555D12A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without-es6.html" TargetMode="External"/><Relationship Id="rId2" Type="http://schemas.openxmlformats.org/officeDocument/2006/relationships/hyperlink" Target="https://toddmotto.com/react-create-class-versus-compone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pen.io/danbuda/post/react-js-getdefaultprops-proptyp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jsx-in-depth.html#html-tags-vs.-react-components" TargetMode="External"/><Relationship Id="rId2" Type="http://schemas.openxmlformats.org/officeDocument/2006/relationships/hyperlink" Target="https://es6conso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abeljs.io/rep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b.me/react-0.9.0-rc1.min.js" TargetMode="External"/><Relationship Id="rId2" Type="http://schemas.openxmlformats.org/officeDocument/2006/relationships/hyperlink" Target="https://fb.me/react-0.9.0-rc1.j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b.me/JSXTransformer-0.9.0-rc1.js" TargetMode="External"/><Relationship Id="rId5" Type="http://schemas.openxmlformats.org/officeDocument/2006/relationships/hyperlink" Target="https://fb.me/react-with-addons-0.9.0-rc1.min.js" TargetMode="External"/><Relationship Id="rId4" Type="http://schemas.openxmlformats.org/officeDocument/2006/relationships/hyperlink" Target="https://fb.me/react-with-addons-0.9.0-rc1.j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Index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4" y="1094508"/>
            <a:ext cx="11214389" cy="446013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 smtClean="0"/>
              <a:t>This PPT will Give you basic Idea about </a:t>
            </a:r>
            <a:r>
              <a:rPr lang="en-US" sz="1600" dirty="0" err="1" smtClean="0"/>
              <a:t>ReactJS</a:t>
            </a:r>
            <a:r>
              <a:rPr lang="en-US" sz="1600" dirty="0" smtClean="0"/>
              <a:t> and version and way that we are using in QBA application</a:t>
            </a:r>
          </a:p>
          <a:p>
            <a:pPr marL="342900" indent="-342900" algn="l">
              <a:buAutoNum type="arabicPeriod"/>
            </a:pPr>
            <a:r>
              <a:rPr lang="en-US" sz="1600" dirty="0" smtClean="0"/>
              <a:t>JSX</a:t>
            </a:r>
          </a:p>
          <a:p>
            <a:pPr marL="342900" indent="-342900" algn="l">
              <a:buAutoNum type="arabicPeriod"/>
            </a:pPr>
            <a:r>
              <a:rPr lang="en-US" sz="1600" dirty="0" err="1" smtClean="0"/>
              <a:t>BabelJS</a:t>
            </a:r>
            <a:endParaRPr lang="en-US" sz="1600" dirty="0" smtClean="0"/>
          </a:p>
          <a:p>
            <a:pPr marL="342900" indent="-342900" algn="l">
              <a:buAutoNum type="arabicPeriod"/>
            </a:pPr>
            <a:r>
              <a:rPr lang="en-US" sz="1600" b="1" dirty="0" err="1" smtClean="0"/>
              <a:t>ReactJS</a:t>
            </a:r>
            <a:endParaRPr lang="en-US" sz="1600" b="1" dirty="0" smtClean="0"/>
          </a:p>
          <a:p>
            <a:pPr marL="342900" indent="-342900" algn="l">
              <a:buAutoNum type="arabicPeriod"/>
            </a:pPr>
            <a:r>
              <a:rPr lang="en-US" sz="1600" b="1" dirty="0"/>
              <a:t>Virtual DOM </a:t>
            </a:r>
            <a:r>
              <a:rPr lang="en-US" sz="1600" b="1" dirty="0" err="1"/>
              <a:t>javascript</a:t>
            </a:r>
            <a:r>
              <a:rPr lang="en-US" sz="1600" b="1" dirty="0"/>
              <a:t> vs </a:t>
            </a:r>
            <a:r>
              <a:rPr lang="en-US" sz="1600" b="1" dirty="0" smtClean="0"/>
              <a:t>React</a:t>
            </a:r>
          </a:p>
          <a:p>
            <a:pPr marL="342900" indent="-342900" algn="l">
              <a:buAutoNum type="arabicPeriod"/>
            </a:pPr>
            <a:r>
              <a:rPr lang="en-US" sz="1600" b="1" dirty="0"/>
              <a:t>Virtual DOM </a:t>
            </a:r>
            <a:r>
              <a:rPr lang="en-US" sz="1600" b="1" dirty="0" smtClean="0"/>
              <a:t>JQuery </a:t>
            </a:r>
            <a:r>
              <a:rPr lang="en-US" sz="1600" b="1" dirty="0"/>
              <a:t>vs React</a:t>
            </a:r>
            <a:endParaRPr lang="en-US" sz="1600" b="1" dirty="0" smtClean="0"/>
          </a:p>
          <a:p>
            <a:pPr marL="342900" indent="-342900" algn="l">
              <a:buAutoNum type="arabicPeriod"/>
            </a:pPr>
            <a:r>
              <a:rPr lang="en-US" sz="1600" b="1" dirty="0"/>
              <a:t>React </a:t>
            </a:r>
            <a:r>
              <a:rPr lang="en-US" sz="1600" b="1" dirty="0" smtClean="0"/>
              <a:t>Library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smtClean="0"/>
              <a:t> </a:t>
            </a:r>
            <a:r>
              <a:rPr lang="en-US" sz="1600" b="1" dirty="0"/>
              <a:t>Upgrade </a:t>
            </a:r>
            <a:r>
              <a:rPr lang="en-US" sz="1600" b="1" dirty="0" smtClean="0"/>
              <a:t>Notes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How we can generate html tag  using react</a:t>
            </a:r>
            <a:endParaRPr lang="en-US" sz="16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React Class Vs Component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First React </a:t>
            </a:r>
            <a:r>
              <a:rPr lang="en-US" sz="1600" b="1" dirty="0" smtClean="0"/>
              <a:t>Component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Bootstrap Button </a:t>
            </a:r>
            <a:r>
              <a:rPr lang="en-US" sz="1600" b="1" dirty="0" smtClean="0"/>
              <a:t>Component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Sample Project folder structure</a:t>
            </a:r>
            <a:endParaRPr lang="en-US" sz="1600" dirty="0" smtClean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80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React Class Vs Component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029797"/>
            <a:ext cx="88392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React.createClass</a:t>
            </a:r>
            <a:r>
              <a:rPr lang="en-US" b="1" dirty="0"/>
              <a:t> versus extends </a:t>
            </a:r>
            <a:r>
              <a:rPr lang="en-US" b="1" dirty="0" err="1"/>
              <a:t>React.Component</a:t>
            </a:r>
            <a:r>
              <a:rPr lang="en-US" b="1" dirty="0"/>
              <a:t> </a:t>
            </a:r>
          </a:p>
          <a:p>
            <a:pPr lvl="0"/>
            <a:r>
              <a:rPr lang="en-US" sz="1600" dirty="0"/>
              <a:t>Two ways to do the same thing. Almost. React traditionally provided the </a:t>
            </a:r>
            <a:r>
              <a:rPr lang="en-US" sz="1600" dirty="0" err="1"/>
              <a:t>React.createClass</a:t>
            </a:r>
            <a:r>
              <a:rPr lang="en-US" sz="1600" dirty="0"/>
              <a:t> method to create component classes, and released a small syntax sugar update to allow for better use with ES6 modules by extends </a:t>
            </a:r>
            <a:r>
              <a:rPr lang="en-US" sz="1600" dirty="0" err="1"/>
              <a:t>React.Component</a:t>
            </a:r>
            <a:r>
              <a:rPr lang="en-US" sz="1600" dirty="0"/>
              <a:t>, which extends the Component class instead of calling </a:t>
            </a:r>
            <a:r>
              <a:rPr lang="en-US" sz="1600" dirty="0" err="1"/>
              <a:t>createClass</a:t>
            </a:r>
            <a:r>
              <a:rPr lang="en-US" sz="1600" dirty="0"/>
              <a:t>.</a:t>
            </a:r>
            <a:r>
              <a:rPr lang="en-US" altLang="en-US" sz="1600" dirty="0" smtClean="0">
                <a:latin typeface="+mn-lt"/>
              </a:rPr>
              <a:t>:</a:t>
            </a:r>
            <a:endParaRPr lang="en-US" altLang="en-US" sz="1600" dirty="0">
              <a:latin typeface="+mn-lt"/>
            </a:endParaRPr>
          </a:p>
          <a:p>
            <a:pPr lvl="0"/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</a:t>
            </a:r>
            <a:r>
              <a:rPr lang="en-US" altLang="en-US" dirty="0" smtClean="0"/>
              <a:t>link 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en-US" altLang="en-US" dirty="0">
                <a:hlinkClick r:id="rId2"/>
              </a:rPr>
              <a:t>https://toddmotto.com/react-create-class-versus-component</a:t>
            </a:r>
            <a:r>
              <a:rPr lang="en-US" altLang="en-US" dirty="0" smtClean="0">
                <a:hlinkClick r:id="rId2"/>
              </a:rPr>
              <a:t>/</a:t>
            </a:r>
            <a:endParaRPr lang="en-US" altLang="en-US" dirty="0" smtClean="0"/>
          </a:p>
          <a:p>
            <a:pPr lvl="0"/>
            <a:r>
              <a:rPr lang="en-US" altLang="en-US" dirty="0">
                <a:hlinkClick r:id="rId3"/>
              </a:rPr>
              <a:t>https://</a:t>
            </a:r>
            <a:r>
              <a:rPr lang="en-US" altLang="en-US" dirty="0" smtClean="0">
                <a:hlinkClick r:id="rId3"/>
              </a:rPr>
              <a:t>reactjs.org/docs/react-without-es6.html</a:t>
            </a:r>
            <a:endParaRPr lang="en-US" altLang="en-US" dirty="0" smtClean="0"/>
          </a:p>
          <a:p>
            <a:pPr lvl="0"/>
            <a:r>
              <a:rPr lang="en-US" altLang="en-US" dirty="0">
                <a:hlinkClick r:id="rId4"/>
              </a:rPr>
              <a:t>https://</a:t>
            </a:r>
            <a:r>
              <a:rPr lang="en-US" altLang="en-US" dirty="0" smtClean="0">
                <a:hlinkClick r:id="rId4"/>
              </a:rPr>
              <a:t>codepen.io/danbuda/post/react-js-getdefaultprops-proptypes</a:t>
            </a:r>
            <a:endParaRPr lang="en-US" altLang="en-US" dirty="0" smtClean="0"/>
          </a:p>
          <a:p>
            <a:pPr lvl="0"/>
            <a:endParaRPr lang="en-US" altLang="en-US" dirty="0" smtClean="0"/>
          </a:p>
          <a:p>
            <a:pPr lvl="0"/>
            <a:r>
              <a:rPr lang="en-US" altLang="en-US" dirty="0" smtClean="0"/>
              <a:t>Component and class here is a peace virtual DOM that will become  the part of you page 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31273" y="5295331"/>
            <a:ext cx="10903527" cy="1309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Next slide you can see example of actual component that used in QBA Application.</a:t>
            </a:r>
          </a:p>
          <a:p>
            <a:pPr algn="ctr"/>
            <a:r>
              <a:rPr lang="en-US" dirty="0" smtClean="0"/>
              <a:t> You can refer my sample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First React Component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70037"/>
              </p:ext>
            </p:extLst>
          </p:nvPr>
        </p:nvGraphicFramePr>
        <p:xfrm>
          <a:off x="443552" y="1150740"/>
          <a:ext cx="10224448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447">
                  <a:extLst>
                    <a:ext uri="{9D8B030D-6E8A-4147-A177-3AD203B41FA5}">
                      <a16:colId xmlns:a16="http://schemas.microsoft.com/office/drawing/2014/main" val="76878962"/>
                    </a:ext>
                  </a:extLst>
                </a:gridCol>
                <a:gridCol w="5968001">
                  <a:extLst>
                    <a:ext uri="{9D8B030D-6E8A-4147-A177-3AD203B41FA5}">
                      <a16:colId xmlns:a16="http://schemas.microsoft.com/office/drawing/2014/main" val="28050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 File : basic-Component.js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&lt;html&gt;&lt;&lt;head&gt;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="Content/bootstrap.css"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="Content/Site.css"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="Scripts/bootstrap.js"&gt;&lt;/script&gt;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="Scripts/lib/React/react-with-addons-0.9.0.js"&gt;&lt;/script&gt;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="Scripts/example/basic-Component.js"&gt;&lt;/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class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="row"&gt;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id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="react-app"&gt;&lt;/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React.renderComponent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rootElement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(),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document.getElementById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</a:t>
                      </a:r>
                      <a:r>
                        <a:rPr lang="en-US" sz="900" dirty="0" smtClean="0">
                          <a:solidFill>
                            <a:srgbClr val="A31515"/>
                          </a:solidFill>
                          <a:latin typeface="+mj-lt"/>
                        </a:rPr>
                        <a:t>'react-app'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));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React.createClass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render: function ()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React.DOM.div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(null 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component (Class) have render function that return some html.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each component must have render method that will return some 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4656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34" y="3410953"/>
            <a:ext cx="369570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42177" y="4667583"/>
            <a:ext cx="3973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if html generated using </a:t>
            </a:r>
            <a:r>
              <a:rPr lang="en-US" dirty="0" err="1" smtClean="0">
                <a:solidFill>
                  <a:srgbClr val="C00000"/>
                </a:solidFill>
              </a:rPr>
              <a:t>ReactJS</a:t>
            </a:r>
            <a:r>
              <a:rPr lang="en-US" dirty="0" smtClean="0">
                <a:solidFill>
                  <a:srgbClr val="C00000"/>
                </a:solidFill>
              </a:rPr>
              <a:t> then one extra attribute/property will associate with tag  “data-</a:t>
            </a:r>
            <a:r>
              <a:rPr lang="en-US" dirty="0" err="1" smtClean="0">
                <a:solidFill>
                  <a:srgbClr val="C00000"/>
                </a:solidFill>
              </a:rPr>
              <a:t>reactid</a:t>
            </a:r>
            <a:r>
              <a:rPr lang="en-US" dirty="0" smtClean="0">
                <a:solidFill>
                  <a:srgbClr val="C00000"/>
                </a:solidFill>
              </a:rPr>
              <a:t>” and its value automatically mange by </a:t>
            </a:r>
            <a:r>
              <a:rPr lang="en-US" dirty="0" err="1" smtClean="0">
                <a:solidFill>
                  <a:srgbClr val="C00000"/>
                </a:solidFill>
              </a:rPr>
              <a:t>ReactJS</a:t>
            </a:r>
            <a:r>
              <a:rPr lang="en-US" dirty="0" smtClean="0">
                <a:solidFill>
                  <a:srgbClr val="C00000"/>
                </a:solidFill>
              </a:rPr>
              <a:t>. Please do not use that id to manipulate DOM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Bootstrap Button Component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8422"/>
              </p:ext>
            </p:extLst>
          </p:nvPr>
        </p:nvGraphicFramePr>
        <p:xfrm>
          <a:off x="443552" y="1150740"/>
          <a:ext cx="10224448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447">
                  <a:extLst>
                    <a:ext uri="{9D8B030D-6E8A-4147-A177-3AD203B41FA5}">
                      <a16:colId xmlns:a16="http://schemas.microsoft.com/office/drawing/2014/main" val="76878962"/>
                    </a:ext>
                  </a:extLst>
                </a:gridCol>
                <a:gridCol w="5968001">
                  <a:extLst>
                    <a:ext uri="{9D8B030D-6E8A-4147-A177-3AD203B41FA5}">
                      <a16:colId xmlns:a16="http://schemas.microsoft.com/office/drawing/2014/main" val="28050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 File : button.js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&lt;html&gt;&lt;&lt;head&gt;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="Content/bootstrap.css"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="Content/Site.css"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="Scripts/bootstrap.js"&gt;&lt;/script&gt;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="Scripts/lib/React/react-with-addons-0.9.0.js"&gt;&lt;/script&gt;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="Scripts/example/button.js"&gt;&lt;/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class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="row"&gt;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id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="react-app"&gt;&lt;/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React.renderComponent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rootElement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(),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document.getElementById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</a:t>
                      </a:r>
                      <a:r>
                        <a:rPr lang="en-US" sz="900" dirty="0" smtClean="0">
                          <a:solidFill>
                            <a:srgbClr val="A31515"/>
                          </a:solidFill>
                          <a:latin typeface="+mj-lt"/>
                        </a:rPr>
                        <a:t>'react-app'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));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React.createClass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render: function ()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React.DOM.div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 id: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dvmain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className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-primary"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‘Surendra'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component (Class) have render function that return some html.  In render function we try to create div with id=“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dvMain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and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-primary” and button test “Surendra”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each component must have render method that will return some 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465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2177" y="4667583"/>
            <a:ext cx="3973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Since we are using bootstrap </a:t>
            </a:r>
            <a:r>
              <a:rPr lang="en-US" dirty="0" err="1" smtClean="0">
                <a:solidFill>
                  <a:srgbClr val="C00000"/>
                </a:solidFill>
              </a:rPr>
              <a:t>css</a:t>
            </a:r>
            <a:r>
              <a:rPr lang="en-US" dirty="0" smtClean="0">
                <a:solidFill>
                  <a:srgbClr val="C00000"/>
                </a:solidFill>
              </a:rPr>
              <a:t> library and there is class “</a:t>
            </a:r>
            <a:r>
              <a:rPr lang="en-US" dirty="0" err="1" smtClean="0">
                <a:solidFill>
                  <a:srgbClr val="C00000"/>
                </a:solidFill>
              </a:rPr>
              <a:t>btn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btn</a:t>
            </a:r>
            <a:r>
              <a:rPr lang="en-US" dirty="0" smtClean="0">
                <a:solidFill>
                  <a:srgbClr val="C00000"/>
                </a:solidFill>
              </a:rPr>
              <a:t>-primary” to generate beautiful button. Here we are using that class in div.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188" y="3829050"/>
            <a:ext cx="5724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Sample Project folder structure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1" y="969818"/>
            <a:ext cx="6667500" cy="57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JSX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36" y="1094508"/>
            <a:ext cx="11665528" cy="16902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 smtClean="0"/>
              <a:t>You will be writing XML with your React code.</a:t>
            </a:r>
          </a:p>
          <a:p>
            <a:pPr algn="l"/>
            <a:r>
              <a:rPr lang="en-US" sz="1600" b="1" dirty="0" smtClean="0"/>
              <a:t>What </a:t>
            </a:r>
            <a:r>
              <a:rPr lang="en-US" sz="1600" b="1" dirty="0"/>
              <a:t>is </a:t>
            </a:r>
            <a:r>
              <a:rPr lang="en-US" sz="1600" b="1" dirty="0" smtClean="0"/>
              <a:t>JSX?</a:t>
            </a:r>
            <a:endParaRPr lang="en-US" sz="1600" b="1" dirty="0"/>
          </a:p>
          <a:p>
            <a:pPr algn="l" fontAlgn="base"/>
            <a:r>
              <a:rPr lang="en-US" sz="1600" dirty="0"/>
              <a:t>JSX is a preprocessor step that adds XML syntax to JavaScript. You can definitely use React without JSX but JSX makes React a lot more elegant. Just like XML, JSX tags have a tag name, attributes, and children. If an attribute value is enclosed in quotes, the value is a string. Otherwise, wrap the value in braces and the value is the enclosed JavaScript expression.</a:t>
            </a:r>
          </a:p>
          <a:p>
            <a:pPr algn="l"/>
            <a:r>
              <a:rPr lang="en-US" sz="1600" dirty="0" smtClean="0"/>
              <a:t>Lets take small example:    Visit: </a:t>
            </a:r>
            <a:r>
              <a:rPr lang="en-US" sz="1600" dirty="0">
                <a:hlinkClick r:id="rId2"/>
              </a:rPr>
              <a:t>https://es6console.com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algn="l"/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84383"/>
              </p:ext>
            </p:extLst>
          </p:nvPr>
        </p:nvGraphicFramePr>
        <p:xfrm>
          <a:off x="263236" y="2784762"/>
          <a:ext cx="1192876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529">
                  <a:extLst>
                    <a:ext uri="{9D8B030D-6E8A-4147-A177-3AD203B41FA5}">
                      <a16:colId xmlns:a16="http://schemas.microsoft.com/office/drawing/2014/main" val="1108588430"/>
                    </a:ext>
                  </a:extLst>
                </a:gridCol>
                <a:gridCol w="6052234">
                  <a:extLst>
                    <a:ext uri="{9D8B030D-6E8A-4147-A177-3AD203B41FA5}">
                      <a16:colId xmlns:a16="http://schemas.microsoft.com/office/drawing/2014/main" val="245801126"/>
                    </a:ext>
                  </a:extLst>
                </a:gridCol>
              </a:tblGrid>
              <a:tr h="861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JSX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left side code gets compiled to the following without JSX. I hope you will agree JSX syntax reads more naturally.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5582"/>
                  </a:ext>
                </a:extLst>
              </a:tr>
              <a:tr h="209155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div </a:t>
                      </a:r>
                      <a:r>
                        <a:rPr lang="en-US" sz="1600" dirty="0" err="1" smtClean="0">
                          <a:solidFill>
                            <a:srgbClr val="669900"/>
                          </a:solidFill>
                          <a:effectLst/>
                        </a:rPr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="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red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"&gt;</a:t>
                      </a:r>
                      <a:r>
                        <a:rPr lang="en-US" sz="1600" dirty="0" smtClean="0"/>
                        <a:t>Children Text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&lt;/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div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&gt;;</a:t>
                      </a:r>
                    </a:p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MyCounter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count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={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3 + 5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/&gt;;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708090"/>
                          </a:solidFill>
                          <a:effectLst/>
                        </a:rPr>
                        <a:t>// Here, we set the "scores" attribute below to a JavaScript object.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7AA"/>
                          </a:solidFill>
                          <a:effectLst/>
                        </a:rPr>
                        <a:t>var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gameScores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A67F59"/>
                          </a:solidFill>
                          <a:effectLst/>
                        </a:rPr>
                        <a:t>=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player1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player2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5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DashboardUnit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data-index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="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"&gt;</a:t>
                      </a:r>
                    </a:p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h1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</a:t>
                      </a:r>
                      <a:r>
                        <a:rPr lang="en-US" sz="1600" dirty="0" smtClean="0"/>
                        <a:t>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&lt;/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h1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Scoreboard </a:t>
                      </a:r>
                      <a:r>
                        <a:rPr lang="en-US" sz="1600" dirty="0" err="1" smtClean="0">
                          <a:solidFill>
                            <a:srgbClr val="669900"/>
                          </a:solidFill>
                          <a:effectLst/>
                        </a:rPr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="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results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={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gameScores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/&gt;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&lt;/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DashboardUnit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"div"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"red"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"Children Text"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);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err="1" smtClean="0"/>
                        <a:t>MyCounter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count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3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A67F59"/>
                          </a:solidFill>
                          <a:effectLst/>
                        </a:rPr>
                        <a:t>+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5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});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DashboardUnit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"data-index"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"2"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"h1"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null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"Scores"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),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/>
                        <a:t>Scoreboard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"results"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gameScores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})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25336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74073" y="5737550"/>
            <a:ext cx="11443854" cy="7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Why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className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You'll notice that React uses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instead of the traditional DOM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. From the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  <a:hlinkClick r:id="rId3"/>
              </a:rPr>
              <a:t>docs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, "Since JSX is JavaScript, identifiers such as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and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for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are discouraged as XML attribute names. Instead, React DOM components expect DOM property names like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and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htmlFor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, respectively."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BabelJS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16902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/>
              <a:t>What is Babel?</a:t>
            </a:r>
          </a:p>
          <a:p>
            <a:pPr algn="l" fontAlgn="base"/>
            <a:r>
              <a:rPr lang="en-US" sz="1600" b="1" dirty="0"/>
              <a:t>Babel is a JavaScript compiler</a:t>
            </a:r>
          </a:p>
          <a:p>
            <a:pPr algn="l" fontAlgn="base"/>
            <a:r>
              <a:rPr lang="en-US" sz="1600" dirty="0"/>
              <a:t>Babel is a toolchain that is mainly used to convert ECMAScript 2015+ code into a backwards compatible version of JavaScript in old browsers or environments.</a:t>
            </a:r>
          </a:p>
          <a:p>
            <a:pPr algn="l"/>
            <a:r>
              <a:rPr lang="en-US" sz="1600" dirty="0" smtClean="0"/>
              <a:t>Lets take small example:    Visit: </a:t>
            </a:r>
            <a:r>
              <a:rPr lang="en-US" sz="1600" dirty="0" smtClean="0">
                <a:hlinkClick r:id="rId2"/>
              </a:rPr>
              <a:t>http://babeljs.io/repl</a:t>
            </a:r>
            <a:endParaRPr lang="en-US" sz="1600" dirty="0" smtClean="0"/>
          </a:p>
          <a:p>
            <a:pPr algn="l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2660073"/>
            <a:ext cx="68103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2" y="6211669"/>
            <a:ext cx="940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for more compiler for </a:t>
            </a:r>
            <a:r>
              <a:rPr lang="en-US" b="1" dirty="0"/>
              <a:t>ECMAScript </a:t>
            </a:r>
            <a:r>
              <a:rPr lang="en-US" b="1" dirty="0" smtClean="0"/>
              <a:t>6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://ccoenraets.github.io/es6-tutorial-data/babel-webpack/</a:t>
            </a:r>
          </a:p>
        </p:txBody>
      </p:sp>
    </p:spTree>
    <p:extLst>
      <p:ext uri="{BB962C8B-B14F-4D97-AF65-F5344CB8AC3E}">
        <p14:creationId xmlns:p14="http://schemas.microsoft.com/office/powerpoint/2010/main" val="404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ReactJS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1703" y="977859"/>
            <a:ext cx="1127324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What Is React?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n-lt"/>
              </a:rPr>
              <a:t>React is a declarative, efficient, and flexible JavaScript library for building user interfaces. It lets you compose complex UIs from small and isolated pieces of code called “components”.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n-lt"/>
              </a:rPr>
              <a:t>React has a few different kinds of components, but we’ll start with </a:t>
            </a:r>
            <a:r>
              <a:rPr lang="en-US" altLang="en-US" sz="1600" dirty="0" err="1">
                <a:latin typeface="+mn-lt"/>
              </a:rPr>
              <a:t>React.Componentsubclasses</a:t>
            </a:r>
            <a:r>
              <a:rPr lang="en-US" altLang="en-US" sz="1600" dirty="0"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latin typeface="+mn-lt"/>
              </a:rPr>
              <a:t>Lets take small example:    Visit: </a:t>
            </a:r>
            <a:r>
              <a:rPr lang="en-US" sz="1600" dirty="0">
                <a:latin typeface="+mn-lt"/>
                <a:hlinkClick r:id="rId2"/>
              </a:rPr>
              <a:t>https://</a:t>
            </a:r>
            <a:r>
              <a:rPr lang="en-US" sz="1600" dirty="0" smtClean="0">
                <a:latin typeface="+mn-lt"/>
                <a:hlinkClick r:id="rId2"/>
              </a:rPr>
              <a:t>reactjs.org/docs/getting-started.html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92777" y="3039965"/>
            <a:ext cx="10567852" cy="30162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ShoppingList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            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shopping-list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Shopping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Liist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ul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Instagram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WhatsApp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Oculus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ul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               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// Example usage: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ShoppingList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 name="Mark" 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Virtual DOM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 vs React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327" y="1123706"/>
            <a:ext cx="112637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/>
              <a:t>What is the virtual Dom in react</a:t>
            </a:r>
            <a:r>
              <a:rPr lang="en-US" sz="1400" dirty="0" smtClean="0"/>
              <a:t>?</a:t>
            </a:r>
          </a:p>
          <a:p>
            <a:endParaRPr lang="en-US" sz="1400" dirty="0"/>
          </a:p>
          <a:p>
            <a:r>
              <a:rPr lang="en-US" sz="1400" dirty="0"/>
              <a:t>Like the actual </a:t>
            </a:r>
            <a:r>
              <a:rPr lang="en-US" sz="1400" b="1" dirty="0"/>
              <a:t>DOM</a:t>
            </a:r>
            <a:r>
              <a:rPr lang="en-US" sz="1400" dirty="0"/>
              <a:t>, the </a:t>
            </a:r>
            <a:r>
              <a:rPr lang="en-US" sz="1400" b="1" dirty="0"/>
              <a:t>Virtual DOM</a:t>
            </a:r>
            <a:r>
              <a:rPr lang="en-US" sz="1400" dirty="0"/>
              <a:t> is a node tree that lists elements and their attributes and content as objects and properties. </a:t>
            </a:r>
            <a:r>
              <a:rPr lang="en-US" sz="1400" b="1" dirty="0" err="1"/>
              <a:t>React's</a:t>
            </a:r>
            <a:r>
              <a:rPr lang="en-US" sz="1400" dirty="0"/>
              <a:t> render() method creates a node tree from </a:t>
            </a:r>
            <a:r>
              <a:rPr lang="en-US" sz="1400" b="1" dirty="0"/>
              <a:t>React</a:t>
            </a:r>
            <a:r>
              <a:rPr lang="en-US" sz="1400" dirty="0"/>
              <a:t> components and updates this tree in response to mutations in the data model, caused by </a:t>
            </a:r>
            <a:r>
              <a:rPr lang="en-US" sz="1400" dirty="0" smtClean="0"/>
              <a:t>actions</a:t>
            </a:r>
            <a:endParaRPr lang="en-US" alt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42067"/>
              </p:ext>
            </p:extLst>
          </p:nvPr>
        </p:nvGraphicFramePr>
        <p:xfrm>
          <a:off x="263236" y="2354813"/>
          <a:ext cx="11776363" cy="436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955">
                  <a:extLst>
                    <a:ext uri="{9D8B030D-6E8A-4147-A177-3AD203B41FA5}">
                      <a16:colId xmlns:a16="http://schemas.microsoft.com/office/drawing/2014/main" val="4014998671"/>
                    </a:ext>
                  </a:extLst>
                </a:gridCol>
                <a:gridCol w="6880408">
                  <a:extLst>
                    <a:ext uri="{9D8B030D-6E8A-4147-A177-3AD203B41FA5}">
                      <a16:colId xmlns:a16="http://schemas.microsoft.com/office/drawing/2014/main" val="2612573693"/>
                    </a:ext>
                  </a:extLst>
                </a:gridCol>
              </a:tblGrid>
              <a:tr h="8040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“Hello, world!” example that uses native JavaScript DOM manipulation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here’s how you would do the same thing in React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08080"/>
                  </a:ext>
                </a:extLst>
              </a:tr>
              <a:tr h="35606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 &lt;head&gt; </a:t>
                      </a:r>
                    </a:p>
                    <a:p>
                      <a:r>
                        <a:rPr lang="en-US" sz="1400" dirty="0" smtClean="0"/>
                        <a:t>&lt;meta charset="UTF-8" /&gt;</a:t>
                      </a:r>
                    </a:p>
                    <a:p>
                      <a:r>
                        <a:rPr lang="en-US" sz="1400" dirty="0" smtClean="0"/>
                        <a:t> &lt;title&gt;Hello JavaScript!&lt;/title&gt; </a:t>
                      </a:r>
                    </a:p>
                    <a:p>
                      <a:r>
                        <a:rPr lang="en-US" sz="1400" dirty="0" smtClean="0"/>
                        <a:t>&lt;/head&gt; </a:t>
                      </a:r>
                    </a:p>
                    <a:p>
                      <a:r>
                        <a:rPr lang="en-US" sz="1400" dirty="0" smtClean="0"/>
                        <a:t>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&lt;script&gt; </a:t>
                      </a:r>
                    </a:p>
                    <a:p>
                      <a:pPr lvl="1"/>
                      <a:r>
                        <a:rPr lang="en-US" sz="1400" dirty="0" err="1" smtClean="0"/>
                        <a:t>document.getElementById</a:t>
                      </a:r>
                      <a:r>
                        <a:rPr lang="en-US" sz="1400" dirty="0" smtClean="0"/>
                        <a:t>("example").</a:t>
                      </a:r>
                      <a:r>
                        <a:rPr lang="en-US" sz="1400" dirty="0" err="1" smtClean="0"/>
                        <a:t>innerHTML</a:t>
                      </a:r>
                      <a:r>
                        <a:rPr lang="en-US" sz="1400" dirty="0" smtClean="0"/>
                        <a:t> = "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&lt;h1&gt;Hello, world!&lt;/h1&gt;</a:t>
                      </a:r>
                      <a:r>
                        <a:rPr lang="en-US" sz="1400" dirty="0" smtClean="0"/>
                        <a:t>"; </a:t>
                      </a:r>
                    </a:p>
                    <a:p>
                      <a:r>
                        <a:rPr lang="en-US" sz="1400" dirty="0" smtClean="0"/>
                        <a:t>&lt;/script&gt;</a:t>
                      </a:r>
                    </a:p>
                    <a:p>
                      <a:r>
                        <a:rPr lang="en-US" sz="1400" dirty="0" smtClean="0"/>
                        <a:t> &lt;/body&gt; 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 &lt;head&gt; </a:t>
                      </a:r>
                    </a:p>
                    <a:p>
                      <a:r>
                        <a:rPr lang="en-US" sz="1400" dirty="0" smtClean="0"/>
                        <a:t>&lt;meta charset="UTF-8" /&gt; &lt;title&gt;Hello React!&lt;/title&gt;</a:t>
                      </a:r>
                    </a:p>
                    <a:p>
                      <a:r>
                        <a:rPr lang="en-US" sz="1400" dirty="0" smtClean="0"/>
                        <a:t>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="build/react-dom.js"&gt;&lt;/script&gt;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="https://cdnjs.cloudflare.com/ajax/libs/babel-core/5.8.23/browser.min.js"&gt;&lt;/script&gt; 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</a:p>
                    <a:p>
                      <a:r>
                        <a:rPr lang="en-US" sz="1400" dirty="0" smtClean="0"/>
                        <a:t> 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 type="text/babel"&gt;</a:t>
                      </a:r>
                    </a:p>
                    <a:p>
                      <a:pPr lvl="1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ReactDOM.render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&lt;h1&gt;Hello, world!&lt;/h1&gt;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document.getElementById</a:t>
                      </a:r>
                      <a:r>
                        <a:rPr lang="en-US" sz="1400" dirty="0" smtClean="0"/>
                        <a:t>('example') ); </a:t>
                      </a:r>
                    </a:p>
                    <a:p>
                      <a:r>
                        <a:rPr lang="en-US" sz="1400" dirty="0" smtClean="0"/>
                        <a:t>&lt;/script&gt; </a:t>
                      </a:r>
                    </a:p>
                    <a:p>
                      <a:r>
                        <a:rPr lang="en-US" sz="1400" dirty="0" smtClean="0"/>
                        <a:t>&lt;/body&gt; 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Virtual DOM JQuery </a:t>
            </a:r>
            <a:r>
              <a:rPr lang="en-US" sz="2400" b="1" dirty="0"/>
              <a:t>vs React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327" y="1123706"/>
            <a:ext cx="112637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/>
              <a:t>What is the virtual Dom in react</a:t>
            </a:r>
            <a:r>
              <a:rPr lang="en-US" sz="1400" dirty="0" smtClean="0"/>
              <a:t>?</a:t>
            </a:r>
          </a:p>
          <a:p>
            <a:endParaRPr lang="en-US" sz="1400" dirty="0"/>
          </a:p>
          <a:p>
            <a:r>
              <a:rPr lang="en-US" sz="1400" dirty="0"/>
              <a:t>Like the actual </a:t>
            </a:r>
            <a:r>
              <a:rPr lang="en-US" sz="1400" b="1" dirty="0"/>
              <a:t>DOM</a:t>
            </a:r>
            <a:r>
              <a:rPr lang="en-US" sz="1400" dirty="0"/>
              <a:t>, the </a:t>
            </a:r>
            <a:r>
              <a:rPr lang="en-US" sz="1400" b="1" dirty="0"/>
              <a:t>Virtual DOM</a:t>
            </a:r>
            <a:r>
              <a:rPr lang="en-US" sz="1400" dirty="0"/>
              <a:t> is a node tree that lists elements and their attributes and content as objects and properties. </a:t>
            </a:r>
            <a:r>
              <a:rPr lang="en-US" sz="1400" b="1" dirty="0" err="1"/>
              <a:t>React's</a:t>
            </a:r>
            <a:r>
              <a:rPr lang="en-US" sz="1400" dirty="0"/>
              <a:t> render() method creates a node tree from </a:t>
            </a:r>
            <a:r>
              <a:rPr lang="en-US" sz="1400" b="1" dirty="0"/>
              <a:t>React</a:t>
            </a:r>
            <a:r>
              <a:rPr lang="en-US" sz="1400" dirty="0"/>
              <a:t> components and updates this tree in response to mutations in the data model, caused by </a:t>
            </a:r>
            <a:r>
              <a:rPr lang="en-US" sz="1400" dirty="0" smtClean="0"/>
              <a:t>actions</a:t>
            </a:r>
            <a:endParaRPr lang="en-US" alt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60064"/>
              </p:ext>
            </p:extLst>
          </p:nvPr>
        </p:nvGraphicFramePr>
        <p:xfrm>
          <a:off x="96981" y="2354813"/>
          <a:ext cx="11914910" cy="436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55">
                  <a:extLst>
                    <a:ext uri="{9D8B030D-6E8A-4147-A177-3AD203B41FA5}">
                      <a16:colId xmlns:a16="http://schemas.microsoft.com/office/drawing/2014/main" val="4014998671"/>
                    </a:ext>
                  </a:extLst>
                </a:gridCol>
                <a:gridCol w="5957455">
                  <a:extLst>
                    <a:ext uri="{9D8B030D-6E8A-4147-A177-3AD203B41FA5}">
                      <a16:colId xmlns:a16="http://schemas.microsoft.com/office/drawing/2014/main" val="2612573693"/>
                    </a:ext>
                  </a:extLst>
                </a:gridCol>
              </a:tblGrid>
              <a:tr h="8040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“Hello, world!” example that uses </a:t>
                      </a:r>
                      <a:r>
                        <a:rPr lang="en-US" sz="1400" dirty="0" err="1" smtClean="0"/>
                        <a:t>Jquery</a:t>
                      </a:r>
                      <a:r>
                        <a:rPr lang="en-US" sz="1400" dirty="0" smtClean="0"/>
                        <a:t> DOM manipulation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here’s how you would do the same thing in React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08080"/>
                  </a:ext>
                </a:extLst>
              </a:tr>
              <a:tr h="35606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</a:t>
                      </a:r>
                    </a:p>
                    <a:p>
                      <a:r>
                        <a:rPr lang="en-US" sz="1400" dirty="0" smtClean="0"/>
                        <a:t> &lt;head&gt; </a:t>
                      </a:r>
                    </a:p>
                    <a:p>
                      <a:r>
                        <a:rPr lang="en-US" sz="1400" dirty="0" smtClean="0"/>
                        <a:t>&lt;meta charset="UTF-8" /&gt; </a:t>
                      </a:r>
                    </a:p>
                    <a:p>
                      <a:r>
                        <a:rPr lang="en-US" sz="1400" dirty="0" smtClean="0"/>
                        <a:t>&lt;title&gt;Hello jQuery!&lt;/title&gt;</a:t>
                      </a:r>
                    </a:p>
                    <a:p>
                      <a:r>
                        <a:rPr lang="en-US" sz="1400" dirty="0" smtClean="0"/>
                        <a:t> &lt;script type="text/</a:t>
                      </a:r>
                      <a:r>
                        <a:rPr lang="en-US" sz="1400" dirty="0" err="1" smtClean="0"/>
                        <a:t>javascript</a:t>
                      </a:r>
                      <a:r>
                        <a:rPr lang="en-US" sz="1400" dirty="0" smtClean="0"/>
                        <a:t>"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="scripts/vendor/jquery-1.12.3.min.js"&gt;&lt;/script&gt;</a:t>
                      </a:r>
                    </a:p>
                    <a:p>
                      <a:r>
                        <a:rPr lang="en-US" sz="1400" dirty="0" smtClean="0"/>
                        <a:t> &lt;/head&gt;</a:t>
                      </a:r>
                    </a:p>
                    <a:p>
                      <a:r>
                        <a:rPr lang="en-US" sz="1400" dirty="0" smtClean="0"/>
                        <a:t> 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&lt;script&gt;</a:t>
                      </a:r>
                    </a:p>
                    <a:p>
                      <a:pPr lvl="1"/>
                      <a:r>
                        <a:rPr lang="en-US" sz="1400" dirty="0" smtClean="0"/>
                        <a:t> $(document).ready(function(){ </a:t>
                      </a:r>
                    </a:p>
                    <a:p>
                      <a:pPr lvl="1"/>
                      <a:r>
                        <a:rPr lang="en-US" sz="1400" dirty="0" smtClean="0"/>
                        <a:t>            $("#example").html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&lt;h1&gt;Hello, world!&lt;/h1&gt;</a:t>
                      </a:r>
                      <a:r>
                        <a:rPr lang="en-US" sz="1400" dirty="0" smtClean="0"/>
                        <a:t>"); </a:t>
                      </a:r>
                    </a:p>
                    <a:p>
                      <a:pPr lvl="1"/>
                      <a:r>
                        <a:rPr lang="en-US" sz="1400" dirty="0" smtClean="0"/>
                        <a:t>}); </a:t>
                      </a:r>
                    </a:p>
                    <a:p>
                      <a:r>
                        <a:rPr lang="en-US" sz="1400" dirty="0" smtClean="0"/>
                        <a:t>&lt;/script&gt;</a:t>
                      </a:r>
                    </a:p>
                    <a:p>
                      <a:r>
                        <a:rPr lang="en-US" sz="1400" dirty="0" smtClean="0"/>
                        <a:t> &lt;/body&gt; 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 &lt;head&gt; </a:t>
                      </a:r>
                    </a:p>
                    <a:p>
                      <a:r>
                        <a:rPr lang="en-US" sz="1400" dirty="0" smtClean="0"/>
                        <a:t>&lt;meta charset="UTF-8" /&gt; &lt;title&gt;Hello React!&lt;/title&gt;</a:t>
                      </a:r>
                    </a:p>
                    <a:p>
                      <a:r>
                        <a:rPr lang="en-US" sz="1400" dirty="0" smtClean="0"/>
                        <a:t>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="build/react-dom.js"&gt;&lt;/script&gt;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="https://cdnjs.cloudflare.com/ajax/libs/babel-core/5.8.23/browser.min.js"&gt;&lt;/script&gt; 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</a:p>
                    <a:p>
                      <a:r>
                        <a:rPr lang="en-US" sz="1400" dirty="0" smtClean="0"/>
                        <a:t> 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 type="text/babel"&gt;</a:t>
                      </a:r>
                    </a:p>
                    <a:p>
                      <a:pPr lvl="1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ReactDOM.render</a:t>
                      </a:r>
                      <a:r>
                        <a:rPr lang="en-US" sz="1400" b="1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&lt;h1&gt;Hello, world!&lt;/h1&gt;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document.getElementById</a:t>
                      </a:r>
                      <a:r>
                        <a:rPr lang="en-US" sz="1400" dirty="0" smtClean="0"/>
                        <a:t>('example') ); </a:t>
                      </a:r>
                    </a:p>
                    <a:p>
                      <a:r>
                        <a:rPr lang="en-US" sz="1400" dirty="0" smtClean="0"/>
                        <a:t>&lt;/script&gt; </a:t>
                      </a:r>
                    </a:p>
                    <a:p>
                      <a:r>
                        <a:rPr lang="en-US" sz="1400" dirty="0" smtClean="0"/>
                        <a:t>&lt;/body&gt; &lt;/html&gt;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React Library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6206" y="1108317"/>
            <a:ext cx="972312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 dirty="0" smtClean="0"/>
              <a:t> </a:t>
            </a:r>
            <a:r>
              <a:rPr lang="en-US" sz="1600" dirty="0" err="1" smtClean="0"/>
              <a:t>ReactJS</a:t>
            </a:r>
            <a:r>
              <a:rPr lang="en-US" sz="1600" dirty="0" smtClean="0"/>
              <a:t> have multiple version ( current version 16.0), here I am giving brief about version that QBA application using. </a:t>
            </a:r>
          </a:p>
          <a:p>
            <a:pPr lvl="0"/>
            <a:endParaRPr lang="en-US" altLang="en-US" dirty="0" smtClean="0"/>
          </a:p>
          <a:p>
            <a:r>
              <a:rPr lang="en-US" sz="1600" dirty="0"/>
              <a:t>The release candidate is available for download from the CDN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r>
              <a:rPr lang="en-US" sz="1600" b="1" dirty="0" smtClean="0"/>
              <a:t>React</a:t>
            </a:r>
          </a:p>
          <a:p>
            <a:r>
              <a:rPr lang="en-US" sz="1600" dirty="0" smtClean="0"/>
              <a:t>Dev </a:t>
            </a:r>
            <a:r>
              <a:rPr lang="en-US" sz="1600" dirty="0"/>
              <a:t>build with warnings: </a:t>
            </a:r>
            <a:r>
              <a:rPr lang="en-US" sz="1600" dirty="0">
                <a:hlinkClick r:id="rId2"/>
              </a:rPr>
              <a:t>https://fb.me/react-0.9.0-rc1.js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Minified build for production: </a:t>
            </a:r>
            <a:r>
              <a:rPr lang="en-US" sz="1600" dirty="0">
                <a:hlinkClick r:id="rId3"/>
              </a:rPr>
              <a:t>https://fb.me/react-0.9.0-rc1.min.js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React </a:t>
            </a:r>
            <a:r>
              <a:rPr lang="en-US" sz="1600" b="1" dirty="0"/>
              <a:t>with Add-Ons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Dev build with warnings: </a:t>
            </a:r>
            <a:r>
              <a:rPr lang="en-US" sz="1600" dirty="0">
                <a:hlinkClick r:id="rId4"/>
              </a:rPr>
              <a:t>https://fb.me/react-with-addons-0.9.0-rc1.js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Minified build for production: </a:t>
            </a:r>
            <a:r>
              <a:rPr lang="en-US" sz="1600" dirty="0">
                <a:hlinkClick r:id="rId5"/>
              </a:rPr>
              <a:t>https://fb.me/react-with-addons-0.9.0-rc1.min.js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In-Browser </a:t>
            </a:r>
            <a:r>
              <a:rPr lang="en-US" sz="1600" b="1" dirty="0"/>
              <a:t>JSX transformer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https://fb.me/JSXTransformer-0.9.0-rc1.js</a:t>
            </a:r>
            <a:endParaRPr lang="en-US" sz="1600" dirty="0"/>
          </a:p>
          <a:p>
            <a:pPr lvl="0"/>
            <a:endParaRPr lang="en-US" altLang="en-US" dirty="0" smtClean="0"/>
          </a:p>
          <a:p>
            <a:pPr lvl="0"/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9809" y="5773003"/>
            <a:ext cx="646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 : For sample application and QBA application we are using </a:t>
            </a:r>
            <a:r>
              <a:rPr lang="en-US" b="1" dirty="0" smtClean="0">
                <a:solidFill>
                  <a:srgbClr val="C00000"/>
                </a:solidFill>
              </a:rPr>
              <a:t>React With Add-Ons.</a:t>
            </a:r>
          </a:p>
          <a:p>
            <a:r>
              <a:rPr lang="en-US" dirty="0" smtClean="0"/>
              <a:t>You can either use developer version or minified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/>
              <a:t>Upgrade Notes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2332" y="1065700"/>
            <a:ext cx="97231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 dirty="0" smtClean="0"/>
              <a:t> </a:t>
            </a:r>
            <a:r>
              <a:rPr lang="en-US" dirty="0">
                <a:latin typeface="+mj-lt"/>
              </a:rPr>
              <a:t>In addition to the changes to React core listed below, </a:t>
            </a:r>
            <a:r>
              <a:rPr lang="en-US" dirty="0" smtClean="0">
                <a:latin typeface="+mj-lt"/>
              </a:rPr>
              <a:t>they have </a:t>
            </a:r>
            <a:r>
              <a:rPr lang="en-US" dirty="0">
                <a:latin typeface="+mj-lt"/>
              </a:rPr>
              <a:t>made a small change to the way JSX interprets whitespace to make things more consistent. With this release, space between two components on the same line will be preserved, while a newline separating a text node from a tag will be eliminated in the output. Consider the code:</a:t>
            </a:r>
            <a:endParaRPr lang="en-US" altLang="en-US" dirty="0" smtClean="0">
              <a:latin typeface="+mj-lt"/>
            </a:endParaRPr>
          </a:p>
          <a:p>
            <a:pPr lvl="0"/>
            <a:endParaRPr lang="en-US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77267"/>
              </p:ext>
            </p:extLst>
          </p:nvPr>
        </p:nvGraphicFramePr>
        <p:xfrm>
          <a:off x="496389" y="2809723"/>
          <a:ext cx="11364685" cy="208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805">
                  <a:extLst>
                    <a:ext uri="{9D8B030D-6E8A-4147-A177-3AD203B41FA5}">
                      <a16:colId xmlns:a16="http://schemas.microsoft.com/office/drawing/2014/main" val="336949237"/>
                    </a:ext>
                  </a:extLst>
                </a:gridCol>
                <a:gridCol w="3527940">
                  <a:extLst>
                    <a:ext uri="{9D8B030D-6E8A-4147-A177-3AD203B41FA5}">
                      <a16:colId xmlns:a16="http://schemas.microsoft.com/office/drawing/2014/main" val="2248038048"/>
                    </a:ext>
                  </a:extLst>
                </a:gridCol>
                <a:gridCol w="3527940">
                  <a:extLst>
                    <a:ext uri="{9D8B030D-6E8A-4147-A177-3AD203B41FA5}">
                      <a16:colId xmlns:a16="http://schemas.microsoft.com/office/drawing/2014/main" val="890414427"/>
                    </a:ext>
                  </a:extLst>
                </a:gridCol>
              </a:tblGrid>
              <a:tr h="860114">
                <a:tc>
                  <a:txBody>
                    <a:bodyPr/>
                    <a:lstStyle/>
                    <a:p>
                      <a:r>
                        <a:rPr lang="en-US" dirty="0" smtClean="0"/>
                        <a:t>JSX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v0.8 and below, it was transformed to the following: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v0.9, it will be transformed to this JS instead: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66949"/>
                  </a:ext>
                </a:extLst>
              </a:tr>
              <a:tr h="122873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en-US" dirty="0" smtClean="0"/>
                        <a:t> Monkeys: {</a:t>
                      </a:r>
                      <a:r>
                        <a:rPr lang="en-US" dirty="0" err="1" smtClean="0"/>
                        <a:t>listOfMonkeys</a:t>
                      </a:r>
                      <a:r>
                        <a:rPr lang="en-US" dirty="0" smtClean="0"/>
                        <a:t>} {</a:t>
                      </a:r>
                      <a:r>
                        <a:rPr lang="en-US" dirty="0" err="1" smtClean="0"/>
                        <a:t>submitButton</a:t>
                      </a:r>
                      <a:r>
                        <a:rPr lang="en-US" dirty="0" smtClean="0"/>
                        <a:t>}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.DOM.div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Monkeys: ",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 smtClean="0"/>
                        <a:t>listOfMonkeys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submitButton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.DOM.div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"Monkeys:",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listOfMonkeys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submitButton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7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How we can generate html tag  using react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80494"/>
              </p:ext>
            </p:extLst>
          </p:nvPr>
        </p:nvGraphicFramePr>
        <p:xfrm>
          <a:off x="272716" y="1364776"/>
          <a:ext cx="11646567" cy="535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042">
                  <a:extLst>
                    <a:ext uri="{9D8B030D-6E8A-4147-A177-3AD203B41FA5}">
                      <a16:colId xmlns:a16="http://schemas.microsoft.com/office/drawing/2014/main" val="336949237"/>
                    </a:ext>
                  </a:extLst>
                </a:gridCol>
                <a:gridCol w="5534525">
                  <a:extLst>
                    <a:ext uri="{9D8B030D-6E8A-4147-A177-3AD203B41FA5}">
                      <a16:colId xmlns:a16="http://schemas.microsoft.com/office/drawing/2014/main" val="2248038048"/>
                    </a:ext>
                  </a:extLst>
                </a:gridCol>
              </a:tblGrid>
              <a:tr h="600636">
                <a:tc>
                  <a:txBody>
                    <a:bodyPr/>
                    <a:lstStyle/>
                    <a:p>
                      <a:r>
                        <a:rPr lang="en-US" dirty="0" smtClean="0"/>
                        <a:t>HTML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66949"/>
                  </a:ext>
                </a:extLst>
              </a:tr>
              <a:tr h="462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 smtClean="0"/>
                        <a:t>&lt;!DOCTYPE html&gt; &lt;html&gt; &lt;head&gt;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="Scripts/lib/React/react-with-addons-0.9.0.js"&gt;&lt;/script&gt;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&lt;div class="row"&gt;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&lt;div id="react-app"&gt;&lt;/div&gt;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React.DOM.label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 id: 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pPr lvl="3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 : {  width:  300 ,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color:'blue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 }  },</a:t>
                      </a:r>
                    </a:p>
                    <a:p>
                      <a:pPr lvl="3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"inner text here");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React.renderComponent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('react-app'));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&lt;/script&gt;&lt;/body&gt;</a:t>
                      </a:r>
                      <a:r>
                        <a:rPr lang="en-US" sz="1800" dirty="0" smtClean="0"/>
                        <a:t>&lt;/html&gt;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React.DOM.label</a:t>
                      </a:r>
                      <a:r>
                        <a:rPr lang="en-US" baseline="0" dirty="0" smtClean="0"/>
                        <a:t>  method will create label tag</a:t>
                      </a:r>
                    </a:p>
                    <a:p>
                      <a:r>
                        <a:rPr lang="en-US" baseline="0" dirty="0" err="1" smtClean="0"/>
                        <a:t>React.renderComponet</a:t>
                      </a:r>
                      <a:r>
                        <a:rPr lang="en-US" baseline="0" dirty="0" smtClean="0"/>
                        <a:t> method will take two argument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that you want to render  e.g.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inside that you wan to generate tag (div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have “react-app” id.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7032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940690"/>
            <a:ext cx="7181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1653</TotalTime>
  <Words>1851</Words>
  <Application>Microsoft Office PowerPoint</Application>
  <PresentationFormat>Widescreen</PresentationFormat>
  <Paragraphs>249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acumin-pro</vt:lpstr>
      <vt:lpstr>-apple-system</vt:lpstr>
      <vt:lpstr>Arial</vt:lpstr>
      <vt:lpstr>Consolas</vt:lpstr>
      <vt:lpstr>courier-prime</vt:lpstr>
      <vt:lpstr>source-code-pro</vt:lpstr>
      <vt:lpstr>Trebuchet MS</vt:lpstr>
      <vt:lpstr>Wingdings 3</vt:lpstr>
      <vt:lpstr>Facet</vt:lpstr>
      <vt:lpstr>Index</vt:lpstr>
      <vt:lpstr>JSX</vt:lpstr>
      <vt:lpstr>BabelJS</vt:lpstr>
      <vt:lpstr>ReactJS</vt:lpstr>
      <vt:lpstr>Virtual DOM javascript vs React</vt:lpstr>
      <vt:lpstr>Virtual DOM JQuery vs React</vt:lpstr>
      <vt:lpstr>React Library</vt:lpstr>
      <vt:lpstr>Upgrade Notes</vt:lpstr>
      <vt:lpstr>How we can generate html tag  using react</vt:lpstr>
      <vt:lpstr>React Class Vs Component</vt:lpstr>
      <vt:lpstr>First React Component</vt:lpstr>
      <vt:lpstr>Bootstrap Button Component</vt:lpstr>
      <vt:lpstr>Sample Project folder structure</vt:lpstr>
    </vt:vector>
  </TitlesOfParts>
  <Company>Tech Mahindra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BabelJS</dc:title>
  <dc:creator>Surendra Singh Kushwaha</dc:creator>
  <cp:lastModifiedBy>Surendra Singh Kushwaha</cp:lastModifiedBy>
  <cp:revision>47</cp:revision>
  <dcterms:created xsi:type="dcterms:W3CDTF">2018-07-27T05:28:18Z</dcterms:created>
  <dcterms:modified xsi:type="dcterms:W3CDTF">2018-09-25T07:20:32Z</dcterms:modified>
</cp:coreProperties>
</file>