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7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11B7D2-25FD-41F0-992E-F1CB56BC4956}" type="datetimeFigureOut">
              <a:rPr lang="en-US" smtClean="0"/>
              <a:t>25-Mar-23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657312-1037-4A39-91F8-6D0D7A75108C}" type="slidenum">
              <a:rPr lang="en-US" smtClean="0"/>
              <a:t>‹#›</a:t>
            </a:fld>
            <a:endParaRPr lang="en-US"/>
          </a:p>
        </p:txBody>
      </p:sp>
    </p:spTree>
    <p:extLst>
      <p:ext uri="{BB962C8B-B14F-4D97-AF65-F5344CB8AC3E}">
        <p14:creationId xmlns:p14="http://schemas.microsoft.com/office/powerpoint/2010/main" val="3567714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657312-1037-4A39-91F8-6D0D7A75108C}" type="slidenum">
              <a:rPr lang="en-US" smtClean="0"/>
              <a:t>6</a:t>
            </a:fld>
            <a:endParaRPr lang="en-US"/>
          </a:p>
        </p:txBody>
      </p:sp>
    </p:spTree>
    <p:extLst>
      <p:ext uri="{BB962C8B-B14F-4D97-AF65-F5344CB8AC3E}">
        <p14:creationId xmlns:p14="http://schemas.microsoft.com/office/powerpoint/2010/main" val="1578069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C62DF8-42FE-458E-A8B8-A016749EA220}" type="datetimeFigureOut">
              <a:rPr lang="en-US" smtClean="0"/>
              <a:pPr/>
              <a:t>25-Mar-23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9C0DAC5-9CEB-484A-B121-F1E47300F9E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62DF8-42FE-458E-A8B8-A016749EA220}" type="datetimeFigureOut">
              <a:rPr lang="en-US" smtClean="0"/>
              <a:pPr/>
              <a:t>25-Mar-23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0DAC5-9CEB-484A-B121-F1E47300F9E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62DF8-42FE-458E-A8B8-A016749EA220}" type="datetimeFigureOut">
              <a:rPr lang="en-US" smtClean="0"/>
              <a:pPr/>
              <a:t>25-Mar-23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0DAC5-9CEB-484A-B121-F1E47300F9E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62DF8-42FE-458E-A8B8-A016749EA220}" type="datetimeFigureOut">
              <a:rPr lang="en-US" smtClean="0"/>
              <a:pPr/>
              <a:t>25-Mar-23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0DAC5-9CEB-484A-B121-F1E47300F9E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C62DF8-42FE-458E-A8B8-A016749EA220}" type="datetimeFigureOut">
              <a:rPr lang="en-US" smtClean="0"/>
              <a:pPr/>
              <a:t>25-Mar-23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0DAC5-9CEB-484A-B121-F1E47300F9E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62DF8-42FE-458E-A8B8-A016749EA220}" type="datetimeFigureOut">
              <a:rPr lang="en-US" smtClean="0"/>
              <a:pPr/>
              <a:t>25-Mar-23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C0DAC5-9CEB-484A-B121-F1E47300F9E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C62DF8-42FE-458E-A8B8-A016749EA220}" type="datetimeFigureOut">
              <a:rPr lang="en-US" smtClean="0"/>
              <a:pPr/>
              <a:t>25-Mar-23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C0DAC5-9CEB-484A-B121-F1E47300F9E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C62DF8-42FE-458E-A8B8-A016749EA220}" type="datetimeFigureOut">
              <a:rPr lang="en-US" smtClean="0"/>
              <a:pPr/>
              <a:t>25-Mar-23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C0DAC5-9CEB-484A-B121-F1E47300F9E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62DF8-42FE-458E-A8B8-A016749EA220}" type="datetimeFigureOut">
              <a:rPr lang="en-US" smtClean="0"/>
              <a:pPr/>
              <a:t>25-Mar-23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C0DAC5-9CEB-484A-B121-F1E47300F9E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62DF8-42FE-458E-A8B8-A016749EA220}" type="datetimeFigureOut">
              <a:rPr lang="en-US" smtClean="0"/>
              <a:pPr/>
              <a:t>25-Mar-23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C0DAC5-9CEB-484A-B121-F1E47300F9E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C62DF8-42FE-458E-A8B8-A016749EA220}" type="datetimeFigureOut">
              <a:rPr lang="en-US" smtClean="0"/>
              <a:pPr/>
              <a:t>25-Mar-23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9C0DAC5-9CEB-484A-B121-F1E47300F9EB}"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C62DF8-42FE-458E-A8B8-A016749EA220}" type="datetimeFigureOut">
              <a:rPr lang="en-US" smtClean="0"/>
              <a:pPr/>
              <a:t>25-Mar-23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9C0DAC5-9CEB-484A-B121-F1E47300F9EB}"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00034" y="1357298"/>
            <a:ext cx="678661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MODULE: 1 ASSIGMENT: 1</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 what is software? what is software engineering?</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Software is a collection of computer programs and related data that provide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instructions for telling a computer what to do and how to do it.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software engineering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engineering</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-style system of software development.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software engineer is a person who applies the principles of software engineering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design, develop, maintain, test, and evaluate computer software.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p:cNvSpPr/>
          <p:nvPr/>
        </p:nvSpPr>
        <p:spPr>
          <a:xfrm>
            <a:off x="714348" y="500042"/>
            <a:ext cx="1285884"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register</a:t>
            </a:r>
            <a:endParaRPr lang="en-IN" sz="1600" dirty="0"/>
          </a:p>
        </p:txBody>
      </p:sp>
      <p:sp>
        <p:nvSpPr>
          <p:cNvPr id="3" name="Oval 2"/>
          <p:cNvSpPr/>
          <p:nvPr/>
        </p:nvSpPr>
        <p:spPr>
          <a:xfrm>
            <a:off x="7786678" y="3786190"/>
            <a:ext cx="1357322"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Send transaction report</a:t>
            </a:r>
            <a:endParaRPr lang="en-IN" sz="1200" dirty="0"/>
          </a:p>
        </p:txBody>
      </p:sp>
      <p:sp>
        <p:nvSpPr>
          <p:cNvPr id="4" name="Oval 3"/>
          <p:cNvSpPr/>
          <p:nvPr/>
        </p:nvSpPr>
        <p:spPr>
          <a:xfrm>
            <a:off x="2071670" y="2500306"/>
            <a:ext cx="1214446"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IN" dirty="0"/>
          </a:p>
        </p:txBody>
      </p:sp>
      <p:sp>
        <p:nvSpPr>
          <p:cNvPr id="5" name="Oval 4"/>
          <p:cNvSpPr/>
          <p:nvPr/>
        </p:nvSpPr>
        <p:spPr>
          <a:xfrm>
            <a:off x="4786314" y="1500174"/>
            <a:ext cx="1214446"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recharge</a:t>
            </a:r>
            <a:endParaRPr lang="en-IN" sz="1200" dirty="0"/>
          </a:p>
        </p:txBody>
      </p:sp>
      <p:sp>
        <p:nvSpPr>
          <p:cNvPr id="6" name="Oval 5"/>
          <p:cNvSpPr/>
          <p:nvPr/>
        </p:nvSpPr>
        <p:spPr>
          <a:xfrm>
            <a:off x="3000364" y="4143380"/>
            <a:ext cx="1071570"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IN" dirty="0"/>
          </a:p>
        </p:txBody>
      </p:sp>
      <p:sp>
        <p:nvSpPr>
          <p:cNvPr id="7" name="Oval 6"/>
          <p:cNvSpPr/>
          <p:nvPr/>
        </p:nvSpPr>
        <p:spPr>
          <a:xfrm>
            <a:off x="4500562" y="2214554"/>
            <a:ext cx="1000132"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Transaction gateway</a:t>
            </a:r>
            <a:endParaRPr lang="en-IN" sz="900" dirty="0"/>
          </a:p>
        </p:txBody>
      </p:sp>
      <p:sp>
        <p:nvSpPr>
          <p:cNvPr id="8" name="Oval 7"/>
          <p:cNvSpPr/>
          <p:nvPr/>
        </p:nvSpPr>
        <p:spPr>
          <a:xfrm>
            <a:off x="2571736" y="3286124"/>
            <a:ext cx="1143008"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Make payment</a:t>
            </a:r>
            <a:endParaRPr lang="en-IN" dirty="0"/>
          </a:p>
        </p:txBody>
      </p:sp>
      <p:sp>
        <p:nvSpPr>
          <p:cNvPr id="9" name="Oval 8"/>
          <p:cNvSpPr/>
          <p:nvPr/>
        </p:nvSpPr>
        <p:spPr>
          <a:xfrm>
            <a:off x="4929190" y="2857496"/>
            <a:ext cx="1214446"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Track complain</a:t>
            </a:r>
            <a:endParaRPr lang="en-IN" sz="1400" dirty="0"/>
          </a:p>
        </p:txBody>
      </p:sp>
      <p:sp>
        <p:nvSpPr>
          <p:cNvPr id="10" name="Smiley Face 9"/>
          <p:cNvSpPr/>
          <p:nvPr/>
        </p:nvSpPr>
        <p:spPr>
          <a:xfrm>
            <a:off x="428596" y="1643050"/>
            <a:ext cx="500066" cy="50006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miley Face 10"/>
          <p:cNvSpPr/>
          <p:nvPr/>
        </p:nvSpPr>
        <p:spPr>
          <a:xfrm>
            <a:off x="2643174" y="1571612"/>
            <a:ext cx="500066" cy="50006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miley Face 11"/>
          <p:cNvSpPr/>
          <p:nvPr/>
        </p:nvSpPr>
        <p:spPr>
          <a:xfrm>
            <a:off x="4572000" y="214290"/>
            <a:ext cx="500066" cy="50006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miley Face 12"/>
          <p:cNvSpPr/>
          <p:nvPr/>
        </p:nvSpPr>
        <p:spPr>
          <a:xfrm>
            <a:off x="7715272" y="2357430"/>
            <a:ext cx="500066" cy="50006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miley Face 13"/>
          <p:cNvSpPr/>
          <p:nvPr/>
        </p:nvSpPr>
        <p:spPr>
          <a:xfrm>
            <a:off x="1500166" y="4929198"/>
            <a:ext cx="500066" cy="50006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miley Face 15"/>
          <p:cNvSpPr/>
          <p:nvPr/>
        </p:nvSpPr>
        <p:spPr>
          <a:xfrm>
            <a:off x="5357818" y="4786322"/>
            <a:ext cx="500066" cy="50006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p:cNvCxnSpPr>
            <a:endCxn id="10" idx="7"/>
          </p:cNvCxnSpPr>
          <p:nvPr/>
        </p:nvCxnSpPr>
        <p:spPr>
          <a:xfrm rot="5400000">
            <a:off x="783992" y="1428736"/>
            <a:ext cx="358985" cy="216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6"/>
            <a:endCxn id="11" idx="2"/>
          </p:cNvCxnSpPr>
          <p:nvPr/>
        </p:nvCxnSpPr>
        <p:spPr>
          <a:xfrm flipV="1">
            <a:off x="928662" y="1821645"/>
            <a:ext cx="171451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6" idx="2"/>
          </p:cNvCxnSpPr>
          <p:nvPr/>
        </p:nvCxnSpPr>
        <p:spPr>
          <a:xfrm rot="16200000" flipH="1">
            <a:off x="1660902" y="1339438"/>
            <a:ext cx="3964809" cy="3429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3"/>
            <a:endCxn id="11" idx="7"/>
          </p:cNvCxnSpPr>
          <p:nvPr/>
        </p:nvCxnSpPr>
        <p:spPr>
          <a:xfrm rot="5400000">
            <a:off x="3355759" y="355371"/>
            <a:ext cx="1003722" cy="15752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5"/>
          </p:cNvCxnSpPr>
          <p:nvPr/>
        </p:nvCxnSpPr>
        <p:spPr>
          <a:xfrm rot="16200000" flipH="1">
            <a:off x="5463180" y="176775"/>
            <a:ext cx="1930621" cy="2859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4"/>
          </p:cNvCxnSpPr>
          <p:nvPr/>
        </p:nvCxnSpPr>
        <p:spPr>
          <a:xfrm rot="16200000" flipH="1">
            <a:off x="7661693" y="3161107"/>
            <a:ext cx="928694" cy="321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6" idx="7"/>
          </p:cNvCxnSpPr>
          <p:nvPr/>
        </p:nvCxnSpPr>
        <p:spPr>
          <a:xfrm rot="5400000" flipH="1" flipV="1">
            <a:off x="6534750" y="3607596"/>
            <a:ext cx="501861" cy="2002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 idx="6"/>
            <a:endCxn id="13" idx="2"/>
          </p:cNvCxnSpPr>
          <p:nvPr/>
        </p:nvCxnSpPr>
        <p:spPr>
          <a:xfrm>
            <a:off x="6000760" y="1964521"/>
            <a:ext cx="1714512" cy="642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6"/>
            <a:endCxn id="13" idx="2"/>
          </p:cNvCxnSpPr>
          <p:nvPr/>
        </p:nvCxnSpPr>
        <p:spPr>
          <a:xfrm flipV="1">
            <a:off x="5500694" y="2607463"/>
            <a:ext cx="221457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13" idx="2"/>
          </p:cNvCxnSpPr>
          <p:nvPr/>
        </p:nvCxnSpPr>
        <p:spPr>
          <a:xfrm flipV="1">
            <a:off x="6072198" y="2607463"/>
            <a:ext cx="1643074" cy="535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4" idx="7"/>
          </p:cNvCxnSpPr>
          <p:nvPr/>
        </p:nvCxnSpPr>
        <p:spPr>
          <a:xfrm rot="5400000" flipH="1" flipV="1">
            <a:off x="1284057" y="3857629"/>
            <a:ext cx="1787745" cy="501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4" idx="6"/>
            <a:endCxn id="8" idx="3"/>
          </p:cNvCxnSpPr>
          <p:nvPr/>
        </p:nvCxnSpPr>
        <p:spPr>
          <a:xfrm flipV="1">
            <a:off x="2000232" y="4078814"/>
            <a:ext cx="738894" cy="1100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4" idx="6"/>
          </p:cNvCxnSpPr>
          <p:nvPr/>
        </p:nvCxnSpPr>
        <p:spPr>
          <a:xfrm flipV="1">
            <a:off x="2000232" y="4786322"/>
            <a:ext cx="1071570" cy="392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0" idx="4"/>
            <a:endCxn id="14" idx="1"/>
          </p:cNvCxnSpPr>
          <p:nvPr/>
        </p:nvCxnSpPr>
        <p:spPr>
          <a:xfrm rot="16200000" flipH="1">
            <a:off x="-303643" y="3125388"/>
            <a:ext cx="2859315" cy="894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2" idx="3"/>
          </p:cNvCxnSpPr>
          <p:nvPr/>
        </p:nvCxnSpPr>
        <p:spPr>
          <a:xfrm rot="5400000">
            <a:off x="2857489" y="926875"/>
            <a:ext cx="2073497" cy="1501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2" idx="4"/>
          </p:cNvCxnSpPr>
          <p:nvPr/>
        </p:nvCxnSpPr>
        <p:spPr>
          <a:xfrm rot="5400000">
            <a:off x="2661034" y="1482315"/>
            <a:ext cx="2928958" cy="1393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2" idx="5"/>
            <a:endCxn id="6" idx="7"/>
          </p:cNvCxnSpPr>
          <p:nvPr/>
        </p:nvCxnSpPr>
        <p:spPr>
          <a:xfrm rot="5400000">
            <a:off x="2637790" y="1918340"/>
            <a:ext cx="3638261" cy="1083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1" idx="6"/>
            <a:endCxn id="5" idx="2"/>
          </p:cNvCxnSpPr>
          <p:nvPr/>
        </p:nvCxnSpPr>
        <p:spPr>
          <a:xfrm>
            <a:off x="3143240" y="1821645"/>
            <a:ext cx="164307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6" idx="0"/>
            <a:endCxn id="9" idx="4"/>
          </p:cNvCxnSpPr>
          <p:nvPr/>
        </p:nvCxnSpPr>
        <p:spPr>
          <a:xfrm rot="16200000" flipV="1">
            <a:off x="5072066" y="4250537"/>
            <a:ext cx="1000132" cy="7143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57158" y="2214554"/>
            <a:ext cx="846899" cy="369332"/>
          </a:xfrm>
          <a:prstGeom prst="rect">
            <a:avLst/>
          </a:prstGeom>
          <a:noFill/>
        </p:spPr>
        <p:txBody>
          <a:bodyPr wrap="none" rtlCol="0">
            <a:spAutoFit/>
          </a:bodyPr>
          <a:lstStyle/>
          <a:p>
            <a:r>
              <a:rPr lang="en-US" dirty="0" smtClean="0"/>
              <a:t>visitors</a:t>
            </a:r>
            <a:endParaRPr lang="en-IN" dirty="0"/>
          </a:p>
        </p:txBody>
      </p:sp>
      <p:sp>
        <p:nvSpPr>
          <p:cNvPr id="60" name="TextBox 59"/>
          <p:cNvSpPr txBox="1"/>
          <p:nvPr/>
        </p:nvSpPr>
        <p:spPr>
          <a:xfrm>
            <a:off x="1000100" y="5500702"/>
            <a:ext cx="1400255" cy="369332"/>
          </a:xfrm>
          <a:prstGeom prst="rect">
            <a:avLst/>
          </a:prstGeom>
          <a:noFill/>
        </p:spPr>
        <p:txBody>
          <a:bodyPr wrap="none" rtlCol="0">
            <a:spAutoFit/>
          </a:bodyPr>
          <a:lstStyle/>
          <a:p>
            <a:r>
              <a:rPr lang="en-US" dirty="0" smtClean="0"/>
              <a:t>Register user</a:t>
            </a:r>
            <a:endParaRPr lang="en-IN" dirty="0"/>
          </a:p>
        </p:txBody>
      </p:sp>
      <p:sp>
        <p:nvSpPr>
          <p:cNvPr id="61" name="TextBox 60"/>
          <p:cNvSpPr txBox="1"/>
          <p:nvPr/>
        </p:nvSpPr>
        <p:spPr>
          <a:xfrm>
            <a:off x="5000628" y="5357826"/>
            <a:ext cx="1217064" cy="369332"/>
          </a:xfrm>
          <a:prstGeom prst="rect">
            <a:avLst/>
          </a:prstGeom>
          <a:noFill/>
        </p:spPr>
        <p:txBody>
          <a:bodyPr wrap="none" rtlCol="0">
            <a:spAutoFit/>
          </a:bodyPr>
          <a:lstStyle/>
          <a:p>
            <a:r>
              <a:rPr lang="en-US" dirty="0" smtClean="0"/>
              <a:t>Third party</a:t>
            </a:r>
            <a:endParaRPr lang="en-IN" dirty="0"/>
          </a:p>
        </p:txBody>
      </p:sp>
      <p:sp>
        <p:nvSpPr>
          <p:cNvPr id="62" name="TextBox 61"/>
          <p:cNvSpPr txBox="1"/>
          <p:nvPr/>
        </p:nvSpPr>
        <p:spPr>
          <a:xfrm>
            <a:off x="2500298" y="1285860"/>
            <a:ext cx="591829" cy="369332"/>
          </a:xfrm>
          <a:prstGeom prst="rect">
            <a:avLst/>
          </a:prstGeom>
          <a:noFill/>
        </p:spPr>
        <p:txBody>
          <a:bodyPr wrap="none" rtlCol="0">
            <a:spAutoFit/>
          </a:bodyPr>
          <a:lstStyle/>
          <a:p>
            <a:r>
              <a:rPr lang="en-US" dirty="0" smtClean="0"/>
              <a:t>user</a:t>
            </a:r>
            <a:endParaRPr lang="en-IN" dirty="0"/>
          </a:p>
        </p:txBody>
      </p:sp>
      <p:sp>
        <p:nvSpPr>
          <p:cNvPr id="63" name="TextBox 62"/>
          <p:cNvSpPr txBox="1"/>
          <p:nvPr/>
        </p:nvSpPr>
        <p:spPr>
          <a:xfrm>
            <a:off x="4286248" y="714356"/>
            <a:ext cx="1207575" cy="369332"/>
          </a:xfrm>
          <a:prstGeom prst="rect">
            <a:avLst/>
          </a:prstGeom>
          <a:noFill/>
        </p:spPr>
        <p:txBody>
          <a:bodyPr wrap="none" rtlCol="0">
            <a:spAutoFit/>
          </a:bodyPr>
          <a:lstStyle/>
          <a:p>
            <a:r>
              <a:rPr lang="en-US" dirty="0" smtClean="0"/>
              <a:t>Direct user</a:t>
            </a:r>
            <a:endParaRPr lang="en-IN" dirty="0"/>
          </a:p>
        </p:txBody>
      </p:sp>
      <p:sp>
        <p:nvSpPr>
          <p:cNvPr id="64" name="TextBox 63"/>
          <p:cNvSpPr txBox="1"/>
          <p:nvPr/>
        </p:nvSpPr>
        <p:spPr>
          <a:xfrm>
            <a:off x="7000892" y="2786058"/>
            <a:ext cx="1571636" cy="646331"/>
          </a:xfrm>
          <a:prstGeom prst="rect">
            <a:avLst/>
          </a:prstGeom>
          <a:noFill/>
        </p:spPr>
        <p:txBody>
          <a:bodyPr wrap="square" rtlCol="0">
            <a:spAutoFit/>
          </a:bodyPr>
          <a:lstStyle/>
          <a:p>
            <a:r>
              <a:rPr lang="en-US" dirty="0" smtClean="0"/>
              <a:t>Service provider</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571472" y="1142984"/>
            <a:ext cx="8036687" cy="375487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 Explain types of software</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System Software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System software provides the basic functions for computer usage and helps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 the computer hardware and system.</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Programming Software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Programming is the process of designing, writing, testing, debugging, and</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maintaining the source code of computer programs. This source code is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written in a programming language. The purpose of programming is to</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create a program that exhibits a certain desired behavior.</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Application Software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Application software is the general designation of computer programs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for performing user tasks.</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1071546"/>
            <a:ext cx="8893973" cy="427809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(3)what is SDLC? explain each phase of SDLC</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Software Development Life Cycle (SDLC) refers to a methodology</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with clearly defined processes for creating high-quality software</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phase of SDLC</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 Requirement Gathering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 Analysis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3. Designing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4. Implementation</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5. Testing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6. Maintenance</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&lt;1&gt;Requirement Gathering :- Requirement gathering is the first phase they are important to gather</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all data and requirements.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&lt;2&gt;Analysis :-analysis the part of the phase they are use to analysis market and other work formation.</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&lt;3&gt;designing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creat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designing both of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geatherrequriment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analysis.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&lt;4&gt;implementation :- implementation are the they designing and put in the market how they work etc.</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&lt;5&gt;testing :- testing is the same as the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implemantation</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change like current situations.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&lt;6&gt;maintenance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maitenace</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are like all phase are to cover and changes so they are need to maintena</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nce.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500174"/>
            <a:ext cx="8358246" cy="3970318"/>
          </a:xfrm>
          <a:prstGeom prst="rect">
            <a:avLst/>
          </a:prstGeom>
        </p:spPr>
        <p:txBody>
          <a:bodyPr wrap="square">
            <a:spAutoFit/>
          </a:bodyPr>
          <a:lstStyle/>
          <a:p>
            <a:r>
              <a:rPr lang="en-US" b="1" dirty="0"/>
              <a:t>(4) what is DFD? </a:t>
            </a:r>
            <a:r>
              <a:rPr lang="en-US" b="1" dirty="0" err="1"/>
              <a:t>creat</a:t>
            </a:r>
            <a:r>
              <a:rPr lang="en-US" b="1" dirty="0"/>
              <a:t> a DFD diagram on </a:t>
            </a:r>
            <a:r>
              <a:rPr lang="en-US" b="1" dirty="0" err="1"/>
              <a:t>flipkart</a:t>
            </a:r>
            <a:r>
              <a:rPr lang="en-US" b="1" dirty="0"/>
              <a:t>.</a:t>
            </a:r>
            <a:endParaRPr lang="en-IN" b="1" dirty="0"/>
          </a:p>
          <a:p>
            <a:r>
              <a:rPr lang="en-US" dirty="0"/>
              <a:t>DFD- Data Flow Diagrams</a:t>
            </a:r>
            <a:endParaRPr lang="en-IN" dirty="0"/>
          </a:p>
          <a:p>
            <a:r>
              <a:rPr lang="en-US" dirty="0"/>
              <a:t>Graphical representation of flow of data inside application.</a:t>
            </a:r>
            <a:endParaRPr lang="en-IN" dirty="0"/>
          </a:p>
          <a:p>
            <a:r>
              <a:rPr lang="en-US" dirty="0"/>
              <a:t>Used for visualization and data processing.</a:t>
            </a:r>
            <a:endParaRPr lang="en-IN" dirty="0"/>
          </a:p>
          <a:p>
            <a:r>
              <a:rPr lang="en-US" dirty="0"/>
              <a:t>DFD elements are:</a:t>
            </a:r>
            <a:endParaRPr lang="en-IN" dirty="0"/>
          </a:p>
          <a:p>
            <a:r>
              <a:rPr lang="en-US" dirty="0"/>
              <a:t>◦External Entity</a:t>
            </a:r>
            <a:endParaRPr lang="en-IN" dirty="0"/>
          </a:p>
          <a:p>
            <a:r>
              <a:rPr lang="en-US" dirty="0"/>
              <a:t>◦Process</a:t>
            </a:r>
            <a:endParaRPr lang="en-IN" dirty="0"/>
          </a:p>
          <a:p>
            <a:r>
              <a:rPr lang="en-US" dirty="0"/>
              <a:t>◦Data Flow</a:t>
            </a:r>
            <a:endParaRPr lang="en-IN" dirty="0"/>
          </a:p>
          <a:p>
            <a:r>
              <a:rPr lang="en-US" dirty="0"/>
              <a:t>◦Data Store</a:t>
            </a:r>
            <a:endParaRPr lang="en-IN" dirty="0"/>
          </a:p>
          <a:p>
            <a:r>
              <a:rPr lang="en-US" dirty="0"/>
              <a:t>1) External entity:</a:t>
            </a:r>
            <a:endParaRPr lang="en-IN" dirty="0"/>
          </a:p>
          <a:p>
            <a:r>
              <a:rPr lang="en-US" dirty="0"/>
              <a:t>Can be user or external system that performs some</a:t>
            </a:r>
            <a:endParaRPr lang="en-IN" dirty="0"/>
          </a:p>
          <a:p>
            <a:r>
              <a:rPr lang="en-US" dirty="0"/>
              <a:t>process or activity in project Symbolized with rectangle.</a:t>
            </a:r>
            <a:endParaRPr lang="en-IN" dirty="0"/>
          </a:p>
          <a:p>
            <a:r>
              <a:rPr lang="en-US" dirty="0"/>
              <a:t>If we have entity ‘admin’ then symbol will be</a:t>
            </a:r>
            <a:endParaRPr lang="en-IN" dirty="0"/>
          </a:p>
          <a:p>
            <a:r>
              <a:rPr lang="en-US" dirty="0" smtClean="0"/>
              <a:t>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1142984"/>
            <a:ext cx="7929618" cy="4801314"/>
          </a:xfrm>
          <a:prstGeom prst="rect">
            <a:avLst/>
          </a:prstGeom>
        </p:spPr>
        <p:txBody>
          <a:bodyPr wrap="square">
            <a:spAutoFit/>
          </a:bodyPr>
          <a:lstStyle/>
          <a:p>
            <a:r>
              <a:rPr lang="en-US" dirty="0" smtClean="0"/>
              <a:t>2) Process:</a:t>
            </a:r>
            <a:endParaRPr lang="en-IN" dirty="0" smtClean="0"/>
          </a:p>
          <a:p>
            <a:r>
              <a:rPr lang="en-US" dirty="0" smtClean="0"/>
              <a:t>Work or action taken on incoming data to produce</a:t>
            </a:r>
            <a:endParaRPr lang="en-IN" dirty="0" smtClean="0"/>
          </a:p>
          <a:p>
            <a:r>
              <a:rPr lang="en-US" dirty="0" smtClean="0"/>
              <a:t>output</a:t>
            </a:r>
            <a:endParaRPr lang="en-IN" dirty="0" smtClean="0"/>
          </a:p>
          <a:p>
            <a:r>
              <a:rPr lang="en-US" dirty="0" smtClean="0"/>
              <a:t>Each process must have input and output</a:t>
            </a:r>
            <a:endParaRPr lang="en-IN" dirty="0" smtClean="0"/>
          </a:p>
          <a:p>
            <a:r>
              <a:rPr lang="en-US" dirty="0" smtClean="0"/>
              <a:t>Symbolized as.</a:t>
            </a:r>
            <a:endParaRPr lang="en-IN" dirty="0" smtClean="0"/>
          </a:p>
          <a:p>
            <a:r>
              <a:rPr lang="en-US" dirty="0" smtClean="0"/>
              <a:t>3) Data Flow</a:t>
            </a:r>
            <a:endParaRPr lang="en-IN" dirty="0" smtClean="0"/>
          </a:p>
          <a:p>
            <a:r>
              <a:rPr lang="en-US" dirty="0" smtClean="0"/>
              <a:t>Can be used to show input and output of data</a:t>
            </a:r>
            <a:endParaRPr lang="en-IN" dirty="0" smtClean="0"/>
          </a:p>
          <a:p>
            <a:r>
              <a:rPr lang="en-US" dirty="0" smtClean="0"/>
              <a:t>Should be named uniquely and don’t include word ‘data’</a:t>
            </a:r>
            <a:endParaRPr lang="en-IN" dirty="0" smtClean="0"/>
          </a:p>
          <a:p>
            <a:r>
              <a:rPr lang="en-US" dirty="0" smtClean="0"/>
              <a:t>Names can be ‘payment’, ‘order’, ’complaint’ etc.</a:t>
            </a:r>
            <a:endParaRPr lang="en-IN" dirty="0" smtClean="0"/>
          </a:p>
          <a:p>
            <a:r>
              <a:rPr lang="en-US" dirty="0" smtClean="0"/>
              <a:t>Symbolized as</a:t>
            </a:r>
            <a:endParaRPr lang="en-IN" dirty="0" smtClean="0"/>
          </a:p>
          <a:p>
            <a:r>
              <a:rPr lang="en-US" dirty="0" smtClean="0"/>
              <a:t>4) Data Store</a:t>
            </a:r>
            <a:endParaRPr lang="en-IN" dirty="0" smtClean="0"/>
          </a:p>
          <a:p>
            <a:r>
              <a:rPr lang="en-US" dirty="0" smtClean="0"/>
              <a:t>Can be used to show database tables Only process</a:t>
            </a:r>
            <a:endParaRPr lang="en-IN" dirty="0" smtClean="0"/>
          </a:p>
          <a:p>
            <a:r>
              <a:rPr lang="en-US" dirty="0" smtClean="0"/>
              <a:t>may connect data stores</a:t>
            </a:r>
            <a:endParaRPr lang="en-IN" dirty="0" smtClean="0"/>
          </a:p>
          <a:p>
            <a:r>
              <a:rPr lang="en-US" dirty="0" smtClean="0"/>
              <a:t>There can be two or more process sharing same data</a:t>
            </a:r>
            <a:endParaRPr lang="en-IN" dirty="0" smtClean="0"/>
          </a:p>
          <a:p>
            <a:r>
              <a:rPr lang="en-US" dirty="0" smtClean="0"/>
              <a:t>store</a:t>
            </a:r>
            <a:endParaRPr lang="en-IN" dirty="0" smtClean="0"/>
          </a:p>
          <a:p>
            <a:r>
              <a:rPr lang="en-US" dirty="0" smtClean="0"/>
              <a:t>Symbolized as.</a:t>
            </a:r>
            <a:endParaRPr lang="en-IN" dirty="0" smtClean="0"/>
          </a:p>
          <a:p>
            <a:r>
              <a:rPr lang="en-US" dirty="0" smtClean="0"/>
              <a:t>V</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857232"/>
            <a:ext cx="185738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IN" dirty="0"/>
          </a:p>
        </p:txBody>
      </p:sp>
      <p:sp>
        <p:nvSpPr>
          <p:cNvPr id="4" name="Oval 3"/>
          <p:cNvSpPr/>
          <p:nvPr/>
        </p:nvSpPr>
        <p:spPr>
          <a:xfrm>
            <a:off x="1000100" y="1928802"/>
            <a:ext cx="1428760"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Forgot password</a:t>
            </a:r>
            <a:endParaRPr lang="en-IN" dirty="0"/>
          </a:p>
        </p:txBody>
      </p:sp>
      <p:sp>
        <p:nvSpPr>
          <p:cNvPr id="5" name="Oval 4"/>
          <p:cNvSpPr/>
          <p:nvPr/>
        </p:nvSpPr>
        <p:spPr>
          <a:xfrm>
            <a:off x="1000100" y="3643314"/>
            <a:ext cx="1428760"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Send error to user</a:t>
            </a:r>
            <a:endParaRPr lang="en-IN" dirty="0"/>
          </a:p>
        </p:txBody>
      </p:sp>
      <p:sp>
        <p:nvSpPr>
          <p:cNvPr id="6" name="Oval 5"/>
          <p:cNvSpPr/>
          <p:nvPr/>
        </p:nvSpPr>
        <p:spPr>
          <a:xfrm>
            <a:off x="3643306" y="714356"/>
            <a:ext cx="114300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Lays to system</a:t>
            </a:r>
            <a:endParaRPr lang="en-IN" sz="1400" dirty="0"/>
          </a:p>
        </p:txBody>
      </p:sp>
      <p:sp>
        <p:nvSpPr>
          <p:cNvPr id="7" name="Oval 6"/>
          <p:cNvSpPr/>
          <p:nvPr/>
        </p:nvSpPr>
        <p:spPr>
          <a:xfrm>
            <a:off x="3643306" y="2071678"/>
            <a:ext cx="1214446"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Check Oder details</a:t>
            </a:r>
            <a:endParaRPr lang="en-IN" sz="1400" dirty="0"/>
          </a:p>
        </p:txBody>
      </p:sp>
      <p:sp>
        <p:nvSpPr>
          <p:cNvPr id="8" name="Oval 7"/>
          <p:cNvSpPr/>
          <p:nvPr/>
        </p:nvSpPr>
        <p:spPr>
          <a:xfrm>
            <a:off x="5214942" y="2071678"/>
            <a:ext cx="1143008"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Mange modules</a:t>
            </a:r>
            <a:endParaRPr lang="en-IN" sz="1400" dirty="0"/>
          </a:p>
        </p:txBody>
      </p:sp>
      <p:sp>
        <p:nvSpPr>
          <p:cNvPr id="9" name="Oval 8"/>
          <p:cNvSpPr/>
          <p:nvPr/>
        </p:nvSpPr>
        <p:spPr>
          <a:xfrm>
            <a:off x="5214942" y="714356"/>
            <a:ext cx="114300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Check access</a:t>
            </a:r>
            <a:endParaRPr lang="en-IN" dirty="0"/>
          </a:p>
        </p:txBody>
      </p:sp>
      <p:sp>
        <p:nvSpPr>
          <p:cNvPr id="10" name="Rectangle 9"/>
          <p:cNvSpPr/>
          <p:nvPr/>
        </p:nvSpPr>
        <p:spPr>
          <a:xfrm>
            <a:off x="7429520" y="1071546"/>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Mange products</a:t>
            </a:r>
            <a:endParaRPr lang="en-IN" sz="1400" dirty="0"/>
          </a:p>
        </p:txBody>
      </p:sp>
      <p:sp>
        <p:nvSpPr>
          <p:cNvPr id="11" name="Rectangle 10"/>
          <p:cNvSpPr/>
          <p:nvPr/>
        </p:nvSpPr>
        <p:spPr>
          <a:xfrm>
            <a:off x="7429520" y="1643050"/>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Mange shopping cart</a:t>
            </a:r>
            <a:endParaRPr lang="en-IN" sz="1400" dirty="0"/>
          </a:p>
        </p:txBody>
      </p:sp>
      <p:sp>
        <p:nvSpPr>
          <p:cNvPr id="12" name="Rectangle 11"/>
          <p:cNvSpPr/>
          <p:nvPr/>
        </p:nvSpPr>
        <p:spPr>
          <a:xfrm>
            <a:off x="7429520" y="2214554"/>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Mange customer details</a:t>
            </a:r>
            <a:endParaRPr lang="en-IN" sz="1200" dirty="0"/>
          </a:p>
        </p:txBody>
      </p:sp>
      <p:sp>
        <p:nvSpPr>
          <p:cNvPr id="13" name="Rectangle 12"/>
          <p:cNvSpPr/>
          <p:nvPr/>
        </p:nvSpPr>
        <p:spPr>
          <a:xfrm>
            <a:off x="7429520" y="2714620"/>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Mange shipping details</a:t>
            </a:r>
            <a:endParaRPr lang="en-IN" sz="1200" dirty="0"/>
          </a:p>
        </p:txBody>
      </p:sp>
      <p:sp>
        <p:nvSpPr>
          <p:cNvPr id="14" name="Rectangle 13"/>
          <p:cNvSpPr/>
          <p:nvPr/>
        </p:nvSpPr>
        <p:spPr>
          <a:xfrm>
            <a:off x="7429520" y="3286124"/>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Check</a:t>
            </a:r>
            <a:r>
              <a:rPr lang="en-IN" dirty="0" smtClean="0"/>
              <a:t> </a:t>
            </a:r>
            <a:r>
              <a:rPr lang="en-IN" sz="1200" dirty="0" smtClean="0"/>
              <a:t>payment details</a:t>
            </a:r>
            <a:endParaRPr lang="en-IN" sz="1200" dirty="0"/>
          </a:p>
        </p:txBody>
      </p:sp>
      <p:sp>
        <p:nvSpPr>
          <p:cNvPr id="15" name="Rectangle 14"/>
          <p:cNvSpPr/>
          <p:nvPr/>
        </p:nvSpPr>
        <p:spPr>
          <a:xfrm>
            <a:off x="7429520" y="3857628"/>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Mange order details</a:t>
            </a:r>
            <a:endParaRPr lang="en-IN" sz="1400" dirty="0"/>
          </a:p>
        </p:txBody>
      </p:sp>
      <p:sp>
        <p:nvSpPr>
          <p:cNvPr id="16" name="Rectangle 15"/>
          <p:cNvSpPr/>
          <p:nvPr/>
        </p:nvSpPr>
        <p:spPr>
          <a:xfrm>
            <a:off x="7429520" y="4429132"/>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Mange reports</a:t>
            </a:r>
            <a:endParaRPr lang="en-IN" sz="1600" dirty="0"/>
          </a:p>
        </p:txBody>
      </p:sp>
      <p:sp>
        <p:nvSpPr>
          <p:cNvPr id="18" name="Rectangle 17"/>
          <p:cNvSpPr/>
          <p:nvPr/>
        </p:nvSpPr>
        <p:spPr>
          <a:xfrm>
            <a:off x="1500166" y="5500702"/>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Mange </a:t>
            </a:r>
            <a:r>
              <a:rPr lang="en-IN" sz="1200" dirty="0" err="1" smtClean="0"/>
              <a:t>systeam</a:t>
            </a:r>
            <a:r>
              <a:rPr lang="en-IN" sz="1200" dirty="0" smtClean="0"/>
              <a:t> admin</a:t>
            </a:r>
            <a:endParaRPr lang="en-IN" sz="1200" dirty="0"/>
          </a:p>
        </p:txBody>
      </p:sp>
      <p:sp>
        <p:nvSpPr>
          <p:cNvPr id="19" name="Rectangle 18"/>
          <p:cNvSpPr/>
          <p:nvPr/>
        </p:nvSpPr>
        <p:spPr>
          <a:xfrm>
            <a:off x="5357818" y="5500702"/>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Manage user permission</a:t>
            </a:r>
            <a:endParaRPr lang="en-IN" sz="1200" dirty="0"/>
          </a:p>
        </p:txBody>
      </p:sp>
      <p:sp>
        <p:nvSpPr>
          <p:cNvPr id="20" name="Rectangle 19"/>
          <p:cNvSpPr/>
          <p:nvPr/>
        </p:nvSpPr>
        <p:spPr>
          <a:xfrm>
            <a:off x="3500430" y="5500702"/>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Mange roles to user</a:t>
            </a:r>
            <a:endParaRPr lang="en-IN" sz="1400" dirty="0"/>
          </a:p>
        </p:txBody>
      </p:sp>
      <p:cxnSp>
        <p:nvCxnSpPr>
          <p:cNvPr id="22" name="Straight Arrow Connector 21"/>
          <p:cNvCxnSpPr>
            <a:stCxn id="3" idx="2"/>
            <a:endCxn id="4" idx="0"/>
          </p:cNvCxnSpPr>
          <p:nvPr/>
        </p:nvCxnSpPr>
        <p:spPr>
          <a:xfrm rot="16200000" flipH="1">
            <a:off x="1464447" y="1678769"/>
            <a:ext cx="42862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4"/>
            <a:endCxn id="5" idx="0"/>
          </p:cNvCxnSpPr>
          <p:nvPr/>
        </p:nvCxnSpPr>
        <p:spPr>
          <a:xfrm rot="5400000">
            <a:off x="1535885" y="3464719"/>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 idx="3"/>
            <a:endCxn id="6" idx="2"/>
          </p:cNvCxnSpPr>
          <p:nvPr/>
        </p:nvCxnSpPr>
        <p:spPr>
          <a:xfrm flipV="1">
            <a:off x="2571736" y="1107265"/>
            <a:ext cx="107157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4"/>
            <a:endCxn id="7" idx="0"/>
          </p:cNvCxnSpPr>
          <p:nvPr/>
        </p:nvCxnSpPr>
        <p:spPr>
          <a:xfrm rot="16200000" flipH="1">
            <a:off x="3946917" y="1768066"/>
            <a:ext cx="57150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7"/>
            <a:endCxn id="9" idx="2"/>
          </p:cNvCxnSpPr>
          <p:nvPr/>
        </p:nvCxnSpPr>
        <p:spPr>
          <a:xfrm rot="5400000" flipH="1" flipV="1">
            <a:off x="4412906" y="1374260"/>
            <a:ext cx="1069031" cy="535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4"/>
            <a:endCxn id="8" idx="0"/>
          </p:cNvCxnSpPr>
          <p:nvPr/>
        </p:nvCxnSpPr>
        <p:spPr>
          <a:xfrm rot="5400000">
            <a:off x="5500694" y="1785926"/>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6"/>
            <a:endCxn id="10" idx="1"/>
          </p:cNvCxnSpPr>
          <p:nvPr/>
        </p:nvCxnSpPr>
        <p:spPr>
          <a:xfrm flipV="1">
            <a:off x="6357950" y="1250141"/>
            <a:ext cx="1071570"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6"/>
            <a:endCxn id="11" idx="1"/>
          </p:cNvCxnSpPr>
          <p:nvPr/>
        </p:nvCxnSpPr>
        <p:spPr>
          <a:xfrm flipV="1">
            <a:off x="6357950" y="1821645"/>
            <a:ext cx="1071570"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6"/>
            <a:endCxn id="12" idx="1"/>
          </p:cNvCxnSpPr>
          <p:nvPr/>
        </p:nvCxnSpPr>
        <p:spPr>
          <a:xfrm>
            <a:off x="6357950" y="2393149"/>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8" idx="6"/>
            <a:endCxn id="13" idx="1"/>
          </p:cNvCxnSpPr>
          <p:nvPr/>
        </p:nvCxnSpPr>
        <p:spPr>
          <a:xfrm>
            <a:off x="6357950" y="2393149"/>
            <a:ext cx="1071570"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6"/>
            <a:endCxn id="14" idx="1"/>
          </p:cNvCxnSpPr>
          <p:nvPr/>
        </p:nvCxnSpPr>
        <p:spPr>
          <a:xfrm>
            <a:off x="6357950" y="2393149"/>
            <a:ext cx="1071570"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8" idx="6"/>
            <a:endCxn id="15" idx="1"/>
          </p:cNvCxnSpPr>
          <p:nvPr/>
        </p:nvCxnSpPr>
        <p:spPr>
          <a:xfrm>
            <a:off x="6357950" y="2393149"/>
            <a:ext cx="1071570" cy="1643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8" idx="6"/>
            <a:endCxn id="16" idx="1"/>
          </p:cNvCxnSpPr>
          <p:nvPr/>
        </p:nvCxnSpPr>
        <p:spPr>
          <a:xfrm>
            <a:off x="6357950" y="2393149"/>
            <a:ext cx="1071570" cy="2214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4"/>
            <a:endCxn id="18" idx="0"/>
          </p:cNvCxnSpPr>
          <p:nvPr/>
        </p:nvCxnSpPr>
        <p:spPr>
          <a:xfrm rot="5400000">
            <a:off x="2643174" y="2357430"/>
            <a:ext cx="2786082" cy="35004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8" idx="4"/>
          </p:cNvCxnSpPr>
          <p:nvPr/>
        </p:nvCxnSpPr>
        <p:spPr>
          <a:xfrm rot="5400000">
            <a:off x="3643306" y="3286124"/>
            <a:ext cx="2714644" cy="15716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8" idx="4"/>
            <a:endCxn id="19" idx="0"/>
          </p:cNvCxnSpPr>
          <p:nvPr/>
        </p:nvCxnSpPr>
        <p:spPr>
          <a:xfrm rot="16200000" flipH="1">
            <a:off x="4572000" y="3929066"/>
            <a:ext cx="2786082"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1714488"/>
            <a:ext cx="91440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tab pos="5156200" algn="l"/>
              </a:tabLst>
            </a:pPr>
            <a:r>
              <a:rPr kumimoji="0" lang="en-US"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(5) what is flow chart ? create a flowchart to make addition of two numbers.</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5156200" algn="l"/>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Used to show algorithm or process . Can give step solution to the problem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5156200" algn="l"/>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The first flow chart was made by John Von Newman in 1945</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5156200" algn="l"/>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Pictorial view of process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5156200" algn="l"/>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Flowcharts are generally drawn in the early stages of formulating computer solutions.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5156200" algn="l"/>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Flowcharts facilitate communication between programmers and business people. These flowcharts play a vital role in the programming of a problem and are quite helpful in understanding the logic of complicated and lengthy problems.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5156200" algn="l"/>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Once the flowchart is drawn, it becomes easy to write the program in any high level language.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5156200" algn="l"/>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•Often we see how flowcharts are helpful in explaining the program to others. Hence, it is correct to say that a flowchart is a must for the better documentation of a complex program.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19459" name="Rectangle 3"/>
          <p:cNvSpPr>
            <a:spLocks noChangeArrowheads="1"/>
          </p:cNvSpPr>
          <p:nvPr/>
        </p:nvSpPr>
        <p:spPr bwMode="auto">
          <a:xfrm>
            <a:off x="0" y="3524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																												</a:t>
            </a:r>
            <a:r>
              <a:rPr kumimoji="0" lang="en-US" sz="7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val 2"/>
          <p:cNvSpPr/>
          <p:nvPr/>
        </p:nvSpPr>
        <p:spPr>
          <a:xfrm>
            <a:off x="3214678" y="0"/>
            <a:ext cx="2286016"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IN" dirty="0"/>
          </a:p>
        </p:txBody>
      </p:sp>
      <p:sp>
        <p:nvSpPr>
          <p:cNvPr id="4" name="Parallelogram 3"/>
          <p:cNvSpPr/>
          <p:nvPr/>
        </p:nvSpPr>
        <p:spPr>
          <a:xfrm>
            <a:off x="2643174" y="1357298"/>
            <a:ext cx="3643338" cy="857256"/>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NUMBER1,</a:t>
            </a:r>
          </a:p>
          <a:p>
            <a:pPr algn="ctr"/>
            <a:r>
              <a:rPr lang="en-US" dirty="0" smtClean="0"/>
              <a:t>NUMBER2</a:t>
            </a:r>
            <a:endParaRPr lang="en-IN" dirty="0"/>
          </a:p>
        </p:txBody>
      </p:sp>
      <p:sp>
        <p:nvSpPr>
          <p:cNvPr id="5" name="Rectangle 4"/>
          <p:cNvSpPr/>
          <p:nvPr/>
        </p:nvSpPr>
        <p:spPr>
          <a:xfrm>
            <a:off x="2643174" y="2786058"/>
            <a:ext cx="371477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SUM=NUMBER1 + NUMBER2</a:t>
            </a:r>
            <a:endParaRPr lang="en-IN" dirty="0"/>
          </a:p>
        </p:txBody>
      </p:sp>
      <p:sp>
        <p:nvSpPr>
          <p:cNvPr id="6" name="Parallelogram 5"/>
          <p:cNvSpPr/>
          <p:nvPr/>
        </p:nvSpPr>
        <p:spPr>
          <a:xfrm>
            <a:off x="3214678" y="4000504"/>
            <a:ext cx="2643206" cy="64294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 SUM</a:t>
            </a:r>
            <a:endParaRPr lang="en-IN" dirty="0"/>
          </a:p>
        </p:txBody>
      </p:sp>
      <p:sp>
        <p:nvSpPr>
          <p:cNvPr id="7" name="Oval 6"/>
          <p:cNvSpPr/>
          <p:nvPr/>
        </p:nvSpPr>
        <p:spPr>
          <a:xfrm>
            <a:off x="3214678" y="5143512"/>
            <a:ext cx="2428892"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a:t>
            </a:r>
            <a:endParaRPr lang="en-IN" dirty="0"/>
          </a:p>
        </p:txBody>
      </p:sp>
      <p:cxnSp>
        <p:nvCxnSpPr>
          <p:cNvPr id="9" name="Straight Arrow Connector 8"/>
          <p:cNvCxnSpPr>
            <a:stCxn id="3" idx="4"/>
          </p:cNvCxnSpPr>
          <p:nvPr/>
        </p:nvCxnSpPr>
        <p:spPr>
          <a:xfrm rot="5400000">
            <a:off x="4143384" y="1142996"/>
            <a:ext cx="4286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p:cNvCxnSpPr>
          <p:nvPr/>
        </p:nvCxnSpPr>
        <p:spPr>
          <a:xfrm rot="5400000">
            <a:off x="4071934" y="2500306"/>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4143373" y="3786190"/>
            <a:ext cx="428629"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rot="16200000" flipH="1">
            <a:off x="4156767" y="4871154"/>
            <a:ext cx="500065" cy="446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1500174"/>
            <a:ext cx="6929486" cy="3785652"/>
          </a:xfrm>
          <a:prstGeom prst="rect">
            <a:avLst/>
          </a:prstGeom>
        </p:spPr>
        <p:txBody>
          <a:bodyPr wrap="square">
            <a:spAutoFit/>
          </a:bodyPr>
          <a:lstStyle/>
          <a:p>
            <a:r>
              <a:rPr lang="en-US" sz="2400" b="1" dirty="0"/>
              <a:t>(6) what is use case diagram? Create a use-case on bill payment on </a:t>
            </a:r>
            <a:r>
              <a:rPr lang="en-US" sz="2400" b="1" dirty="0" err="1"/>
              <a:t>paytm</a:t>
            </a:r>
            <a:r>
              <a:rPr lang="en-US" sz="2400" b="1" dirty="0" smtClean="0"/>
              <a:t>.</a:t>
            </a:r>
          </a:p>
          <a:p>
            <a:endParaRPr lang="en-IN" sz="2400" dirty="0"/>
          </a:p>
          <a:p>
            <a:r>
              <a:rPr lang="en-US" sz="2400" dirty="0"/>
              <a:t>A use case diagram is a graphical depiction of a user's possible interactions with a system. A use case diagram shows various use cases and different types of users the system has and will often be accompanied by other types of diagrams as well. The use cases are represented by either circles or ellipses. The actors are often shown as s</a:t>
            </a:r>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TotalTime>
  <Words>646</Words>
  <Application>Microsoft Office PowerPoint</Application>
  <PresentationFormat>On-screen Show (4:3)</PresentationFormat>
  <Paragraphs>118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ismail - [2010]</cp:lastModifiedBy>
  <cp:revision>10</cp:revision>
  <dcterms:created xsi:type="dcterms:W3CDTF">2023-03-25T05:39:01Z</dcterms:created>
  <dcterms:modified xsi:type="dcterms:W3CDTF">2023-03-25T11:04:16Z</dcterms:modified>
</cp:coreProperties>
</file>